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notesSlides/notesSlide2.xml" ContentType="application/vnd.openxmlformats-officedocument.presentationml.notesSlide+xml"/>
  <Override PartName="/ppt/theme/themeOverride12.xml" ContentType="application/vnd.openxmlformats-officedocument.themeOverride+xml"/>
  <Override PartName="/ppt/slides/slide36.xml" ContentType="application/vnd.openxmlformats-officedocument.presentationml.slide+xml"/>
  <Override PartName="/ppt/slideLayouts/slideLayout46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s/slide25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24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113.xml" ContentType="application/vnd.openxmlformats-officedocument.presentationml.slideLayout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charts/chart13.xml" ContentType="application/vnd.openxmlformats-officedocument.drawingml.chart+xml"/>
  <Override PartName="/ppt/tableStyles.xml" ContentType="application/vnd.openxmlformats-officedocument.presentationml.tableStyles+xml"/>
  <Override PartName="/ppt/slideLayouts/slideLayout102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11.xml" ContentType="application/vnd.openxmlformats-officedocument.presentationml.slideMaster+xml"/>
  <Override PartName="/ppt/theme/themeOverride17.xml" ContentType="application/vnd.openxmlformats-officedocument.themeOverr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65.xml" ContentType="application/vnd.openxmlformats-officedocument.presentationml.slideLayout+xml"/>
  <Override PartName="/ppt/slideLayouts/slideLayout107.xml" ContentType="application/vnd.openxmlformats-officedocument.presentationml.slideLayout+xml"/>
  <Override PartName="/ppt/theme/themeOverride6.xml" ContentType="application/vnd.openxmlformats-officedocument.themeOverride+xml"/>
  <Override PartName="/ppt/charts/chart18.xml" ContentType="application/vnd.openxmlformats-officedocument.drawingml.chart+xml"/>
  <Override PartName="/ppt/slides/slide33.xml" ContentType="application/vnd.openxmlformats-officedocument.presentationml.slide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14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Layouts/slideLayout32.xml" ContentType="application/vnd.openxmlformats-officedocument.presentationml.slideLayout+xml"/>
  <Override PartName="/ppt/slideLayouts/slideLayout132.xml" ContentType="application/vnd.openxmlformats-officedocument.presentationml.slideLayout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charts/chart2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10.xml" ContentType="application/vnd.openxmlformats-officedocument.drawingml.chart+xml"/>
  <Override PartName="/ppt/slideMasters/slideMaster5.xml" ContentType="application/vnd.openxmlformats-officedocument.presentationml.slide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notesSlides/notesSlide4.xml" ContentType="application/vnd.openxmlformats-officedocument.presentationml.notesSlide+xml"/>
  <Override PartName="/ppt/theme/themeOverride14.xml" ContentType="application/vnd.openxmlformats-officedocument.themeOverride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37.xml" ContentType="application/vnd.openxmlformats-officedocument.presentationml.slideLayout+xml"/>
  <Override PartName="/ppt/theme/themeOverride7.xml" ContentType="application/vnd.openxmlformats-officedocument.themeOverr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26.xml" ContentType="application/vnd.openxmlformats-officedocument.presentationml.slideLayout+xml"/>
  <Override PartName="/ppt/theme/themeOverride10.xml" ContentType="application/vnd.openxmlformats-officedocument.themeOverride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33.xml" ContentType="application/vnd.openxmlformats-officedocument.presentationml.slideLayout+xml"/>
  <Override PartName="/ppt/theme/themeOverride3.xml" ContentType="application/vnd.openxmlformats-officedocument.themeOverride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40.xml" ContentType="application/vnd.openxmlformats-officedocument.presentationml.slideLayout+xml"/>
  <Override PartName="/ppt/charts/chart15.xml" ContentType="application/vnd.openxmlformats-officedocument.drawingml.chart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theme/themeOverride19.xml" ContentType="application/vnd.openxmlformats-officedocument.themeOverride+xml"/>
  <Override PartName="/ppt/slideMasters/slideMaster13.xml" ContentType="application/vnd.openxmlformats-officedocument.presentationml.slideMaster+xml"/>
  <Override PartName="/ppt/slideLayouts/slideLayout100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theme/theme12.xml" ContentType="application/vnd.openxmlformats-officedocument.theme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theme/themeOverride15.xml" ContentType="application/vnd.openxmlformats-officedocument.themeOverr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38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Override8.xml" ContentType="application/vnd.openxmlformats-officedocument.themeOverride+xml"/>
  <Override PartName="/ppt/theme/themeOverride11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drawings/drawing1.xml" ContentType="application/vnd.openxmlformats-officedocument.drawingml.chartshapes+xml"/>
  <Override PartName="/ppt/notesSlides/notesSlide19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34.xml" ContentType="application/vnd.openxmlformats-officedocument.presentationml.slideLayout+xml"/>
  <Override PartName="/ppt/theme/themeOverride4.xml" ContentType="application/vnd.openxmlformats-officedocument.themeOverride+xml"/>
  <Override PartName="/ppt/charts/chart16.xml" ContentType="application/vnd.openxmlformats-officedocument.drawingml.chart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41.xml" ContentType="application/vnd.openxmlformats-officedocument.presentationml.slideLayout+xml"/>
  <Override PartName="/ppt/notesSlides/notesSlide15.xml" ContentType="application/vnd.openxmlformats-officedocument.presentationml.notesSlide+xml"/>
  <Override PartName="/ppt/charts/chart23.xml" ContentType="application/vnd.openxmlformats-officedocument.drawingml.chart+xml"/>
  <Override PartName="/ppt/notesSlides/notesSlide26.xml" ContentType="application/vnd.openxmlformats-officedocument.presentationml.notes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30.xml" ContentType="application/vnd.openxmlformats-officedocument.presentationml.slideLayout+xml"/>
  <Override PartName="/ppt/charts/chart12.xml" ContentType="application/vnd.openxmlformats-officedocument.drawingml.chart+xml"/>
  <Override PartName="/ppt/notesSlides/notesSlide22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9.xml" ContentType="application/vnd.openxmlformats-officedocument.theme+xml"/>
  <Override PartName="/ppt/theme/theme13.xml" ContentType="application/vnd.openxmlformats-officedocument.theme+xml"/>
  <Override PartName="/ppt/notesSlides/notesSlide6.xml" ContentType="application/vnd.openxmlformats-officedocument.presentationml.notesSlide+xml"/>
  <Override PartName="/ppt/theme/themeOverride16.xml" ContentType="application/vnd.openxmlformats-officedocument.themeOverride+xml"/>
  <Override PartName="/ppt/slides/slide8.xml" ContentType="application/vnd.openxmlformats-officedocument.presentationml.slide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139.xml" ContentType="application/vnd.openxmlformats-officedocument.presentationml.slideLayout+xml"/>
  <Override PartName="/ppt/charts/chart2.xml" ContentType="application/vnd.openxmlformats-officedocument.drawingml.chart+xml"/>
  <Override PartName="/ppt/theme/themeOverride9.xml" ContentType="application/vnd.openxmlformats-officedocument.themeOverride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17.xml" ContentType="application/vnd.openxmlformats-officedocument.presentationml.slideLayout+xml"/>
  <Override PartName="/ppt/theme/themeOverride5.xml" ContentType="application/vnd.openxmlformats-officedocument.themeOverride+xml"/>
  <Override PartName="/ppt/theme/theme1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42.xml" ContentType="application/vnd.openxmlformats-officedocument.presentationml.slideLayout+xml"/>
  <Override PartName="/ppt/charts/chart17.xml" ContentType="application/vnd.openxmlformats-officedocument.drawingml.chart+xml"/>
  <Override PartName="/ppt/slides/slide32.xml" ContentType="application/vnd.openxmlformats-officedocument.presentationml.slide+xml"/>
  <Override PartName="/ppt/slideLayouts/slideLayout42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20.xml" ContentType="application/vnd.openxmlformats-officedocument.presentationml.slideLayout+xml"/>
  <Override PartName="/ppt/notesSlides/notesSlide23.xml" ContentType="application/vnd.openxmlformats-officedocument.presentationml.notesSlide+xml"/>
  <Override PartName="/ppt/theme/theme14.xml" ContentType="application/vnd.openxmlformats-officedocument.theme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theme/themeOverride13.xml" ContentType="application/vnd.openxmlformats-officedocument.themeOverride+xml"/>
  <Override PartName="/ppt/slideLayouts/slideLayout58.xml" ContentType="application/vnd.openxmlformats-officedocument.presentationml.slideLayout+xml"/>
  <Override PartName="/ppt/notesSlides/notesSlide3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notesSlides/notesSlide17.xml" ContentType="application/vnd.openxmlformats-officedocument.presentationml.notesSlide+xml"/>
  <Override PartName="/ppt/slideLayouts/slideLayout14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103.xml" ContentType="application/vnd.openxmlformats-officedocument.presentationml.slideLayout+xml"/>
  <Override PartName="/ppt/theme/themeOverride2.xml" ContentType="application/vnd.openxmlformats-officedocument.themeOverride+xml"/>
  <Override PartName="/ppt/charts/chart14.xml" ContentType="application/vnd.openxmlformats-officedocument.drawingml.chart+xml"/>
  <Override PartName="/ppt/slideLayouts/slideLayout50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Masters/slideMaster12.xml" ContentType="application/vnd.openxmlformats-officedocument.presentationml.slideMaster+xml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theme/themeOverride18.xml" ContentType="application/vnd.openxmlformats-officedocument.themeOverride+xml"/>
  <Override PartName="/ppt/slideLayouts/slideLayout99.xml" ContentType="application/vnd.openxmlformats-officedocument.presentationml.slideLayout+xml"/>
  <Override PartName="/ppt/charts/chart4.xml" ContentType="application/vnd.openxmlformats-officedocument.drawingml.chart+xml"/>
  <Override PartName="/ppt/slideLayouts/slideLayout88.xml" ContentType="application/vnd.openxmlformats-officedocument.presentationml.slideLayout+xml"/>
  <Override PartName="/ppt/theme/theme11.xml" ContentType="application/vnd.openxmlformats-officedocument.them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3" r:id="rId6"/>
    <p:sldMasterId id="2147483654" r:id="rId7"/>
    <p:sldMasterId id="2147483655" r:id="rId8"/>
    <p:sldMasterId id="2147483656" r:id="rId9"/>
    <p:sldMasterId id="2147483657" r:id="rId10"/>
    <p:sldMasterId id="2147483658" r:id="rId11"/>
    <p:sldMasterId id="2147483659" r:id="rId12"/>
    <p:sldMasterId id="2147483660" r:id="rId13"/>
  </p:sldMasterIdLst>
  <p:notesMasterIdLst>
    <p:notesMasterId r:id="rId51"/>
  </p:notesMasterIdLst>
  <p:sldIdLst>
    <p:sldId id="256" r:id="rId14"/>
    <p:sldId id="257" r:id="rId15"/>
    <p:sldId id="414" r:id="rId16"/>
    <p:sldId id="440" r:id="rId17"/>
    <p:sldId id="442" r:id="rId18"/>
    <p:sldId id="446" r:id="rId19"/>
    <p:sldId id="447" r:id="rId20"/>
    <p:sldId id="448" r:id="rId21"/>
    <p:sldId id="451" r:id="rId22"/>
    <p:sldId id="449" r:id="rId23"/>
    <p:sldId id="443" r:id="rId24"/>
    <p:sldId id="444" r:id="rId25"/>
    <p:sldId id="445" r:id="rId26"/>
    <p:sldId id="441" r:id="rId27"/>
    <p:sldId id="453" r:id="rId28"/>
    <p:sldId id="452" r:id="rId29"/>
    <p:sldId id="415" r:id="rId30"/>
    <p:sldId id="450" r:id="rId31"/>
    <p:sldId id="417" r:id="rId32"/>
    <p:sldId id="422" r:id="rId33"/>
    <p:sldId id="421" r:id="rId34"/>
    <p:sldId id="420" r:id="rId35"/>
    <p:sldId id="425" r:id="rId36"/>
    <p:sldId id="423" r:id="rId37"/>
    <p:sldId id="424" r:id="rId38"/>
    <p:sldId id="418" r:id="rId39"/>
    <p:sldId id="429" r:id="rId40"/>
    <p:sldId id="426" r:id="rId41"/>
    <p:sldId id="431" r:id="rId42"/>
    <p:sldId id="432" r:id="rId43"/>
    <p:sldId id="433" r:id="rId44"/>
    <p:sldId id="428" r:id="rId45"/>
    <p:sldId id="437" r:id="rId46"/>
    <p:sldId id="438" r:id="rId47"/>
    <p:sldId id="439" r:id="rId48"/>
    <p:sldId id="434" r:id="rId49"/>
    <p:sldId id="435" r:id="rId50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 Bold"/>
        <a:ea typeface="+mn-ea"/>
        <a:cs typeface="Arial" pitchFamily="34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 Bold"/>
        <a:ea typeface="+mn-ea"/>
        <a:cs typeface="Arial" pitchFamily="34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 Bold"/>
        <a:ea typeface="+mn-ea"/>
        <a:cs typeface="Arial" pitchFamily="34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 Bold"/>
        <a:ea typeface="+mn-ea"/>
        <a:cs typeface="Arial" pitchFamily="34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 Bold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 Bold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 Bold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 Bold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 Bold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422" y="-3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5.xml"/><Relationship Id="rId26" Type="http://schemas.openxmlformats.org/officeDocument/2006/relationships/slide" Target="slides/slide13.xml"/><Relationship Id="rId39" Type="http://schemas.openxmlformats.org/officeDocument/2006/relationships/slide" Target="slides/slide26.xml"/><Relationship Id="rId21" Type="http://schemas.openxmlformats.org/officeDocument/2006/relationships/slide" Target="slides/slide8.xml"/><Relationship Id="rId34" Type="http://schemas.openxmlformats.org/officeDocument/2006/relationships/slide" Target="slides/slide21.xml"/><Relationship Id="rId42" Type="http://schemas.openxmlformats.org/officeDocument/2006/relationships/slide" Target="slides/slide29.xml"/><Relationship Id="rId47" Type="http://schemas.openxmlformats.org/officeDocument/2006/relationships/slide" Target="slides/slide34.xml"/><Relationship Id="rId50" Type="http://schemas.openxmlformats.org/officeDocument/2006/relationships/slide" Target="slides/slide37.xml"/><Relationship Id="rId55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4.xml"/><Relationship Id="rId25" Type="http://schemas.openxmlformats.org/officeDocument/2006/relationships/slide" Target="slides/slide12.xml"/><Relationship Id="rId33" Type="http://schemas.openxmlformats.org/officeDocument/2006/relationships/slide" Target="slides/slide20.xml"/><Relationship Id="rId38" Type="http://schemas.openxmlformats.org/officeDocument/2006/relationships/slide" Target="slides/slide25.xml"/><Relationship Id="rId46" Type="http://schemas.openxmlformats.org/officeDocument/2006/relationships/slide" Target="slides/slide3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3.xml"/><Relationship Id="rId20" Type="http://schemas.openxmlformats.org/officeDocument/2006/relationships/slide" Target="slides/slide7.xml"/><Relationship Id="rId29" Type="http://schemas.openxmlformats.org/officeDocument/2006/relationships/slide" Target="slides/slide16.xml"/><Relationship Id="rId41" Type="http://schemas.openxmlformats.org/officeDocument/2006/relationships/slide" Target="slides/slide28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1.xml"/><Relationship Id="rId32" Type="http://schemas.openxmlformats.org/officeDocument/2006/relationships/slide" Target="slides/slide19.xml"/><Relationship Id="rId37" Type="http://schemas.openxmlformats.org/officeDocument/2006/relationships/slide" Target="slides/slide24.xml"/><Relationship Id="rId40" Type="http://schemas.openxmlformats.org/officeDocument/2006/relationships/slide" Target="slides/slide27.xml"/><Relationship Id="rId45" Type="http://schemas.openxmlformats.org/officeDocument/2006/relationships/slide" Target="slides/slide32.xml"/><Relationship Id="rId53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2.xml"/><Relationship Id="rId23" Type="http://schemas.openxmlformats.org/officeDocument/2006/relationships/slide" Target="slides/slide10.xml"/><Relationship Id="rId28" Type="http://schemas.openxmlformats.org/officeDocument/2006/relationships/slide" Target="slides/slide15.xml"/><Relationship Id="rId36" Type="http://schemas.openxmlformats.org/officeDocument/2006/relationships/slide" Target="slides/slide23.xml"/><Relationship Id="rId49" Type="http://schemas.openxmlformats.org/officeDocument/2006/relationships/slide" Target="slides/slide36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6.xml"/><Relationship Id="rId31" Type="http://schemas.openxmlformats.org/officeDocument/2006/relationships/slide" Target="slides/slide18.xml"/><Relationship Id="rId44" Type="http://schemas.openxmlformats.org/officeDocument/2006/relationships/slide" Target="slides/slide31.xml"/><Relationship Id="rId52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1.xml"/><Relationship Id="rId22" Type="http://schemas.openxmlformats.org/officeDocument/2006/relationships/slide" Target="slides/slide9.xml"/><Relationship Id="rId27" Type="http://schemas.openxmlformats.org/officeDocument/2006/relationships/slide" Target="slides/slide14.xml"/><Relationship Id="rId30" Type="http://schemas.openxmlformats.org/officeDocument/2006/relationships/slide" Target="slides/slide17.xml"/><Relationship Id="rId35" Type="http://schemas.openxmlformats.org/officeDocument/2006/relationships/slide" Target="slides/slide22.xml"/><Relationship Id="rId43" Type="http://schemas.openxmlformats.org/officeDocument/2006/relationships/slide" Target="slides/slide30.xml"/><Relationship Id="rId48" Type="http://schemas.openxmlformats.org/officeDocument/2006/relationships/slide" Target="slides/slide35.xml"/><Relationship Id="rId8" Type="http://schemas.openxmlformats.org/officeDocument/2006/relationships/slideMaster" Target="slideMasters/slideMaster8.xml"/><Relationship Id="rId51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D:\&#1056;&#1040;&#1041;&#1054;&#1058;&#1040;\!&#1057;&#1086;&#1094;&#1080;&#1086;&#1083;&#1086;&#1075;&#1080;&#1095;&#1077;&#1089;&#1082;&#1080;&#1077;%20&#1080;&#1089;&#1089;&#1083;&#1077;&#1076;&#1086;&#1074;&#1072;&#1085;&#1080;&#1103;\&#1055;&#1088;&#1077;&#1079;&#1077;&#1085;&#1090;&#1072;&#1094;&#1080;&#1103;%208\FMS_&#1043;&#1056;&#1040;&#1053;&#1057;.xlsx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&#1054;&#1083;&#1077;&#1095;&#1082;&#1072;\&#1056;&#1072;&#1073;&#1086;&#1095;&#1080;&#1081;%20&#1089;&#1090;&#1086;&#1083;\&#1055;&#1088;&#1077;&#1079;&#1077;&#1085;&#1090;&#1072;&#1094;&#1080;&#1103;.xlsx" TargetMode="External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&#1056;&#1040;&#1041;&#1054;&#1058;&#1040;\!&#1057;&#1086;&#1094;&#1080;&#1086;&#1083;&#1086;&#1075;&#1080;&#1095;&#1077;&#1089;&#1082;&#1080;&#1077;%20&#1080;&#1089;&#1089;&#1083;&#1077;&#1076;&#1086;&#1074;&#1072;&#1085;&#1080;&#1103;\&#1055;&#1088;&#1077;&#1079;&#1077;&#1085;&#1090;&#1072;&#1094;&#1080;&#1103;%208\FMS_&#1043;&#1056;&#1040;&#1053;&#1057;.xlsx" TargetMode="External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54;&#1083;&#1077;&#1095;&#1082;&#1072;\&#1056;&#1072;&#1073;&#1086;&#1095;&#1080;&#1081;%20&#1089;&#1090;&#1086;&#1083;\&#1055;&#1088;&#1077;&#1079;&#1077;&#1085;&#1090;&#1072;&#1094;&#1080;&#1103;.xlsx" TargetMode="Externa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&#1054;&#1083;&#1077;&#1095;&#1082;&#1072;\&#1056;&#1072;&#1073;&#1086;&#1095;&#1080;&#1081;%20&#1089;&#1090;&#1086;&#1083;\&#1055;&#1088;&#1077;&#1079;&#1077;&#1085;&#1090;&#1072;&#1094;&#1080;&#1103;.xlsx" TargetMode="External"/><Relationship Id="rId1" Type="http://schemas.openxmlformats.org/officeDocument/2006/relationships/themeOverride" Target="../theme/themeOverride12.xm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54;&#1083;&#1077;&#1095;&#1082;&#1072;\&#1056;&#1072;&#1073;&#1086;&#1095;&#1080;&#1081;%20&#1089;&#1090;&#1086;&#1083;\&#1055;&#1088;&#1077;&#1079;&#1077;&#1085;&#1090;&#1072;&#1094;&#1080;&#1103;.xlsx" TargetMode="Externa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&#1054;&#1083;&#1077;&#1095;&#1082;&#1072;\&#1056;&#1072;&#1073;&#1086;&#1095;&#1080;&#1081;%20&#1089;&#1090;&#1086;&#1083;\&#1055;&#1088;&#1077;&#1079;&#1077;&#1085;&#1090;&#1072;&#1094;&#1080;&#1103;.xlsx" TargetMode="External"/><Relationship Id="rId1" Type="http://schemas.openxmlformats.org/officeDocument/2006/relationships/themeOverride" Target="../theme/themeOverride13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&#1054;&#1083;&#1077;&#1095;&#1082;&#1072;\&#1056;&#1072;&#1073;&#1086;&#1095;&#1080;&#1081;%20&#1089;&#1090;&#1086;&#1083;\&#1055;&#1088;&#1077;&#1079;&#1077;&#1085;&#1090;&#1072;&#1094;&#1080;&#1103;.xlsx" TargetMode="External"/><Relationship Id="rId1" Type="http://schemas.openxmlformats.org/officeDocument/2006/relationships/themeOverride" Target="../theme/themeOverride14.xm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&#1054;&#1083;&#1077;&#1095;&#1082;&#1072;\&#1056;&#1072;&#1073;&#1086;&#1095;&#1080;&#1081;%20&#1089;&#1090;&#1086;&#1083;\&#1055;&#1088;&#1077;&#1079;&#1077;&#1085;&#1090;&#1072;&#1094;&#1080;&#1103;.xlsx" TargetMode="External"/><Relationship Id="rId1" Type="http://schemas.openxmlformats.org/officeDocument/2006/relationships/themeOverride" Target="../theme/themeOverride15.xm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oleObject" Target="file:///D:\&#1056;&#1040;&#1041;&#1054;&#1058;&#1040;\!&#1057;&#1086;&#1094;&#1080;&#1086;&#1083;&#1086;&#1075;&#1080;&#1095;&#1077;&#1089;&#1082;&#1080;&#1077;%20&#1080;&#1089;&#1089;&#1083;&#1077;&#1076;&#1086;&#1074;&#1072;&#1085;&#1080;&#1103;\&#1055;&#1088;&#1077;&#1079;&#1077;&#1085;&#1090;&#1072;&#1094;&#1080;&#1103;%208\FMS_&#1043;&#1056;&#1040;&#1053;&#1057;.xlsx" TargetMode="External"/><Relationship Id="rId1" Type="http://schemas.openxmlformats.org/officeDocument/2006/relationships/themeOverride" Target="../theme/themeOverride16.xm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54;&#1083;&#1077;&#1095;&#1082;&#1072;\&#1056;&#1072;&#1073;&#1086;&#1095;&#1080;&#1081;%20&#1089;&#1090;&#1086;&#1083;\&#1055;&#1088;&#1077;&#1079;&#1077;&#1085;&#1090;&#1072;&#1094;&#1080;&#1103;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D:\&#1056;&#1040;&#1041;&#1054;&#1058;&#1040;\!&#1057;&#1086;&#1094;&#1080;&#1086;&#1083;&#1086;&#1075;&#1080;&#1095;&#1077;&#1089;&#1082;&#1080;&#1077;%20&#1080;&#1089;&#1089;&#1083;&#1077;&#1076;&#1086;&#1074;&#1072;&#1085;&#1080;&#1103;\&#1055;&#1088;&#1077;&#1079;&#1077;&#1085;&#1090;&#1072;&#1094;&#1080;&#1103;%208\FMS_&#1043;&#1056;&#1040;&#1053;&#1057;.xlsx" TargetMode="External"/><Relationship Id="rId1" Type="http://schemas.openxmlformats.org/officeDocument/2006/relationships/themeOverride" Target="../theme/themeOverride2.xm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6;&#1040;&#1041;&#1054;&#1058;&#1040;\!&#1057;&#1086;&#1094;&#1080;&#1086;&#1083;&#1086;&#1075;&#1080;&#1095;&#1077;&#1089;&#1082;&#1080;&#1077;%20&#1080;&#1089;&#1089;&#1083;&#1077;&#1076;&#1086;&#1074;&#1072;&#1085;&#1080;&#1103;\&#1055;&#1088;&#1077;&#1079;&#1077;&#1085;&#1090;&#1072;&#1094;&#1080;&#1103;%208\FMS_&#1043;&#1056;&#1040;&#1053;&#1057;.xlsx" TargetMode="Externa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&#1054;&#1083;&#1077;&#1095;&#1082;&#1072;\&#1056;&#1072;&#1073;&#1086;&#1095;&#1080;&#1081;%20&#1089;&#1090;&#1086;&#1083;\&#1055;&#1088;&#1077;&#1079;&#1077;&#1085;&#1090;&#1072;&#1094;&#1080;&#1103;.xlsx" TargetMode="External"/><Relationship Id="rId1" Type="http://schemas.openxmlformats.org/officeDocument/2006/relationships/themeOverride" Target="../theme/themeOverride17.xml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&#1054;&#1083;&#1077;&#1095;&#1082;&#1072;\&#1056;&#1072;&#1073;&#1086;&#1095;&#1080;&#1081;%20&#1089;&#1090;&#1086;&#1083;\&#1055;&#1088;&#1077;&#1079;&#1077;&#1085;&#1090;&#1072;&#1094;&#1080;&#1103;.xlsx" TargetMode="External"/><Relationship Id="rId1" Type="http://schemas.openxmlformats.org/officeDocument/2006/relationships/themeOverride" Target="../theme/themeOverride18.xml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&#1054;&#1083;&#1077;&#1095;&#1082;&#1072;\&#1056;&#1072;&#1073;&#1086;&#1095;&#1080;&#1081;%20&#1089;&#1090;&#1086;&#1083;\&#1055;&#1088;&#1077;&#1079;&#1077;&#1085;&#1090;&#1072;&#1094;&#1080;&#1103;.xlsx" TargetMode="External"/><Relationship Id="rId1" Type="http://schemas.openxmlformats.org/officeDocument/2006/relationships/themeOverride" Target="../theme/themeOverride19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D:\&#1056;&#1040;&#1041;&#1054;&#1058;&#1040;\!&#1057;&#1086;&#1094;&#1080;&#1086;&#1083;&#1086;&#1075;&#1080;&#1095;&#1077;&#1089;&#1082;&#1080;&#1077;%20&#1080;&#1089;&#1089;&#1083;&#1077;&#1076;&#1086;&#1074;&#1072;&#1085;&#1080;&#1103;\&#1055;&#1088;&#1077;&#1079;&#1077;&#1085;&#1090;&#1072;&#1094;&#1080;&#1103;%208\FMS_&#1043;&#1056;&#1040;&#1053;&#1057;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D:\&#1056;&#1040;&#1041;&#1054;&#1058;&#1040;\!&#1057;&#1086;&#1094;&#1080;&#1086;&#1083;&#1086;&#1075;&#1080;&#1095;&#1077;&#1089;&#1082;&#1080;&#1077;%20&#1080;&#1089;&#1089;&#1083;&#1077;&#1076;&#1086;&#1074;&#1072;&#1085;&#1080;&#1103;\&#1055;&#1088;&#1077;&#1079;&#1077;&#1085;&#1090;&#1072;&#1094;&#1080;&#1103;%208\FMS_&#1043;&#1056;&#1040;&#1053;&#1057;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D:\&#1056;&#1040;&#1041;&#1054;&#1058;&#1040;\!&#1057;&#1086;&#1094;&#1080;&#1086;&#1083;&#1086;&#1075;&#1080;&#1095;&#1077;&#1089;&#1082;&#1080;&#1077;%20&#1080;&#1089;&#1089;&#1083;&#1077;&#1076;&#1086;&#1074;&#1072;&#1085;&#1080;&#1103;\&#1055;&#1088;&#1077;&#1079;&#1077;&#1085;&#1090;&#1072;&#1094;&#1080;&#1103;%208\FMS_&#1043;&#1056;&#1040;&#1053;&#1057;.xlsx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D:\&#1056;&#1040;&#1041;&#1054;&#1058;&#1040;\!&#1057;&#1086;&#1094;&#1080;&#1086;&#1083;&#1086;&#1075;&#1080;&#1095;&#1077;&#1089;&#1082;&#1080;&#1077;%20&#1080;&#1089;&#1089;&#1083;&#1077;&#1076;&#1086;&#1074;&#1072;&#1085;&#1080;&#1103;\&#1055;&#1088;&#1077;&#1079;&#1077;&#1085;&#1090;&#1072;&#1094;&#1080;&#1103;%208\FMS_&#1043;&#1056;&#1040;&#1053;&#1057;.xlsx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D:\&#1056;&#1040;&#1041;&#1054;&#1058;&#1040;\!&#1057;&#1086;&#1094;&#1080;&#1086;&#1083;&#1086;&#1075;&#1080;&#1095;&#1077;&#1089;&#1082;&#1080;&#1077;%20&#1080;&#1089;&#1089;&#1083;&#1077;&#1076;&#1086;&#1074;&#1072;&#1085;&#1080;&#1103;\&#1055;&#1088;&#1077;&#1079;&#1077;&#1085;&#1090;&#1072;&#1094;&#1080;&#1103;%208\FMS_&#1043;&#1056;&#1040;&#1053;&#1057;.xlsx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D:\&#1056;&#1040;&#1041;&#1054;&#1058;&#1040;\!&#1057;&#1086;&#1094;&#1080;&#1086;&#1083;&#1086;&#1075;&#1080;&#1095;&#1077;&#1089;&#1082;&#1080;&#1077;%20&#1080;&#1089;&#1089;&#1083;&#1077;&#1076;&#1086;&#1074;&#1072;&#1085;&#1080;&#1103;\&#1055;&#1088;&#1077;&#1079;&#1077;&#1085;&#1090;&#1072;&#1094;&#1080;&#1103;%208\FMS_&#1043;&#1056;&#1040;&#1053;&#1057;.xlsx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&#1054;&#1083;&#1077;&#1095;&#1082;&#1072;\&#1056;&#1072;&#1073;&#1086;&#1095;&#1080;&#1081;%20&#1089;&#1090;&#1086;&#1083;\&#1055;&#1088;&#1077;&#1079;&#1077;&#1085;&#1090;&#1072;&#1094;&#1080;&#1103;.xlsx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22554921259842595"/>
          <c:y val="4.9545839695995575E-2"/>
          <c:w val="0.53888888888888964"/>
          <c:h val="0.89814814814814903"/>
        </c:manualLayout>
      </c:layout>
      <c:pie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/>
            </a:sp3d>
          </c:spPr>
          <c:explosion val="25"/>
          <c:dPt>
            <c:idx val="0"/>
            <c:explosion val="4"/>
            <c:spPr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explosion val="6"/>
            <c:spPr>
              <a:solidFill>
                <a:schemeClr val="accent6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explosion val="8"/>
            <c:spPr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1.5745844269466399E-3"/>
                  <c:y val="-4.2186132983377103E-2"/>
                </c:manualLayout>
              </c:layout>
              <c:showVal val="1"/>
              <c:showCatName val="1"/>
              <c:separator>
</c:separator>
            </c:dLbl>
            <c:dLbl>
              <c:idx val="1"/>
              <c:layout>
                <c:manualLayout>
                  <c:x val="7.1099300087489062E-2"/>
                  <c:y val="-5.7437664041994997E-2"/>
                </c:manualLayout>
              </c:layout>
              <c:showVal val="1"/>
              <c:showCatName val="1"/>
              <c:separator>
</c:separator>
            </c:dLbl>
            <c:dLbl>
              <c:idx val="2"/>
              <c:layout>
                <c:manualLayout>
                  <c:x val="4.9526465441819909E-3"/>
                  <c:y val="-0.13808909303003791"/>
                </c:manualLayout>
              </c:layout>
              <c:showVal val="1"/>
              <c:showCatName val="1"/>
              <c:separator>
</c:separator>
            </c:dLbl>
            <c:txPr>
              <a:bodyPr/>
              <a:lstStyle/>
              <a:p>
                <a:pPr>
                  <a:defRPr lang="en-US" sz="1800"/>
                </a:pPr>
                <a:endParaRPr lang="ru-RU"/>
              </a:p>
            </c:txPr>
            <c:showVal val="1"/>
            <c:showCatName val="1"/>
            <c:separator>
</c:separator>
            <c:showLeaderLines val="1"/>
          </c:dLbls>
          <c:cat>
            <c:strRef>
              <c:f>Sheet1!$A$8:$A$10</c:f>
              <c:strCache>
                <c:ptCount val="3"/>
                <c:pt idx="0">
                  <c:v>1998-2000</c:v>
                </c:pt>
                <c:pt idx="1">
                  <c:v>2001-2005</c:v>
                </c:pt>
                <c:pt idx="2">
                  <c:v>2006-2009</c:v>
                </c:pt>
              </c:strCache>
            </c:strRef>
          </c:cat>
          <c:val>
            <c:numRef>
              <c:f>Sheet1!$B$8:$B$10</c:f>
              <c:numCache>
                <c:formatCode>General</c:formatCode>
                <c:ptCount val="3"/>
                <c:pt idx="0">
                  <c:v>8</c:v>
                </c:pt>
                <c:pt idx="1">
                  <c:v>8</c:v>
                </c:pt>
                <c:pt idx="2">
                  <c:v>12</c:v>
                </c:pt>
              </c:numCache>
            </c:numRef>
          </c:val>
        </c:ser>
        <c:firstSliceAng val="0"/>
      </c:pieChart>
    </c:plotArea>
    <c:plotVisOnly val="1"/>
  </c:chart>
  <c:externalData r:id="rId2"/>
  <c:userShapes r:id="rId3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bar"/>
        <c:grouping val="clustered"/>
        <c:ser>
          <c:idx val="0"/>
          <c:order val="0"/>
          <c:spPr>
            <a:gradFill flip="none" rotWithShape="1">
              <a:gsLst>
                <a:gs pos="7000">
                  <a:srgbClr val="00B050"/>
                </a:gs>
                <a:gs pos="58000">
                  <a:srgbClr val="3366FF"/>
                </a:gs>
                <a:gs pos="100000">
                  <a:srgbClr val="002060"/>
                </a:gs>
                <a:gs pos="100000">
                  <a:srgbClr val="4D0808"/>
                </a:gs>
              </a:gsLst>
              <a:lin ang="0" scaled="1"/>
              <a:tileRect/>
            </a:gradFill>
            <a:scene3d>
              <a:camera prst="orthographicFront"/>
              <a:lightRig rig="chilly" dir="t">
                <a:rot lat="0" lon="0" rev="0"/>
              </a:lightRig>
            </a:scene3d>
            <a:sp3d>
              <a:bevelT/>
              <a:bevelB/>
            </a:sp3d>
          </c:spPr>
          <c:dLbls>
            <c:txPr>
              <a:bodyPr/>
              <a:lstStyle/>
              <a:p>
                <a:pPr>
                  <a:defRPr lang="ru-RU"/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Лист1!$A$138:$A$141</c:f>
              <c:strCache>
                <c:ptCount val="4"/>
                <c:pt idx="0">
                  <c:v>Оценка не проводится</c:v>
                </c:pt>
                <c:pt idx="1">
                  <c:v>Оценку проводят специалисты оценщики программ ФМС</c:v>
                </c:pt>
                <c:pt idx="2">
                  <c:v>Оценку проводят внешние эксперты из НКО, органов власти и т.д.</c:v>
                </c:pt>
                <c:pt idx="3">
                  <c:v>Оценку проводят сотрудники Фонда</c:v>
                </c:pt>
              </c:strCache>
            </c:strRef>
          </c:cat>
          <c:val>
            <c:numRef>
              <c:f>Лист1!$B$138:$B$141</c:f>
              <c:numCache>
                <c:formatCode>General</c:formatCode>
                <c:ptCount val="4"/>
                <c:pt idx="0">
                  <c:v>1</c:v>
                </c:pt>
                <c:pt idx="1">
                  <c:v>5</c:v>
                </c:pt>
                <c:pt idx="2">
                  <c:v>12</c:v>
                </c:pt>
                <c:pt idx="3">
                  <c:v>22</c:v>
                </c:pt>
              </c:numCache>
            </c:numRef>
          </c:val>
        </c:ser>
        <c:gapWidth val="119"/>
        <c:axId val="54319744"/>
        <c:axId val="54325632"/>
      </c:barChart>
      <c:catAx>
        <c:axId val="54319744"/>
        <c:scaling>
          <c:orientation val="minMax"/>
        </c:scaling>
        <c:axPos val="l"/>
        <c:tickLblPos val="nextTo"/>
        <c:txPr>
          <a:bodyPr/>
          <a:lstStyle/>
          <a:p>
            <a:pPr>
              <a:defRPr lang="ru-RU"/>
            </a:pPr>
            <a:endParaRPr lang="ru-RU"/>
          </a:p>
        </c:txPr>
        <c:crossAx val="54325632"/>
        <c:crosses val="autoZero"/>
        <c:auto val="1"/>
        <c:lblAlgn val="ctr"/>
        <c:lblOffset val="100"/>
      </c:catAx>
      <c:valAx>
        <c:axId val="54325632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lang="ru-RU"/>
            </a:pPr>
            <a:endParaRPr lang="ru-RU"/>
          </a:p>
        </c:txPr>
        <c:crossAx val="5431974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bar"/>
        <c:grouping val="clustered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Sheet1!$A$13:$A$15</c:f>
              <c:strCache>
                <c:ptCount val="3"/>
                <c:pt idx="0">
                  <c:v>Агентство развития, занимающееся разработкой программ развития</c:v>
                </c:pt>
                <c:pt idx="1">
                  <c:v>Ресурсный центр для ФМС</c:v>
                </c:pt>
                <c:pt idx="2">
                  <c:v>Организация, выделяющая гранты</c:v>
                </c:pt>
              </c:strCache>
            </c:strRef>
          </c:cat>
          <c:val>
            <c:numRef>
              <c:f>Sheet1!$B$13:$B$15</c:f>
              <c:numCache>
                <c:formatCode>General</c:formatCode>
                <c:ptCount val="3"/>
                <c:pt idx="0">
                  <c:v>13</c:v>
                </c:pt>
                <c:pt idx="1">
                  <c:v>14</c:v>
                </c:pt>
                <c:pt idx="2">
                  <c:v>17</c:v>
                </c:pt>
              </c:numCache>
            </c:numRef>
          </c:val>
        </c:ser>
        <c:dLbls>
          <c:showVal val="1"/>
        </c:dLbls>
        <c:gapWidth val="75"/>
        <c:axId val="54388224"/>
        <c:axId val="54389760"/>
      </c:barChart>
      <c:catAx>
        <c:axId val="54388224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54389760"/>
        <c:crosses val="autoZero"/>
        <c:auto val="1"/>
        <c:lblAlgn val="ctr"/>
        <c:lblOffset val="100"/>
      </c:catAx>
      <c:valAx>
        <c:axId val="54389760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54388224"/>
        <c:crosses val="autoZero"/>
        <c:crossBetween val="between"/>
      </c:valAx>
    </c:plotArea>
    <c:plotVisOnly val="1"/>
  </c:chart>
  <c:externalData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70"/>
      <c:rotY val="50"/>
      <c:perspective val="10"/>
    </c:view3D>
    <c:sideWall>
      <c:spPr>
        <a:scene3d>
          <a:camera prst="orthographicFront"/>
          <a:lightRig rig="threePt" dir="t"/>
        </a:scene3d>
        <a:sp3d>
          <a:bevelT/>
        </a:sp3d>
      </c:spPr>
    </c:sideWall>
    <c:backWall>
      <c:spPr>
        <a:scene3d>
          <a:camera prst="orthographicFront"/>
          <a:lightRig rig="threePt" dir="t"/>
        </a:scene3d>
        <a:sp3d>
          <a:bevelT/>
        </a:sp3d>
      </c:spPr>
    </c:backWall>
    <c:plotArea>
      <c:layout>
        <c:manualLayout>
          <c:layoutTarget val="inner"/>
          <c:xMode val="edge"/>
          <c:yMode val="edge"/>
          <c:x val="0.13792311230304352"/>
          <c:y val="6.2467182304583813E-2"/>
          <c:w val="0.63208533028425062"/>
          <c:h val="0.9258488828503616"/>
        </c:manualLayout>
      </c:layout>
      <c:pie3DChart>
        <c:varyColors val="1"/>
        <c:ser>
          <c:idx val="0"/>
          <c:order val="0"/>
          <c:spPr>
            <a:scene3d>
              <a:camera prst="orthographicFront"/>
              <a:lightRig rig="chilly" dir="t">
                <a:rot lat="0" lon="0" rev="1800000"/>
              </a:lightRig>
            </a:scene3d>
            <a:sp3d prstMaterial="plastic">
              <a:bevelT w="222250" h="241300" prst="artDeco"/>
            </a:sp3d>
          </c:spPr>
          <c:explosion val="25"/>
          <c:dPt>
            <c:idx val="0"/>
            <c:explosion val="21"/>
            <c:spPr>
              <a:solidFill>
                <a:srgbClr val="FF00FF"/>
              </a:solidFill>
              <a:scene3d>
                <a:camera prst="orthographicFront"/>
                <a:lightRig rig="chilly" dir="t">
                  <a:rot lat="0" lon="0" rev="1800000"/>
                </a:lightRig>
              </a:scene3d>
              <a:sp3d prstMaterial="plastic">
                <a:bevelT w="222250" h="241300" prst="artDeco"/>
              </a:sp3d>
            </c:spPr>
          </c:dPt>
          <c:dPt>
            <c:idx val="1"/>
            <c:explosion val="8"/>
            <c:spPr>
              <a:solidFill>
                <a:srgbClr val="00B0F0"/>
              </a:solidFill>
              <a:scene3d>
                <a:camera prst="orthographicFront"/>
                <a:lightRig rig="chilly" dir="t">
                  <a:rot lat="0" lon="0" rev="1800000"/>
                </a:lightRig>
              </a:scene3d>
              <a:sp3d prstMaterial="plastic">
                <a:bevelT w="222250" h="241300" prst="artDeco"/>
              </a:sp3d>
            </c:spPr>
          </c:dPt>
          <c:dPt>
            <c:idx val="2"/>
            <c:explosion val="6"/>
            <c:spPr>
              <a:solidFill>
                <a:srgbClr val="FFFF00"/>
              </a:solidFill>
              <a:scene3d>
                <a:camera prst="orthographicFront"/>
                <a:lightRig rig="chilly" dir="t">
                  <a:rot lat="0" lon="0" rev="1800000"/>
                </a:lightRig>
              </a:scene3d>
              <a:sp3d prstMaterial="plastic">
                <a:bevelT w="222250" h="241300" prst="artDeco"/>
              </a:sp3d>
            </c:spPr>
          </c:dPt>
          <c:dPt>
            <c:idx val="3"/>
            <c:explosion val="7"/>
            <c:spPr>
              <a:solidFill>
                <a:srgbClr val="7030A0"/>
              </a:solidFill>
              <a:scene3d>
                <a:camera prst="orthographicFront"/>
                <a:lightRig rig="chilly" dir="t">
                  <a:rot lat="0" lon="0" rev="1800000"/>
                </a:lightRig>
              </a:scene3d>
              <a:sp3d prstMaterial="plastic">
                <a:bevelT w="222250" h="241300" prst="artDeco"/>
              </a:sp3d>
            </c:spPr>
          </c:dPt>
          <c:dLbls>
            <c:dLbl>
              <c:idx val="0"/>
              <c:layout>
                <c:manualLayout>
                  <c:x val="2.1240817033985449E-2"/>
                  <c:y val="-1.0591591356069215E-2"/>
                </c:manualLayout>
              </c:layout>
              <c:showVal val="1"/>
              <c:showCatName val="1"/>
              <c:separator>
</c:separator>
            </c:dLbl>
            <c:dLbl>
              <c:idx val="1"/>
              <c:layout>
                <c:manualLayout>
                  <c:x val="4.7172331866488934E-2"/>
                  <c:y val="-1.442771114126116E-2"/>
                </c:manualLayout>
              </c:layout>
              <c:showVal val="1"/>
              <c:showCatName val="1"/>
              <c:separator>
</c:separator>
            </c:dLbl>
            <c:dLbl>
              <c:idx val="2"/>
              <c:layout>
                <c:manualLayout>
                  <c:x val="-8.7778875856387648E-2"/>
                  <c:y val="-2.3855747728262433E-2"/>
                </c:manualLayout>
              </c:layout>
              <c:showVal val="1"/>
              <c:showCatName val="1"/>
              <c:separator>
</c:separator>
            </c:dLbl>
            <c:dLbl>
              <c:idx val="3"/>
              <c:layout>
                <c:manualLayout>
                  <c:x val="-8.069695975503112E-2"/>
                  <c:y val="5.284302472073709E-2"/>
                </c:manualLayout>
              </c:layout>
              <c:showVal val="1"/>
              <c:showCatName val="1"/>
              <c:separator>
</c:separator>
            </c:dLbl>
            <c:txPr>
              <a:bodyPr/>
              <a:lstStyle/>
              <a:p>
                <a:pPr>
                  <a:defRPr lang="ru-RU" sz="1800"/>
                </a:pPr>
                <a:endParaRPr lang="ru-RU"/>
              </a:p>
            </c:txPr>
            <c:showVal val="1"/>
            <c:showCatName val="1"/>
            <c:separator>
</c:separator>
            <c:showLeaderLines val="1"/>
          </c:dLbls>
          <c:cat>
            <c:strRef>
              <c:f>Лист1!$A$175:$A$178</c:f>
              <c:strCache>
                <c:ptCount val="4"/>
                <c:pt idx="0">
                  <c:v>Нет ответа</c:v>
                </c:pt>
                <c:pt idx="1">
                  <c:v>Изменения были, но не существенные</c:v>
                </c:pt>
                <c:pt idx="2">
                  <c:v>Были существенные изменения</c:v>
                </c:pt>
                <c:pt idx="3">
                  <c:v>Нет, никаких изменений не было</c:v>
                </c:pt>
              </c:strCache>
            </c:strRef>
          </c:cat>
          <c:val>
            <c:numRef>
              <c:f>Лист1!$B$175:$B$178</c:f>
              <c:numCache>
                <c:formatCode>General</c:formatCode>
                <c:ptCount val="4"/>
                <c:pt idx="0">
                  <c:v>1</c:v>
                </c:pt>
                <c:pt idx="1">
                  <c:v>6</c:v>
                </c:pt>
                <c:pt idx="2">
                  <c:v>10</c:v>
                </c:pt>
                <c:pt idx="3">
                  <c:v>11</c:v>
                </c:pt>
              </c:numCache>
            </c:numRef>
          </c:val>
        </c:ser>
        <c:dLbls>
          <c:showVal val="1"/>
          <c:showCatName val="1"/>
        </c:dLbls>
      </c:pie3DChart>
    </c:plotArea>
    <c:plotVisOnly val="1"/>
  </c:chart>
  <c:spPr>
    <a:effectLst>
      <a:softEdge rad="63500"/>
    </a:effectLst>
    <a:scene3d>
      <a:camera prst="orthographicFront"/>
      <a:lightRig rig="threePt" dir="t"/>
    </a:scene3d>
    <a:sp3d prstMaterial="dkEdge">
      <a:bevelT w="165100" prst="coolSlant"/>
    </a:sp3d>
  </c:sp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bar"/>
        <c:grouping val="clustered"/>
        <c:varyColors val="1"/>
        <c:ser>
          <c:idx val="0"/>
          <c:order val="0"/>
          <c:spPr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0" scaled="1"/>
            </a:gradFill>
            <a:ln>
              <a:gradFill flip="none"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0" scaled="1"/>
                <a:tileRect/>
              </a:gradFill>
            </a:ln>
            <a:scene3d>
              <a:camera prst="orthographicFront"/>
              <a:lightRig rig="threePt" dir="t"/>
            </a:scene3d>
            <a:sp3d>
              <a:bevelT/>
            </a:sp3d>
          </c:spPr>
          <c:dLbls>
            <c:txPr>
              <a:bodyPr/>
              <a:lstStyle/>
              <a:p>
                <a:pPr>
                  <a:defRPr lang="ru-RU" sz="1800"/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Лист1!$A$496:$A$503</c:f>
              <c:strCache>
                <c:ptCount val="8"/>
                <c:pt idx="0">
                  <c:v>Тематические направления пожертвований</c:v>
                </c:pt>
                <c:pt idx="1">
                  <c:v>Количество доноров</c:v>
                </c:pt>
                <c:pt idx="2">
                  <c:v>Появление новых доноров</c:v>
                </c:pt>
                <c:pt idx="3">
                  <c:v>Процессы согласования</c:v>
                </c:pt>
                <c:pt idx="4">
                  <c:v>Частота (периодичность) поступлений</c:v>
                </c:pt>
                <c:pt idx="5">
                  <c:v>Требования к отчетности</c:v>
                </c:pt>
                <c:pt idx="6">
                  <c:v>Общий вклад в финансовое положение Фонда</c:v>
                </c:pt>
                <c:pt idx="7">
                  <c:v>Объем поступлений</c:v>
                </c:pt>
              </c:strCache>
            </c:strRef>
          </c:cat>
          <c:val>
            <c:numRef>
              <c:f>Лист1!$B$496:$B$503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7</c:v>
                </c:pt>
              </c:numCache>
            </c:numRef>
          </c:val>
        </c:ser>
        <c:gapWidth val="88"/>
        <c:axId val="54495104"/>
        <c:axId val="54496640"/>
      </c:barChart>
      <c:catAx>
        <c:axId val="54495104"/>
        <c:scaling>
          <c:orientation val="minMax"/>
        </c:scaling>
        <c:axPos val="l"/>
        <c:tickLblPos val="nextTo"/>
        <c:txPr>
          <a:bodyPr/>
          <a:lstStyle/>
          <a:p>
            <a:pPr>
              <a:defRPr lang="ru-RU" sz="1800"/>
            </a:pPr>
            <a:endParaRPr lang="ru-RU"/>
          </a:p>
        </c:txPr>
        <c:crossAx val="54496640"/>
        <c:crosses val="autoZero"/>
        <c:auto val="1"/>
        <c:lblAlgn val="ctr"/>
        <c:lblOffset val="100"/>
      </c:catAx>
      <c:valAx>
        <c:axId val="54496640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lang="ru-RU" sz="1600"/>
            </a:pPr>
            <a:endParaRPr lang="ru-RU"/>
          </a:p>
        </c:txPr>
        <c:crossAx val="54495104"/>
        <c:crosses val="autoZero"/>
        <c:crossBetween val="between"/>
      </c:valAx>
    </c:plotArea>
    <c:plotVisOnly val="1"/>
  </c:chart>
  <c:externalData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bar"/>
        <c:grouping val="clustered"/>
        <c:varyColors val="1"/>
        <c:ser>
          <c:idx val="0"/>
          <c:order val="0"/>
          <c:spPr>
            <a:gradFill>
              <a:gsLst>
                <a:gs pos="0">
                  <a:srgbClr val="000000"/>
                </a:gs>
                <a:gs pos="30000">
                  <a:srgbClr val="0A128C"/>
                </a:gs>
                <a:gs pos="30000">
                  <a:srgbClr val="3333CC"/>
                </a:gs>
                <a:gs pos="77000">
                  <a:srgbClr val="7005D4"/>
                </a:gs>
                <a:gs pos="87000">
                  <a:srgbClr val="FF00FF"/>
                </a:gs>
              </a:gsLst>
              <a:lin ang="0" scaled="0"/>
            </a:gra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txPr>
              <a:bodyPr/>
              <a:lstStyle/>
              <a:p>
                <a:pPr>
                  <a:defRPr lang="ru-RU" sz="1800"/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Лист1!$A$486:$A$493</c:f>
              <c:strCache>
                <c:ptCount val="8"/>
                <c:pt idx="0">
                  <c:v>Тематические направления пожертвований</c:v>
                </c:pt>
                <c:pt idx="1">
                  <c:v>Требования к отчетности</c:v>
                </c:pt>
                <c:pt idx="2">
                  <c:v>Процессы согласования</c:v>
                </c:pt>
                <c:pt idx="3">
                  <c:v>Общий вклад в финансовое положение Фонда</c:v>
                </c:pt>
                <c:pt idx="4">
                  <c:v>Появление новых доноров</c:v>
                </c:pt>
                <c:pt idx="5">
                  <c:v>Количество доноров</c:v>
                </c:pt>
                <c:pt idx="6">
                  <c:v>Частота (периодичность) поступлений</c:v>
                </c:pt>
                <c:pt idx="7">
                  <c:v>Объем поступлений</c:v>
                </c:pt>
              </c:strCache>
            </c:strRef>
          </c:cat>
          <c:val>
            <c:numRef>
              <c:f>Лист1!$B$486:$B$493</c:f>
              <c:numCache>
                <c:formatCode>General</c:formatCode>
                <c:ptCount val="8"/>
                <c:pt idx="0">
                  <c:v>4</c:v>
                </c:pt>
                <c:pt idx="1">
                  <c:v>4</c:v>
                </c:pt>
                <c:pt idx="2">
                  <c:v>4</c:v>
                </c:pt>
                <c:pt idx="3">
                  <c:v>7</c:v>
                </c:pt>
                <c:pt idx="4">
                  <c:v>9</c:v>
                </c:pt>
                <c:pt idx="5">
                  <c:v>13</c:v>
                </c:pt>
                <c:pt idx="6">
                  <c:v>17</c:v>
                </c:pt>
                <c:pt idx="7">
                  <c:v>19</c:v>
                </c:pt>
              </c:numCache>
            </c:numRef>
          </c:val>
        </c:ser>
        <c:gapWidth val="88"/>
        <c:axId val="54566272"/>
        <c:axId val="54572160"/>
      </c:barChart>
      <c:catAx>
        <c:axId val="54566272"/>
        <c:scaling>
          <c:orientation val="minMax"/>
        </c:scaling>
        <c:axPos val="l"/>
        <c:tickLblPos val="nextTo"/>
        <c:txPr>
          <a:bodyPr/>
          <a:lstStyle/>
          <a:p>
            <a:pPr>
              <a:defRPr lang="ru-RU" sz="1800"/>
            </a:pPr>
            <a:endParaRPr lang="ru-RU"/>
          </a:p>
        </c:txPr>
        <c:crossAx val="54572160"/>
        <c:crosses val="autoZero"/>
        <c:auto val="1"/>
        <c:lblAlgn val="ctr"/>
        <c:lblOffset val="100"/>
      </c:catAx>
      <c:valAx>
        <c:axId val="54572160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lang="ru-RU" sz="1600"/>
            </a:pPr>
            <a:endParaRPr lang="ru-RU"/>
          </a:p>
        </c:txPr>
        <c:crossAx val="54566272"/>
        <c:crosses val="autoZero"/>
        <c:crossBetween val="between"/>
      </c:valAx>
    </c:plotArea>
    <c:plotVisOnly val="1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5012605159080995"/>
          <c:y val="2.764227610102651E-2"/>
          <c:w val="0.40403086477818706"/>
          <c:h val="0.89073544481804279"/>
        </c:manualLayout>
      </c:layout>
      <c:barChart>
        <c:barDir val="bar"/>
        <c:grouping val="clustered"/>
        <c:ser>
          <c:idx val="0"/>
          <c:order val="0"/>
          <c:spPr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gradFill flip="none" rotWithShape="1">
                <a:gsLst>
                  <a:gs pos="0">
                    <a:srgbClr val="000000"/>
                  </a:gs>
                  <a:gs pos="39999">
                    <a:srgbClr val="0A128C"/>
                  </a:gs>
                  <a:gs pos="70000">
                    <a:srgbClr val="181CC7"/>
                  </a:gs>
                  <a:gs pos="88000">
                    <a:srgbClr val="7005D4"/>
                  </a:gs>
                  <a:gs pos="100000">
                    <a:srgbClr val="8C3D91"/>
                  </a:gs>
                </a:gsLst>
                <a:lin ang="0" scaled="0"/>
                <a:tileRect r="-100000" b="-100000"/>
              </a:gradFill>
            </a:ln>
            <a:scene3d>
              <a:camera prst="orthographicFront"/>
              <a:lightRig rig="threePt" dir="t"/>
            </a:scene3d>
            <a:sp3d>
              <a:bevelT w="215900" h="120650" prst="coolSlant"/>
            </a:sp3d>
          </c:spPr>
          <c:dLbls>
            <c:txPr>
              <a:bodyPr/>
              <a:lstStyle/>
              <a:p>
                <a:pPr>
                  <a:defRPr lang="ru-RU" sz="1800"/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Лист1!$A$478:$A$483</c:f>
              <c:strCache>
                <c:ptCount val="6"/>
                <c:pt idx="0">
                  <c:v>Тематические направления пожертвований</c:v>
                </c:pt>
                <c:pt idx="1">
                  <c:v>Количество доноров</c:v>
                </c:pt>
                <c:pt idx="2">
                  <c:v>Появление новых доноров</c:v>
                </c:pt>
                <c:pt idx="3">
                  <c:v>Общий вклад в финансовое положение Фонда</c:v>
                </c:pt>
                <c:pt idx="4">
                  <c:v>Частота (периодичность) поступлений</c:v>
                </c:pt>
                <c:pt idx="5">
                  <c:v>Объем поступлений</c:v>
                </c:pt>
              </c:strCache>
            </c:strRef>
          </c:cat>
          <c:val>
            <c:numRef>
              <c:f>Лист1!$B$478:$B$483</c:f>
              <c:numCache>
                <c:formatCode>General</c:formatCode>
                <c:ptCount val="6"/>
                <c:pt idx="0">
                  <c:v>2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9</c:v>
                </c:pt>
                <c:pt idx="5">
                  <c:v>11</c:v>
                </c:pt>
              </c:numCache>
            </c:numRef>
          </c:val>
        </c:ser>
        <c:gapWidth val="88"/>
        <c:axId val="54649984"/>
        <c:axId val="54651520"/>
      </c:barChart>
      <c:catAx>
        <c:axId val="54649984"/>
        <c:scaling>
          <c:orientation val="minMax"/>
        </c:scaling>
        <c:axPos val="l"/>
        <c:tickLblPos val="nextTo"/>
        <c:txPr>
          <a:bodyPr/>
          <a:lstStyle/>
          <a:p>
            <a:pPr>
              <a:defRPr lang="ru-RU" sz="1800"/>
            </a:pPr>
            <a:endParaRPr lang="ru-RU"/>
          </a:p>
        </c:txPr>
        <c:crossAx val="54651520"/>
        <c:crosses val="autoZero"/>
        <c:auto val="1"/>
        <c:lblAlgn val="ctr"/>
        <c:lblOffset val="100"/>
      </c:catAx>
      <c:valAx>
        <c:axId val="54651520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lang="ru-RU" sz="1600"/>
            </a:pPr>
            <a:endParaRPr lang="ru-RU"/>
          </a:p>
        </c:txPr>
        <c:crossAx val="54649984"/>
        <c:crosses val="autoZero"/>
        <c:crossBetween val="between"/>
      </c:valAx>
    </c:plotArea>
    <c:plotVisOnly val="1"/>
  </c:chart>
  <c:externalData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bar"/>
        <c:grouping val="clustered"/>
        <c:varyColors val="1"/>
        <c:ser>
          <c:idx val="0"/>
          <c:order val="0"/>
          <c:spPr>
            <a:gradFill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0" scaled="0"/>
            </a:gradFill>
            <a:ln>
              <a:gradFill flip="none"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0" scaled="1"/>
                <a:tileRect/>
              </a:gradFill>
            </a:ln>
            <a:scene3d>
              <a:camera prst="orthographicFront"/>
              <a:lightRig rig="threePt" dir="t"/>
            </a:scene3d>
            <a:sp3d>
              <a:bevelT/>
            </a:sp3d>
          </c:spPr>
          <c:dLbls>
            <c:txPr>
              <a:bodyPr/>
              <a:lstStyle/>
              <a:p>
                <a:pPr>
                  <a:defRPr lang="ru-RU" sz="1800"/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Лист1!$A$514:$A$517</c:f>
              <c:strCache>
                <c:ptCount val="4"/>
                <c:pt idx="0">
                  <c:v>Органы власти</c:v>
                </c:pt>
                <c:pt idx="1">
                  <c:v>Иностранные фонды</c:v>
                </c:pt>
                <c:pt idx="2">
                  <c:v>Частные лица</c:v>
                </c:pt>
                <c:pt idx="3">
                  <c:v>Коммерческие структуры</c:v>
                </c:pt>
              </c:strCache>
            </c:strRef>
          </c:cat>
          <c:val>
            <c:numRef>
              <c:f>Лист1!$B$514:$B$517</c:f>
              <c:numCache>
                <c:formatCode>General</c:formatCode>
                <c:ptCount val="4"/>
                <c:pt idx="0">
                  <c:v>6</c:v>
                </c:pt>
                <c:pt idx="1">
                  <c:v>6</c:v>
                </c:pt>
                <c:pt idx="2">
                  <c:v>10</c:v>
                </c:pt>
                <c:pt idx="3">
                  <c:v>18</c:v>
                </c:pt>
              </c:numCache>
            </c:numRef>
          </c:val>
        </c:ser>
        <c:gapWidth val="88"/>
        <c:axId val="54639232"/>
        <c:axId val="54690176"/>
      </c:barChart>
      <c:catAx>
        <c:axId val="54639232"/>
        <c:scaling>
          <c:orientation val="minMax"/>
        </c:scaling>
        <c:axPos val="l"/>
        <c:tickLblPos val="nextTo"/>
        <c:txPr>
          <a:bodyPr/>
          <a:lstStyle/>
          <a:p>
            <a:pPr>
              <a:defRPr lang="ru-RU" sz="1800"/>
            </a:pPr>
            <a:endParaRPr lang="ru-RU"/>
          </a:p>
        </c:txPr>
        <c:crossAx val="54690176"/>
        <c:crosses val="autoZero"/>
        <c:auto val="1"/>
        <c:lblAlgn val="ctr"/>
        <c:lblOffset val="100"/>
      </c:catAx>
      <c:valAx>
        <c:axId val="54690176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lang="ru-RU" sz="1600"/>
            </a:pPr>
            <a:endParaRPr lang="ru-RU"/>
          </a:p>
        </c:txPr>
        <c:crossAx val="54639232"/>
        <c:crosses val="autoZero"/>
        <c:crossBetween val="between"/>
      </c:valAx>
    </c:plotArea>
    <c:plotVisOnly val="1"/>
  </c:chart>
  <c:externalData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bar"/>
        <c:grouping val="clustered"/>
        <c:varyColors val="1"/>
        <c:ser>
          <c:idx val="0"/>
          <c:order val="0"/>
          <c:spPr>
            <a:gradFill>
              <a:gsLst>
                <a:gs pos="0">
                  <a:srgbClr val="FFFF00"/>
                </a:gs>
                <a:gs pos="24000">
                  <a:srgbClr val="9CB86E"/>
                </a:gs>
                <a:gs pos="83000">
                  <a:srgbClr val="156B13"/>
                </a:gs>
              </a:gsLst>
              <a:lin ang="0" scaled="0"/>
            </a:gradFill>
            <a:ln>
              <a:gradFill flip="none"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0" scaled="1"/>
                <a:tileRect/>
              </a:gradFill>
            </a:ln>
            <a:scene3d>
              <a:camera prst="orthographicFront"/>
              <a:lightRig rig="threePt" dir="t"/>
            </a:scene3d>
            <a:sp3d>
              <a:bevelT/>
            </a:sp3d>
          </c:spPr>
          <c:dLbls>
            <c:txPr>
              <a:bodyPr/>
              <a:lstStyle/>
              <a:p>
                <a:pPr>
                  <a:defRPr lang="ru-RU" sz="1800"/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Лист1!$A$520:$A$523</c:f>
              <c:strCache>
                <c:ptCount val="4"/>
                <c:pt idx="0">
                  <c:v>Иностранные фонды</c:v>
                </c:pt>
                <c:pt idx="1">
                  <c:v>Частные лица</c:v>
                </c:pt>
                <c:pt idx="2">
                  <c:v>Коммерческие структуры</c:v>
                </c:pt>
                <c:pt idx="3">
                  <c:v>Органы власти</c:v>
                </c:pt>
              </c:strCache>
            </c:strRef>
          </c:cat>
          <c:val>
            <c:numRef>
              <c:f>Лист1!$B$520:$B$523</c:f>
              <c:numCache>
                <c:formatCode>General</c:formatCode>
                <c:ptCount val="4"/>
                <c:pt idx="0">
                  <c:v>2</c:v>
                </c:pt>
                <c:pt idx="1">
                  <c:v>4</c:v>
                </c:pt>
                <c:pt idx="2">
                  <c:v>5</c:v>
                </c:pt>
                <c:pt idx="3">
                  <c:v>13</c:v>
                </c:pt>
              </c:numCache>
            </c:numRef>
          </c:val>
        </c:ser>
        <c:gapWidth val="88"/>
        <c:axId val="54894976"/>
        <c:axId val="54896512"/>
      </c:barChart>
      <c:catAx>
        <c:axId val="54894976"/>
        <c:scaling>
          <c:orientation val="minMax"/>
        </c:scaling>
        <c:axPos val="l"/>
        <c:tickLblPos val="nextTo"/>
        <c:txPr>
          <a:bodyPr/>
          <a:lstStyle/>
          <a:p>
            <a:pPr>
              <a:defRPr lang="ru-RU" sz="1800"/>
            </a:pPr>
            <a:endParaRPr lang="ru-RU"/>
          </a:p>
        </c:txPr>
        <c:crossAx val="54896512"/>
        <c:crosses val="autoZero"/>
        <c:auto val="1"/>
        <c:lblAlgn val="ctr"/>
        <c:lblOffset val="100"/>
      </c:catAx>
      <c:valAx>
        <c:axId val="54896512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lang="ru-RU" sz="1600"/>
            </a:pPr>
            <a:endParaRPr lang="ru-RU"/>
          </a:p>
        </c:txPr>
        <c:crossAx val="54894976"/>
        <c:crosses val="autoZero"/>
        <c:crossBetween val="between"/>
      </c:valAx>
    </c:plotArea>
    <c:plotVisOnly val="1"/>
  </c:chart>
  <c:externalData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8617399387576591"/>
          <c:y val="1.98241437764018E-3"/>
          <c:w val="0.53888888888888964"/>
          <c:h val="0.89814814814814814"/>
        </c:manualLayout>
      </c:layout>
      <c:pie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/>
            </a:sp3d>
          </c:spPr>
          <c:explosion val="25"/>
          <c:dPt>
            <c:idx val="0"/>
            <c:explosion val="4"/>
            <c:spPr>
              <a:solidFill>
                <a:srgbClr val="FFFF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explosion val="6"/>
            <c:spPr>
              <a:solidFill>
                <a:schemeClr val="accent2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spPr>
              <a:solidFill>
                <a:srgbClr val="00FF99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-0.12064774715660574"/>
                  <c:y val="-1.0015579351976243E-2"/>
                </c:manualLayout>
              </c:layout>
              <c:showVal val="1"/>
              <c:showCatName val="1"/>
              <c:separator>
</c:separator>
            </c:dLbl>
            <c:dLbl>
              <c:idx val="1"/>
              <c:layout>
                <c:manualLayout>
                  <c:x val="-5.9456255468066502E-2"/>
                  <c:y val="2.0271296019911438E-2"/>
                </c:manualLayout>
              </c:layout>
              <c:showVal val="1"/>
              <c:showCatName val="1"/>
              <c:separator>
</c:separator>
            </c:dLbl>
            <c:dLbl>
              <c:idx val="2"/>
              <c:layout>
                <c:manualLayout>
                  <c:x val="4.9526465441819814E-3"/>
                  <c:y val="-0.13808909303003791"/>
                </c:manualLayout>
              </c:layout>
              <c:showVal val="1"/>
              <c:showCatName val="1"/>
              <c:separator>
</c:separator>
            </c:dLbl>
            <c:dLbl>
              <c:idx val="3"/>
              <c:layout>
                <c:manualLayout>
                  <c:x val="4.7583005249344022E-2"/>
                  <c:y val="-5.3785632690851022E-2"/>
                </c:manualLayout>
              </c:layout>
              <c:showVal val="1"/>
              <c:showCatName val="1"/>
              <c:separator>
</c:separator>
            </c:dLbl>
            <c:dLbl>
              <c:idx val="4"/>
              <c:layout>
                <c:manualLayout>
                  <c:x val="1.0477635608048997E-2"/>
                  <c:y val="-4.909408296133109E-3"/>
                </c:manualLayout>
              </c:layout>
              <c:showVal val="1"/>
              <c:showCatName val="1"/>
              <c:separator>
</c:separator>
            </c:dLbl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Val val="1"/>
            <c:showCatName val="1"/>
            <c:separator>
</c:separator>
            <c:showLeaderLines val="1"/>
          </c:dLbls>
          <c:cat>
            <c:strRef>
              <c:f>Sheet1!$A$850:$A$854</c:f>
              <c:strCache>
                <c:ptCount val="5"/>
                <c:pt idx="0">
                  <c:v>Полностью осведомлены</c:v>
                </c:pt>
                <c:pt idx="1">
                  <c:v>Осведомлены частично</c:v>
                </c:pt>
                <c:pt idx="2">
                  <c:v>Практически не осведомлены</c:v>
                </c:pt>
                <c:pt idx="3">
                  <c:v>Если хоть как-то и осведомлены, то совсем немногие жители</c:v>
                </c:pt>
                <c:pt idx="4">
                  <c:v>Затрудняюсь ответить</c:v>
                </c:pt>
              </c:strCache>
            </c:strRef>
          </c:cat>
          <c:val>
            <c:numRef>
              <c:f>Sheet1!$B$850:$B$854</c:f>
              <c:numCache>
                <c:formatCode>General</c:formatCode>
                <c:ptCount val="5"/>
                <c:pt idx="0">
                  <c:v>2</c:v>
                </c:pt>
                <c:pt idx="1">
                  <c:v>12</c:v>
                </c:pt>
                <c:pt idx="2">
                  <c:v>1</c:v>
                </c:pt>
                <c:pt idx="3">
                  <c:v>2</c:v>
                </c:pt>
                <c:pt idx="4">
                  <c:v>1</c:v>
                </c:pt>
              </c:numCache>
            </c:numRef>
          </c:val>
        </c:ser>
        <c:firstSliceAng val="153"/>
      </c:pieChart>
    </c:plotArea>
    <c:plotVisOnly val="1"/>
  </c:chart>
  <c:externalData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7011572780850639"/>
          <c:y val="2.7642276101026486E-2"/>
          <c:w val="0.14400914079341576"/>
          <c:h val="0.89073544481804279"/>
        </c:manualLayout>
      </c:layout>
      <c:barChart>
        <c:barDir val="bar"/>
        <c:grouping val="clustered"/>
        <c:ser>
          <c:idx val="0"/>
          <c:order val="0"/>
          <c:spPr>
            <a:gradFill flip="none" rotWithShape="1">
              <a:gsLst>
                <a:gs pos="0">
                  <a:srgbClr val="3366FF">
                    <a:shade val="30000"/>
                    <a:satMod val="115000"/>
                  </a:srgbClr>
                </a:gs>
                <a:gs pos="50000">
                  <a:srgbClr val="3366FF">
                    <a:shade val="67500"/>
                    <a:satMod val="115000"/>
                  </a:srgbClr>
                </a:gs>
                <a:gs pos="100000">
                  <a:srgbClr val="3366FF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scene3d>
              <a:camera prst="orthographicFront"/>
              <a:lightRig rig="threePt" dir="t"/>
            </a:scene3d>
            <a:sp3d>
              <a:bevelT w="215900" h="120650" prst="coolSlant"/>
            </a:sp3d>
          </c:spPr>
          <c:dLbls>
            <c:txPr>
              <a:bodyPr/>
              <a:lstStyle/>
              <a:p>
                <a:pPr>
                  <a:defRPr lang="ru-RU" sz="1400"/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Лист1!$A$440:$A$451</c:f>
              <c:strCache>
                <c:ptCount val="12"/>
                <c:pt idx="0">
                  <c:v>Членские взносы</c:v>
                </c:pt>
                <c:pt idx="1">
                  <c:v>Спонсорская поддержка от иностранных коммерческих компаний</c:v>
                </c:pt>
                <c:pt idx="2">
                  <c:v>Личные средства членов, сотрудников, учредителей организации, не являющиеся взносами</c:v>
                </c:pt>
                <c:pt idx="3">
                  <c:v>Взносы учредителей или собственников</c:v>
                </c:pt>
                <c:pt idx="4">
                  <c:v>Финансирование из средств федерального бюджета или государственных внебюджетных фондов (пенсионного фонда, фонда медицинского страхования, фонда социального страхования)</c:v>
                </c:pt>
                <c:pt idx="5">
                  <c:v>Финансирование из бюджетных источников субъектов федерации</c:v>
                </c:pt>
                <c:pt idx="6">
                  <c:v>Доходы от реализации услуг (товаров) организации</c:v>
                </c:pt>
                <c:pt idx="7">
                  <c:v>Финансирование из местных (муниципальных) бюджетов</c:v>
                </c:pt>
                <c:pt idx="8">
                  <c:v>Гранты или техническая помощь от иностранных НКО, международных организаций и правительств иностранных государств</c:v>
                </c:pt>
                <c:pt idx="9">
                  <c:v>Гранты от российских фондов, трансферты от других российских НКО</c:v>
                </c:pt>
                <c:pt idx="10">
                  <c:v>Добровольные взносы и пожертвования частных лиц</c:v>
                </c:pt>
                <c:pt idx="11">
                  <c:v>Спонсорские поступления от российских коммерческих компаний</c:v>
                </c:pt>
              </c:strCache>
            </c:strRef>
          </c:cat>
          <c:val>
            <c:numRef>
              <c:f>Лист1!$B$440:$B$451</c:f>
              <c:numCache>
                <c:formatCode>General</c:formatCode>
                <c:ptCount val="12"/>
                <c:pt idx="0">
                  <c:v>1</c:v>
                </c:pt>
                <c:pt idx="1">
                  <c:v>1</c:v>
                </c:pt>
                <c:pt idx="2">
                  <c:v>4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7</c:v>
                </c:pt>
                <c:pt idx="7">
                  <c:v>9</c:v>
                </c:pt>
                <c:pt idx="8">
                  <c:v>14</c:v>
                </c:pt>
                <c:pt idx="9">
                  <c:v>16</c:v>
                </c:pt>
                <c:pt idx="10">
                  <c:v>17</c:v>
                </c:pt>
                <c:pt idx="11">
                  <c:v>21</c:v>
                </c:pt>
              </c:numCache>
            </c:numRef>
          </c:val>
        </c:ser>
        <c:gapWidth val="88"/>
        <c:axId val="54224768"/>
        <c:axId val="54226304"/>
      </c:barChart>
      <c:catAx>
        <c:axId val="54224768"/>
        <c:scaling>
          <c:orientation val="minMax"/>
        </c:scaling>
        <c:axPos val="l"/>
        <c:tickLblPos val="nextTo"/>
        <c:txPr>
          <a:bodyPr/>
          <a:lstStyle/>
          <a:p>
            <a:pPr>
              <a:defRPr lang="ru-RU" sz="1200"/>
            </a:pPr>
            <a:endParaRPr lang="ru-RU"/>
          </a:p>
        </c:txPr>
        <c:crossAx val="54226304"/>
        <c:crosses val="autoZero"/>
        <c:auto val="1"/>
        <c:lblAlgn val="ctr"/>
        <c:lblOffset val="100"/>
      </c:catAx>
      <c:valAx>
        <c:axId val="54226304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lang="ru-RU" sz="1000"/>
            </a:pPr>
            <a:endParaRPr lang="ru-RU"/>
          </a:p>
        </c:txPr>
        <c:crossAx val="54224768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6027143482064743"/>
          <c:y val="3.7037037037037056E-2"/>
          <c:w val="0.53888888888888964"/>
          <c:h val="0.89814814814814814"/>
        </c:manualLayout>
      </c:layout>
      <c:pie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/>
            </a:sp3d>
          </c:spPr>
          <c:explosion val="6"/>
          <c:dPt>
            <c:idx val="0"/>
            <c:spPr>
              <a:solidFill>
                <a:schemeClr val="accent5">
                  <a:lumMod val="40000"/>
                  <a:lumOff val="6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spPr>
              <a:solidFill>
                <a:schemeClr val="accent5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spPr>
              <a:solidFill>
                <a:schemeClr val="tx2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3"/>
            <c:spPr>
              <a:solidFill>
                <a:srgbClr val="FFFF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-1.2390714179179078E-2"/>
                  <c:y val="-2.640730559567642E-2"/>
                </c:manualLayout>
              </c:layout>
              <c:showVal val="1"/>
              <c:showCatName val="1"/>
              <c:separator>
</c:separator>
            </c:dLbl>
            <c:dLbl>
              <c:idx val="1"/>
              <c:layout>
                <c:manualLayout>
                  <c:x val="4.2355808070432086E-2"/>
                  <c:y val="3.1091956700678696E-2"/>
                </c:manualLayout>
              </c:layout>
              <c:showVal val="1"/>
              <c:showCatName val="1"/>
              <c:separator>
</c:separator>
            </c:dLbl>
            <c:dLbl>
              <c:idx val="2"/>
              <c:layout>
                <c:manualLayout>
                  <c:x val="4.7010171592852867E-2"/>
                  <c:y val="-0.14992343412694781"/>
                </c:manualLayout>
              </c:layout>
              <c:showVal val="1"/>
              <c:showCatName val="1"/>
              <c:separator>
</c:separator>
            </c:dLbl>
            <c:dLbl>
              <c:idx val="3"/>
              <c:layout>
                <c:manualLayout>
                  <c:x val="2.0362597759913746E-2"/>
                  <c:y val="6.5194365497212303E-3"/>
                </c:manualLayout>
              </c:layout>
              <c:showVal val="1"/>
              <c:showCatName val="1"/>
              <c:separator>
</c:separator>
            </c:dLbl>
            <c:dLbl>
              <c:idx val="4"/>
              <c:layout>
                <c:manualLayout>
                  <c:x val="4.1975140546256909E-2"/>
                  <c:y val="-2.4110640016151826E-2"/>
                </c:manualLayout>
              </c:layout>
              <c:showVal val="1"/>
              <c:showCatName val="1"/>
              <c:separator>
</c:separator>
            </c:dLbl>
            <c:txPr>
              <a:bodyPr/>
              <a:lstStyle/>
              <a:p>
                <a:pPr>
                  <a:defRPr lang="en-US" sz="1800"/>
                </a:pPr>
                <a:endParaRPr lang="ru-RU"/>
              </a:p>
            </c:txPr>
            <c:showVal val="1"/>
            <c:showCatName val="1"/>
            <c:separator>
</c:separator>
            <c:showLeaderLines val="1"/>
          </c:dLbls>
          <c:cat>
            <c:strRef>
              <c:f>Sheet1!$A$60:$A$63</c:f>
              <c:strCache>
                <c:ptCount val="4"/>
                <c:pt idx="0">
                  <c:v>1-3 человека</c:v>
                </c:pt>
                <c:pt idx="1">
                  <c:v>4-6 человек</c:v>
                </c:pt>
                <c:pt idx="2">
                  <c:v>Больше 7 человек</c:v>
                </c:pt>
                <c:pt idx="3">
                  <c:v>Нет ответа</c:v>
                </c:pt>
              </c:strCache>
            </c:strRef>
          </c:cat>
          <c:val>
            <c:numRef>
              <c:f>Sheet1!$B$60:$B$63</c:f>
              <c:numCache>
                <c:formatCode>General</c:formatCode>
                <c:ptCount val="4"/>
                <c:pt idx="0">
                  <c:v>16</c:v>
                </c:pt>
                <c:pt idx="1">
                  <c:v>7</c:v>
                </c:pt>
                <c:pt idx="2">
                  <c:v>3</c:v>
                </c:pt>
                <c:pt idx="3">
                  <c:v>2</c:v>
                </c:pt>
              </c:numCache>
            </c:numRef>
          </c:val>
        </c:ser>
        <c:firstSliceAng val="146"/>
      </c:pieChart>
    </c:plotArea>
    <c:plotVisOnly val="1"/>
  </c:chart>
  <c:externalData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43387772730940743"/>
          <c:y val="3.9320822162645222E-2"/>
          <c:w val="0.37537227865226186"/>
          <c:h val="0.84457241772392389"/>
        </c:manualLayout>
      </c:layout>
      <c:barChart>
        <c:barDir val="bar"/>
        <c:grouping val="clustered"/>
        <c:ser>
          <c:idx val="0"/>
          <c:order val="0"/>
          <c:spPr>
            <a:solidFill>
              <a:srgbClr val="0070C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Sheet1!$A$568:$A$578</c:f>
              <c:strCache>
                <c:ptCount val="11"/>
                <c:pt idx="0">
                  <c:v>Образовательные услуги, повышение квалификации</c:v>
                </c:pt>
                <c:pt idx="1">
                  <c:v>Юридические консультационные услуги</c:v>
                </c:pt>
                <c:pt idx="2">
                  <c:v>Консультационные услуги</c:v>
                </c:pt>
                <c:pt idx="3">
                  <c:v>Организационное консультирование</c:v>
                </c:pt>
                <c:pt idx="4">
                  <c:v>Информационные услуги, сбор и анализ информации</c:v>
                </c:pt>
                <c:pt idx="5">
                  <c:v>Проведение представлений, концертов, иных театрально-зрелищных мероприятий, фестивалей, творческих конкурсов, выставок</c:v>
                </c:pt>
                <c:pt idx="6">
                  <c:v>Управления корпоративными благотворительными программами</c:v>
                </c:pt>
                <c:pt idx="7">
                  <c:v>Проведение мероприятий</c:v>
                </c:pt>
                <c:pt idx="8">
                  <c:v>PR-услуги, рекламные</c:v>
                </c:pt>
                <c:pt idx="9">
                  <c:v>Проведение конференций, семинаров, круглых столов</c:v>
                </c:pt>
                <c:pt idx="10">
                  <c:v>Администрирование финансовых средств</c:v>
                </c:pt>
              </c:strCache>
            </c:strRef>
          </c:cat>
          <c:val>
            <c:numRef>
              <c:f>Sheet1!$B$568:$B$578</c:f>
              <c:numCache>
                <c:formatCode>General</c:formatCode>
                <c:ptCount val="11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3</c:v>
                </c:pt>
                <c:pt idx="6">
                  <c:v>4</c:v>
                </c:pt>
                <c:pt idx="7">
                  <c:v>4</c:v>
                </c:pt>
                <c:pt idx="8">
                  <c:v>5</c:v>
                </c:pt>
                <c:pt idx="9">
                  <c:v>5</c:v>
                </c:pt>
                <c:pt idx="10">
                  <c:v>6</c:v>
                </c:pt>
              </c:numCache>
            </c:numRef>
          </c:val>
        </c:ser>
        <c:dLbls>
          <c:showVal val="1"/>
        </c:dLbls>
        <c:gapWidth val="75"/>
        <c:axId val="54923648"/>
        <c:axId val="54925184"/>
      </c:barChart>
      <c:catAx>
        <c:axId val="54923648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54925184"/>
        <c:crosses val="autoZero"/>
        <c:auto val="1"/>
        <c:lblAlgn val="ctr"/>
        <c:lblOffset val="100"/>
      </c:catAx>
      <c:valAx>
        <c:axId val="54925184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54923648"/>
        <c:crosses val="autoZero"/>
        <c:crossBetween val="between"/>
      </c:valAx>
    </c:plotArea>
    <c:plotVisOnly val="1"/>
  </c:chart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23583861751794299"/>
          <c:y val="0.12642676120920937"/>
          <c:w val="0.51806796274359501"/>
          <c:h val="0.80194101126356465"/>
        </c:manualLayout>
      </c:layout>
      <c:pieChart>
        <c:varyColors val="1"/>
        <c:ser>
          <c:idx val="0"/>
          <c:order val="0"/>
          <c:spPr>
            <a:scene3d>
              <a:camera prst="orthographicFront"/>
              <a:lightRig rig="chilly" dir="t">
                <a:rot lat="0" lon="0" rev="1800000"/>
              </a:lightRig>
            </a:scene3d>
            <a:sp3d prstMaterial="dkEdge">
              <a:bevelT w="165100" prst="coolSlant"/>
            </a:sp3d>
          </c:spPr>
          <c:explosion val="25"/>
          <c:dPt>
            <c:idx val="0"/>
            <c:spPr>
              <a:solidFill>
                <a:srgbClr val="FF0000"/>
              </a:solidFill>
              <a:scene3d>
                <a:camera prst="orthographicFront"/>
                <a:lightRig rig="chilly" dir="t">
                  <a:rot lat="0" lon="0" rev="1800000"/>
                </a:lightRig>
              </a:scene3d>
              <a:sp3d prstMaterial="dkEdge">
                <a:bevelT w="165100" prst="coolSlant"/>
              </a:sp3d>
            </c:spPr>
          </c:dPt>
          <c:dPt>
            <c:idx val="1"/>
            <c:explosion val="0"/>
            <c:spPr>
              <a:solidFill>
                <a:srgbClr val="00B0F0"/>
              </a:solidFill>
              <a:scene3d>
                <a:camera prst="orthographicFront"/>
                <a:lightRig rig="chilly" dir="t">
                  <a:rot lat="0" lon="0" rev="1800000"/>
                </a:lightRig>
              </a:scene3d>
              <a:sp3d prstMaterial="dkEdge">
                <a:bevelT w="165100" prst="coolSlant"/>
              </a:sp3d>
            </c:spPr>
          </c:dPt>
          <c:dLbls>
            <c:dLbl>
              <c:idx val="0"/>
              <c:layout>
                <c:manualLayout>
                  <c:x val="3.4284053145408673E-2"/>
                  <c:y val="-6.0247832401171042E-2"/>
                </c:manualLayout>
              </c:layout>
              <c:showVal val="1"/>
              <c:showCatName val="1"/>
              <c:separator>
</c:separator>
            </c:dLbl>
            <c:dLbl>
              <c:idx val="1"/>
              <c:layout>
                <c:manualLayout>
                  <c:x val="-9.4209304599249949E-2"/>
                  <c:y val="-2.8585919914169748E-2"/>
                </c:manualLayout>
              </c:layout>
              <c:showVal val="1"/>
              <c:showCatName val="1"/>
              <c:separator>
</c:separator>
            </c:dLbl>
            <c:txPr>
              <a:bodyPr/>
              <a:lstStyle/>
              <a:p>
                <a:pPr>
                  <a:defRPr lang="ru-RU" sz="1800"/>
                </a:pPr>
                <a:endParaRPr lang="ru-RU"/>
              </a:p>
            </c:txPr>
            <c:showVal val="1"/>
            <c:showCatName val="1"/>
            <c:separator>
</c:separator>
            <c:showLeaderLines val="1"/>
          </c:dLbls>
          <c:cat>
            <c:strRef>
              <c:f>Лист1!$A$127:$A$128</c:f>
              <c:strCache>
                <c:ptCount val="2"/>
                <c:pt idx="0">
                  <c:v>Да, взаимодействуем с другими ФМС</c:v>
                </c:pt>
                <c:pt idx="1">
                  <c:v>Нет, не взаимодействуем</c:v>
                </c:pt>
              </c:strCache>
            </c:strRef>
          </c:cat>
          <c:val>
            <c:numRef>
              <c:f>Лист1!$B$127:$B$128</c:f>
              <c:numCache>
                <c:formatCode>General</c:formatCode>
                <c:ptCount val="2"/>
                <c:pt idx="0">
                  <c:v>10</c:v>
                </c:pt>
                <c:pt idx="1">
                  <c:v>18</c:v>
                </c:pt>
              </c:numCache>
            </c:numRef>
          </c:val>
        </c:ser>
        <c:dLbls>
          <c:showVal val="1"/>
          <c:showCatName val="1"/>
        </c:dLbls>
        <c:firstSliceAng val="0"/>
      </c:pieChart>
      <c:spPr>
        <a:scene3d>
          <a:camera prst="orthographicFront"/>
          <a:lightRig rig="threePt" dir="t"/>
        </a:scene3d>
        <a:sp3d>
          <a:bevelT/>
        </a:sp3d>
      </c:spPr>
    </c:plotArea>
    <c:plotVisOnly val="1"/>
  </c:chart>
  <c:externalData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58747808470572871"/>
          <c:y val="2.5730814058860092E-2"/>
          <c:w val="0.39182314555326092"/>
          <c:h val="0.8982910834717186"/>
        </c:manualLayout>
      </c:layout>
      <c:barChart>
        <c:barDir val="bar"/>
        <c:grouping val="clustered"/>
        <c:ser>
          <c:idx val="0"/>
          <c:order val="0"/>
          <c:spPr>
            <a:gradFill flip="none" rotWithShape="1">
              <a:gsLst>
                <a:gs pos="23000">
                  <a:srgbClr val="FF0066"/>
                </a:gs>
                <a:gs pos="11000">
                  <a:srgbClr val="FF00FF"/>
                </a:gs>
                <a:gs pos="92000">
                  <a:srgbClr val="FF0000"/>
                </a:gs>
              </a:gsLst>
              <a:lin ang="0" scaled="0"/>
              <a:tileRect/>
            </a:gradFill>
            <a:scene3d>
              <a:camera prst="orthographicFront"/>
              <a:lightRig rig="threePt" dir="t"/>
            </a:scene3d>
            <a:sp3d>
              <a:bevelT w="101600" prst="riblet"/>
            </a:sp3d>
          </c:spPr>
          <c:dLbls>
            <c:txPr>
              <a:bodyPr/>
              <a:lstStyle/>
              <a:p>
                <a:pPr>
                  <a:defRPr lang="ru-RU" sz="1600"/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Лист1!$A$257:$A$280</c:f>
              <c:strCache>
                <c:ptCount val="24"/>
                <c:pt idx="0">
                  <c:v>Собственный блог Фонда</c:v>
                </c:pt>
                <c:pt idx="1">
                  <c:v>Центральные газеты и журналы</c:v>
                </c:pt>
                <c:pt idx="2">
                  <c:v>Доска объявлений в Фонде</c:v>
                </c:pt>
                <c:pt idx="3">
                  <c:v>Передачи на центральном ТВ</c:v>
                </c:pt>
                <c:pt idx="4">
                  <c:v>Передачи на федеральных радиостанциях</c:v>
                </c:pt>
                <c:pt idx="5">
                  <c:v>Размещение информации на внутреннем сайте Фонда</c:v>
                </c:pt>
                <c:pt idx="6">
                  <c:v>Регулярное размещение аудио / видео материалов в Интернете</c:v>
                </c:pt>
                <c:pt idx="7">
                  <c:v>Личное информирование сотрудников</c:v>
                </c:pt>
                <c:pt idx="8">
                  <c:v>Реклама на транспорте, на улице</c:v>
                </c:pt>
                <c:pt idx="9">
                  <c:v>Реклама в интернете</c:v>
                </c:pt>
                <c:pt idx="10">
                  <c:v>Потребители услуг организации</c:v>
                </c:pt>
                <c:pt idx="11">
                  <c:v>Собственные печатные и электронные СМИ</c:v>
                </c:pt>
                <c:pt idx="12">
                  <c:v>Информационные стенды в помещении организации</c:v>
                </c:pt>
                <c:pt idx="13">
                  <c:v>Встречи-совещания в Фонде</c:v>
                </c:pt>
                <c:pt idx="14">
                  <c:v>Собственный интернет-сайт организации</c:v>
                </c:pt>
                <c:pt idx="15">
                  <c:v>Публикации в электронных изданиях, на тематических сайтах </c:v>
                </c:pt>
                <c:pt idx="16">
                  <c:v>Передачи на региональном и местном ТВ</c:v>
                </c:pt>
                <c:pt idx="17">
                  <c:v>Передачи на местных и региональных радиостанциях</c:v>
                </c:pt>
                <c:pt idx="18">
                  <c:v>Информационные материалы (брошюры, листовки)</c:v>
                </c:pt>
                <c:pt idx="19">
                  <c:v>Рассылка по электронной почте, в т.ч. корпоративной почте Фонда</c:v>
                </c:pt>
                <c:pt idx="20">
                  <c:v>Выступление на конференциях, радио и телепередачах </c:v>
                </c:pt>
                <c:pt idx="21">
                  <c:v>Сотрудники, члены, добровольцы организации</c:v>
                </c:pt>
                <c:pt idx="22">
                  <c:v>Местные и региональные газеты и журналы</c:v>
                </c:pt>
                <c:pt idx="23">
                  <c:v>Личные презентации</c:v>
                </c:pt>
              </c:strCache>
            </c:strRef>
          </c:cat>
          <c:val>
            <c:numRef>
              <c:f>Лист1!$B$257:$B$280</c:f>
              <c:numCache>
                <c:formatCode>General</c:formatCode>
                <c:ptCount val="2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3</c:v>
                </c:pt>
                <c:pt idx="7">
                  <c:v>4</c:v>
                </c:pt>
                <c:pt idx="8">
                  <c:v>5</c:v>
                </c:pt>
                <c:pt idx="9">
                  <c:v>6</c:v>
                </c:pt>
                <c:pt idx="10">
                  <c:v>7</c:v>
                </c:pt>
                <c:pt idx="11">
                  <c:v>7</c:v>
                </c:pt>
                <c:pt idx="12">
                  <c:v>8</c:v>
                </c:pt>
                <c:pt idx="13">
                  <c:v>8</c:v>
                </c:pt>
                <c:pt idx="14">
                  <c:v>10</c:v>
                </c:pt>
                <c:pt idx="15">
                  <c:v>10</c:v>
                </c:pt>
                <c:pt idx="16">
                  <c:v>11</c:v>
                </c:pt>
                <c:pt idx="17">
                  <c:v>11</c:v>
                </c:pt>
                <c:pt idx="18">
                  <c:v>13</c:v>
                </c:pt>
                <c:pt idx="19">
                  <c:v>14</c:v>
                </c:pt>
                <c:pt idx="20">
                  <c:v>16</c:v>
                </c:pt>
                <c:pt idx="21">
                  <c:v>17</c:v>
                </c:pt>
                <c:pt idx="22">
                  <c:v>18</c:v>
                </c:pt>
                <c:pt idx="23">
                  <c:v>20</c:v>
                </c:pt>
              </c:numCache>
            </c:numRef>
          </c:val>
        </c:ser>
        <c:gapWidth val="88"/>
        <c:axId val="55182080"/>
        <c:axId val="55183616"/>
      </c:barChart>
      <c:catAx>
        <c:axId val="55182080"/>
        <c:scaling>
          <c:orientation val="minMax"/>
        </c:scaling>
        <c:axPos val="l"/>
        <c:tickLblPos val="nextTo"/>
        <c:txPr>
          <a:bodyPr/>
          <a:lstStyle/>
          <a:p>
            <a:pPr>
              <a:defRPr lang="ru-RU" sz="1300"/>
            </a:pPr>
            <a:endParaRPr lang="ru-RU"/>
          </a:p>
        </c:txPr>
        <c:crossAx val="55183616"/>
        <c:crosses val="autoZero"/>
        <c:auto val="1"/>
        <c:lblAlgn val="ctr"/>
        <c:lblOffset val="100"/>
      </c:catAx>
      <c:valAx>
        <c:axId val="55183616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lang="ru-RU" sz="1200"/>
            </a:pPr>
            <a:endParaRPr lang="ru-RU"/>
          </a:p>
        </c:txPr>
        <c:crossAx val="55182080"/>
        <c:crosses val="autoZero"/>
        <c:crossBetween val="between"/>
      </c:valAx>
    </c:plotArea>
    <c:plotVisOnly val="1"/>
  </c:chart>
  <c:externalData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65167337041945528"/>
          <c:y val="2.5730814058860092E-2"/>
          <c:w val="0.30592809021936546"/>
          <c:h val="0.8982910834717186"/>
        </c:manualLayout>
      </c:layout>
      <c:barChart>
        <c:barDir val="bar"/>
        <c:grouping val="clustered"/>
        <c:varyColors val="1"/>
        <c:ser>
          <c:idx val="0"/>
          <c:order val="0"/>
          <c:spPr>
            <a:gradFill>
              <a:gsLst>
                <a:gs pos="0">
                  <a:srgbClr val="000000"/>
                </a:gs>
                <a:gs pos="30000">
                  <a:srgbClr val="0A128C"/>
                </a:gs>
                <a:gs pos="30000">
                  <a:srgbClr val="3333CC"/>
                </a:gs>
                <a:gs pos="77000">
                  <a:srgbClr val="7005D4"/>
                </a:gs>
                <a:gs pos="87000">
                  <a:srgbClr val="FF00FF"/>
                </a:gs>
              </a:gsLst>
              <a:lin ang="0" scaled="0"/>
            </a:gra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txPr>
              <a:bodyPr/>
              <a:lstStyle/>
              <a:p>
                <a:pPr>
                  <a:defRPr lang="ru-RU" sz="1400"/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Лист1!$A$283:$A$300</c:f>
              <c:strCache>
                <c:ptCount val="18"/>
                <c:pt idx="0">
                  <c:v>Реклама на транспорте, на улице</c:v>
                </c:pt>
                <c:pt idx="1">
                  <c:v>Публикации в электронных изданиях, на тематических сайтах </c:v>
                </c:pt>
                <c:pt idx="2">
                  <c:v>Передачи на местных и региональных радиостанциях</c:v>
                </c:pt>
                <c:pt idx="3">
                  <c:v>Информационные стенды в помещении организации</c:v>
                </c:pt>
                <c:pt idx="4">
                  <c:v>Собственные печатные и электронные СМИ</c:v>
                </c:pt>
                <c:pt idx="5">
                  <c:v>Передачи на центральном ТВ</c:v>
                </c:pt>
                <c:pt idx="6">
                  <c:v>Реклама в интернете</c:v>
                </c:pt>
                <c:pt idx="7">
                  <c:v>Рассылка по электронной почте, в т.ч. корпоративной почте Фонда</c:v>
                </c:pt>
                <c:pt idx="8">
                  <c:v>Информационные материалы (брошюры, листовки)</c:v>
                </c:pt>
                <c:pt idx="9">
                  <c:v>Передачи на региональном и местном ТВ</c:v>
                </c:pt>
                <c:pt idx="10">
                  <c:v>Потребители услуг организации</c:v>
                </c:pt>
                <c:pt idx="11">
                  <c:v>Личное информирование сотрудников</c:v>
                </c:pt>
                <c:pt idx="12">
                  <c:v>Собственный интернет-сайт организации</c:v>
                </c:pt>
                <c:pt idx="13">
                  <c:v>Встречи-совещания в Фонде</c:v>
                </c:pt>
                <c:pt idx="14">
                  <c:v>Сотрудники, члены, добровольцы организации</c:v>
                </c:pt>
                <c:pt idx="15">
                  <c:v>Выступление на конференциях, радио и телепередачах </c:v>
                </c:pt>
                <c:pt idx="16">
                  <c:v>Местные и региональные газеты и журналы</c:v>
                </c:pt>
                <c:pt idx="17">
                  <c:v>Личные презентации</c:v>
                </c:pt>
              </c:strCache>
            </c:strRef>
          </c:cat>
          <c:val>
            <c:numRef>
              <c:f>Лист1!$B$283:$B$300</c:f>
              <c:numCache>
                <c:formatCode>General</c:formatCode>
                <c:ptCount val="18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4</c:v>
                </c:pt>
                <c:pt idx="6">
                  <c:v>4</c:v>
                </c:pt>
                <c:pt idx="7">
                  <c:v>4</c:v>
                </c:pt>
                <c:pt idx="8">
                  <c:v>5</c:v>
                </c:pt>
                <c:pt idx="9">
                  <c:v>5</c:v>
                </c:pt>
                <c:pt idx="10">
                  <c:v>6</c:v>
                </c:pt>
                <c:pt idx="11">
                  <c:v>6</c:v>
                </c:pt>
                <c:pt idx="12">
                  <c:v>7</c:v>
                </c:pt>
                <c:pt idx="13">
                  <c:v>7</c:v>
                </c:pt>
                <c:pt idx="14">
                  <c:v>8</c:v>
                </c:pt>
                <c:pt idx="15">
                  <c:v>8</c:v>
                </c:pt>
                <c:pt idx="16">
                  <c:v>8</c:v>
                </c:pt>
                <c:pt idx="17">
                  <c:v>15</c:v>
                </c:pt>
              </c:numCache>
            </c:numRef>
          </c:val>
        </c:ser>
        <c:gapWidth val="88"/>
        <c:axId val="55216000"/>
        <c:axId val="55217536"/>
      </c:barChart>
      <c:catAx>
        <c:axId val="55216000"/>
        <c:scaling>
          <c:orientation val="minMax"/>
        </c:scaling>
        <c:axPos val="l"/>
        <c:tickLblPos val="nextTo"/>
        <c:txPr>
          <a:bodyPr/>
          <a:lstStyle/>
          <a:p>
            <a:pPr>
              <a:defRPr lang="ru-RU" sz="1400"/>
            </a:pPr>
            <a:endParaRPr lang="ru-RU"/>
          </a:p>
        </c:txPr>
        <c:crossAx val="55217536"/>
        <c:crosses val="autoZero"/>
        <c:auto val="1"/>
        <c:lblAlgn val="ctr"/>
        <c:lblOffset val="100"/>
      </c:catAx>
      <c:valAx>
        <c:axId val="55217536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lang="ru-RU" sz="1200"/>
            </a:pPr>
            <a:endParaRPr lang="ru-RU"/>
          </a:p>
        </c:txPr>
        <c:crossAx val="55216000"/>
        <c:crosses val="autoZero"/>
        <c:crossBetween val="between"/>
      </c:valAx>
    </c:plotArea>
    <c:plotVisOnly val="1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view3D>
      <c:rotX val="60"/>
      <c:rotY val="200"/>
      <c:rAngAx val="1"/>
    </c:view3D>
    <c:plotArea>
      <c:layout>
        <c:manualLayout>
          <c:layoutTarget val="inner"/>
          <c:xMode val="edge"/>
          <c:yMode val="edge"/>
          <c:x val="0.24303696412948406"/>
          <c:y val="6.8353744429023033E-2"/>
          <c:w val="0.53888888888888964"/>
          <c:h val="0.89814814814814814"/>
        </c:manualLayout>
      </c:layout>
      <c:pie3D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explosion val="10"/>
          <c:dPt>
            <c:idx val="0"/>
            <c:spPr>
              <a:solidFill>
                <a:srgbClr val="FFC000"/>
              </a:solidFill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Pt>
            <c:idx val="1"/>
            <c:spPr>
              <a:solidFill>
                <a:srgbClr val="00B050"/>
              </a:solidFill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Pt>
            <c:idx val="2"/>
            <c:spPr>
              <a:solidFill>
                <a:srgbClr val="FF5050"/>
              </a:solidFill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Pt>
            <c:idx val="3"/>
            <c:spPr>
              <a:solidFill>
                <a:srgbClr val="00FFFF"/>
              </a:solidFill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Lbls>
            <c:dLbl>
              <c:idx val="0"/>
              <c:layout>
                <c:manualLayout>
                  <c:x val="-1.2390714179179078E-2"/>
                  <c:y val="-2.6407305595676479E-2"/>
                </c:manualLayout>
              </c:layout>
              <c:showVal val="1"/>
              <c:showCatName val="1"/>
              <c:separator>
</c:separator>
            </c:dLbl>
            <c:dLbl>
              <c:idx val="1"/>
              <c:layout>
                <c:manualLayout>
                  <c:x val="1.3591316710411199E-2"/>
                  <c:y val="-0.10319150200940599"/>
                </c:manualLayout>
              </c:layout>
              <c:showVal val="1"/>
              <c:showCatName val="1"/>
              <c:separator>
</c:separator>
            </c:dLbl>
            <c:dLbl>
              <c:idx val="2"/>
              <c:layout>
                <c:manualLayout>
                  <c:x val="8.8676837270341202E-2"/>
                  <c:y val="-0.11826463564343767"/>
                </c:manualLayout>
              </c:layout>
              <c:showVal val="1"/>
              <c:showCatName val="1"/>
              <c:separator>
</c:separator>
            </c:dLbl>
            <c:dLbl>
              <c:idx val="3"/>
              <c:layout>
                <c:manualLayout>
                  <c:x val="0.13425153105861767"/>
                  <c:y val="-7.3058849382566385E-3"/>
                </c:manualLayout>
              </c:layout>
              <c:showVal val="1"/>
              <c:showCatName val="1"/>
              <c:separator>
</c:separator>
            </c:dLbl>
            <c:dLbl>
              <c:idx val="4"/>
              <c:layout>
                <c:manualLayout>
                  <c:x val="-7.3314475601150893E-3"/>
                  <c:y val="-4.3867741384397974E-3"/>
                </c:manualLayout>
              </c:layout>
              <c:showVal val="1"/>
              <c:showCatName val="1"/>
              <c:separator>
</c:separator>
            </c:dLbl>
            <c:txPr>
              <a:bodyPr/>
              <a:lstStyle/>
              <a:p>
                <a:pPr>
                  <a:defRPr lang="en-US" sz="1800"/>
                </a:pPr>
                <a:endParaRPr lang="ru-RU"/>
              </a:p>
            </c:txPr>
            <c:showVal val="1"/>
            <c:showCatName val="1"/>
            <c:separator>
</c:separator>
            <c:showLeaderLines val="1"/>
          </c:dLbls>
          <c:cat>
            <c:strRef>
              <c:f>Sheet1!$A$80:$A$83</c:f>
              <c:strCache>
                <c:ptCount val="4"/>
                <c:pt idx="0">
                  <c:v>1-3 человека</c:v>
                </c:pt>
                <c:pt idx="1">
                  <c:v>4-6 человек</c:v>
                </c:pt>
                <c:pt idx="2">
                  <c:v>7 человек и более</c:v>
                </c:pt>
                <c:pt idx="3">
                  <c:v>Нет ответа</c:v>
                </c:pt>
              </c:strCache>
            </c:strRef>
          </c:cat>
          <c:val>
            <c:numRef>
              <c:f>Sheet1!$B$80:$B$83</c:f>
              <c:numCache>
                <c:formatCode>General</c:formatCode>
                <c:ptCount val="4"/>
                <c:pt idx="0">
                  <c:v>15</c:v>
                </c:pt>
                <c:pt idx="1">
                  <c:v>6</c:v>
                </c:pt>
                <c:pt idx="2">
                  <c:v>2</c:v>
                </c:pt>
                <c:pt idx="3">
                  <c:v>5</c:v>
                </c:pt>
              </c:numCache>
            </c:numRef>
          </c:val>
        </c:ser>
      </c:pie3DChart>
    </c:plotArea>
    <c:plotVisOnly val="1"/>
  </c:chart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view3D>
      <c:rotX val="60"/>
      <c:rotY val="200"/>
      <c:rAngAx val="1"/>
    </c:view3D>
    <c:plotArea>
      <c:layout>
        <c:manualLayout>
          <c:layoutTarget val="inner"/>
          <c:xMode val="edge"/>
          <c:yMode val="edge"/>
          <c:x val="0.29303692852125768"/>
          <c:y val="4.8871391076115482E-2"/>
          <c:w val="0.53888888888888964"/>
          <c:h val="0.89814814814814814"/>
        </c:manualLayout>
      </c:layout>
      <c:pie3DChart>
        <c:varyColors val="1"/>
        <c:ser>
          <c:idx val="0"/>
          <c:order val="0"/>
          <c:spPr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  <a:scene3d>
              <a:camera prst="orthographicFront"/>
              <a:lightRig rig="threePt" dir="t"/>
            </a:scene3d>
            <a:sp3d prstMaterial="softEdge">
              <a:bevelT w="203200" h="139700" prst="softRound"/>
              <a:bevelB w="57150" h="63500"/>
            </a:sp3d>
          </c:spPr>
          <c:explosion val="10"/>
          <c:dPt>
            <c:idx val="0"/>
            <c:spPr>
              <a:solidFill>
                <a:srgbClr val="FFFF00"/>
              </a:solidFill>
              <a:effectLst>
                <a:outerShdw blurRad="152400" dist="317500" dir="5400000" sx="90000" sy="-19000" rotWithShape="0">
                  <a:prstClr val="black">
                    <a:alpha val="15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 w="203200" h="139700" prst="softRound"/>
                <a:bevelB w="57150" h="63500"/>
              </a:sp3d>
            </c:spPr>
          </c:dPt>
          <c:dPt>
            <c:idx val="1"/>
            <c:spPr>
              <a:solidFill>
                <a:srgbClr val="FF0000"/>
              </a:solidFill>
              <a:effectLst>
                <a:outerShdw blurRad="152400" dist="317500" dir="5400000" sx="90000" sy="-19000" rotWithShape="0">
                  <a:prstClr val="black">
                    <a:alpha val="15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 w="203200" h="139700" prst="softRound"/>
                <a:bevelB w="57150" h="63500"/>
              </a:sp3d>
            </c:spPr>
          </c:dPt>
          <c:dPt>
            <c:idx val="2"/>
            <c:spPr>
              <a:solidFill>
                <a:srgbClr val="00FF00"/>
              </a:solidFill>
              <a:effectLst>
                <a:outerShdw blurRad="152400" dist="317500" dir="5400000" sx="90000" sy="-19000" rotWithShape="0">
                  <a:prstClr val="black">
                    <a:alpha val="15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 w="203200" h="139700" prst="softRound"/>
                <a:bevelB w="57150" h="63500"/>
              </a:sp3d>
            </c:spPr>
          </c:dPt>
          <c:dPt>
            <c:idx val="3"/>
            <c:spPr>
              <a:solidFill>
                <a:srgbClr val="3399FF"/>
              </a:solidFill>
              <a:effectLst>
                <a:outerShdw blurRad="152400" dist="317500" dir="5400000" sx="90000" sy="-19000" rotWithShape="0">
                  <a:prstClr val="black">
                    <a:alpha val="15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 w="203200" h="139700" prst="softRound"/>
                <a:bevelB w="57150" h="63500"/>
              </a:sp3d>
            </c:spPr>
          </c:dPt>
          <c:dLbls>
            <c:dLbl>
              <c:idx val="0"/>
              <c:layout>
                <c:manualLayout>
                  <c:x val="-1.2390714179179078E-2"/>
                  <c:y val="-2.6407305595676549E-2"/>
                </c:manualLayout>
              </c:layout>
              <c:showVal val="1"/>
              <c:showCatName val="1"/>
              <c:separator>
</c:separator>
            </c:dLbl>
            <c:dLbl>
              <c:idx val="1"/>
              <c:layout>
                <c:manualLayout>
                  <c:x val="-8.5019782500874372E-2"/>
                  <c:y val="4.2926276227305923E-2"/>
                </c:manualLayout>
              </c:layout>
              <c:showVal val="1"/>
              <c:showCatName val="1"/>
              <c:separator>
</c:separator>
            </c:dLbl>
            <c:dLbl>
              <c:idx val="2"/>
              <c:layout>
                <c:manualLayout>
                  <c:x val="4.7010171592852867E-2"/>
                  <c:y val="-0.14992343412694847"/>
                </c:manualLayout>
              </c:layout>
              <c:showVal val="1"/>
              <c:showCatName val="1"/>
              <c:separator>
</c:separator>
            </c:dLbl>
            <c:dLbl>
              <c:idx val="3"/>
              <c:layout>
                <c:manualLayout>
                  <c:x val="2.0362597759913746E-2"/>
                  <c:y val="6.5194365497212303E-3"/>
                </c:manualLayout>
              </c:layout>
              <c:showVal val="1"/>
              <c:showCatName val="1"/>
              <c:separator>
</c:separator>
            </c:dLbl>
            <c:dLbl>
              <c:idx val="4"/>
              <c:layout>
                <c:manualLayout>
                  <c:x val="-7.3314475601150893E-3"/>
                  <c:y val="-4.3867741384397974E-3"/>
                </c:manualLayout>
              </c:layout>
              <c:showVal val="1"/>
              <c:showCatName val="1"/>
              <c:separator>
</c:separator>
            </c:dLbl>
            <c:txPr>
              <a:bodyPr/>
              <a:lstStyle/>
              <a:p>
                <a:pPr>
                  <a:defRPr lang="en-US" sz="1800"/>
                </a:pPr>
                <a:endParaRPr lang="ru-RU"/>
              </a:p>
            </c:txPr>
            <c:showVal val="1"/>
            <c:showCatName val="1"/>
            <c:separator>
</c:separator>
            <c:showLeaderLines val="1"/>
          </c:dLbls>
          <c:cat>
            <c:strRef>
              <c:f>Sheet1!$A$99:$A$102</c:f>
              <c:strCache>
                <c:ptCount val="4"/>
                <c:pt idx="0">
                  <c:v>1-3 человека</c:v>
                </c:pt>
                <c:pt idx="1">
                  <c:v>4-6  человек</c:v>
                </c:pt>
                <c:pt idx="2">
                  <c:v>Более 7 человек</c:v>
                </c:pt>
                <c:pt idx="3">
                  <c:v>Нет ответа</c:v>
                </c:pt>
              </c:strCache>
            </c:strRef>
          </c:cat>
          <c:val>
            <c:numRef>
              <c:f>Sheet1!$B$99:$B$102</c:f>
              <c:numCache>
                <c:formatCode>General</c:formatCode>
                <c:ptCount val="4"/>
                <c:pt idx="0">
                  <c:v>3</c:v>
                </c:pt>
                <c:pt idx="1">
                  <c:v>6</c:v>
                </c:pt>
                <c:pt idx="2">
                  <c:v>13</c:v>
                </c:pt>
                <c:pt idx="3">
                  <c:v>6</c:v>
                </c:pt>
              </c:numCache>
            </c:numRef>
          </c:val>
        </c:ser>
      </c:pie3DChart>
      <c:spPr>
        <a:effectLst/>
        <a:scene3d>
          <a:camera prst="orthographicFront"/>
          <a:lightRig rig="threePt" dir="t"/>
        </a:scene3d>
        <a:sp3d>
          <a:bevelT w="152400" h="50800" prst="softRound"/>
        </a:sp3d>
      </c:spPr>
    </c:plotArea>
    <c:plotVisOnly val="1"/>
  </c:chart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2818103674540694"/>
          <c:y val="4.2343783754872723E-2"/>
          <c:w val="0.53888888888888964"/>
          <c:h val="0.89814814814814814"/>
        </c:manualLayout>
      </c:layout>
      <c:pie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 w="152400" h="50800" prst="softRound"/>
            </a:sp3d>
          </c:spPr>
          <c:dPt>
            <c:idx val="0"/>
            <c:spPr>
              <a:solidFill>
                <a:srgbClr val="008000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Pt>
            <c:idx val="1"/>
            <c:spPr>
              <a:solidFill>
                <a:srgbClr val="FF5050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Lbls>
            <c:dLbl>
              <c:idx val="0"/>
              <c:layout>
                <c:manualLayout>
                  <c:x val="-0.12547069116360438"/>
                  <c:y val="4.3604244239760344E-2"/>
                </c:manualLayout>
              </c:layout>
              <c:showVal val="1"/>
              <c:showCatName val="1"/>
              <c:separator>
</c:separator>
            </c:dLbl>
            <c:dLbl>
              <c:idx val="1"/>
              <c:layout>
                <c:manualLayout>
                  <c:x val="9.0793416447944003E-2"/>
                  <c:y val="-2.8763695729477051E-2"/>
                </c:manualLayout>
              </c:layout>
              <c:showVal val="1"/>
              <c:showCatName val="1"/>
              <c:separator>
</c:separator>
            </c:dLbl>
            <c:dLbl>
              <c:idx val="2"/>
              <c:layout>
                <c:manualLayout>
                  <c:x val="4.7010171592852867E-2"/>
                  <c:y val="-0.14992343412694814"/>
                </c:manualLayout>
              </c:layout>
              <c:showVal val="1"/>
              <c:showCatName val="1"/>
              <c:separator>
</c:separator>
            </c:dLbl>
            <c:dLbl>
              <c:idx val="3"/>
              <c:layout>
                <c:manualLayout>
                  <c:x val="2.0362597759913746E-2"/>
                  <c:y val="6.5194365497212303E-3"/>
                </c:manualLayout>
              </c:layout>
              <c:showVal val="1"/>
              <c:showCatName val="1"/>
              <c:separator>
</c:separator>
            </c:dLbl>
            <c:dLbl>
              <c:idx val="4"/>
              <c:layout>
                <c:manualLayout>
                  <c:x val="4.1975140546256839E-2"/>
                  <c:y val="-2.4110640016151826E-2"/>
                </c:manualLayout>
              </c:layout>
              <c:showVal val="1"/>
              <c:showCatName val="1"/>
              <c:separator>
</c:separator>
            </c:dLbl>
            <c:txPr>
              <a:bodyPr/>
              <a:lstStyle/>
              <a:p>
                <a:pPr>
                  <a:defRPr lang="en-US" sz="1800"/>
                </a:pPr>
                <a:endParaRPr lang="ru-RU"/>
              </a:p>
            </c:txPr>
            <c:showVal val="1"/>
            <c:showCatName val="1"/>
            <c:separator>
</c:separator>
            <c:showLeaderLines val="1"/>
          </c:dLbls>
          <c:cat>
            <c:strRef>
              <c:f>Sheet1!$A$118:$A$119</c:f>
              <c:strCache>
                <c:ptCount val="2"/>
                <c:pt idx="0">
                  <c:v>Зарплата зависит от финансирования</c:v>
                </c:pt>
                <c:pt idx="1">
                  <c:v>Зарплата не зависит от финансирования</c:v>
                </c:pt>
              </c:strCache>
            </c:strRef>
          </c:cat>
          <c:val>
            <c:numRef>
              <c:f>Sheet1!$B$118:$B$119</c:f>
              <c:numCache>
                <c:formatCode>General</c:formatCode>
                <c:ptCount val="2"/>
                <c:pt idx="0">
                  <c:v>17</c:v>
                </c:pt>
                <c:pt idx="1">
                  <c:v>11</c:v>
                </c:pt>
              </c:numCache>
            </c:numRef>
          </c:val>
        </c:ser>
        <c:firstSliceAng val="217"/>
      </c:pieChart>
    </c:plotArea>
    <c:plotVisOnly val="1"/>
  </c:chart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39858453630796292"/>
          <c:y val="2.5396647642511191E-2"/>
          <c:w val="0.57076618547681457"/>
          <c:h val="0.8996119784915666"/>
        </c:manualLayout>
      </c:layout>
      <c:barChart>
        <c:barDir val="bar"/>
        <c:grouping val="clustered"/>
        <c:ser>
          <c:idx val="0"/>
          <c:order val="0"/>
          <c:spPr>
            <a:gradFill flip="none" rotWithShape="1">
              <a:gsLst>
                <a:gs pos="0">
                  <a:srgbClr val="FF0000"/>
                </a:gs>
                <a:gs pos="50000">
                  <a:srgbClr val="4F81BD">
                    <a:tint val="44500"/>
                    <a:satMod val="160000"/>
                  </a:srgbClr>
                </a:gs>
                <a:gs pos="100000">
                  <a:srgbClr val="4F81BD">
                    <a:tint val="23500"/>
                    <a:satMod val="160000"/>
                  </a:srgbClr>
                </a:gs>
              </a:gsLst>
              <a:lin ang="10800000" scaled="1"/>
              <a:tileRect/>
            </a:gradFill>
            <a:scene3d>
              <a:camera prst="orthographicFront"/>
              <a:lightRig rig="threePt" dir="t"/>
            </a:scene3d>
            <a:sp3d>
              <a:bevelT w="152400" h="50800" prst="softRound"/>
            </a:sp3d>
          </c:spPr>
          <c:dLbls>
            <c:txPr>
              <a:bodyPr/>
              <a:lstStyle/>
              <a:p>
                <a:pPr>
                  <a:defRPr lang="en-US" sz="1800"/>
                </a:pPr>
                <a:endParaRPr lang="ru-RU"/>
              </a:p>
            </c:txPr>
            <c:showVal val="1"/>
          </c:dLbls>
          <c:cat>
            <c:strRef>
              <c:f>Sheet1!$A$24:$A$28</c:f>
              <c:strCache>
                <c:ptCount val="5"/>
                <c:pt idx="0">
                  <c:v>Органы местного самоуправления</c:v>
                </c:pt>
                <c:pt idx="1">
                  <c:v>Физические лица</c:v>
                </c:pt>
                <c:pt idx="2">
                  <c:v>Негосударственные некоммерческие организации</c:v>
                </c:pt>
                <c:pt idx="3">
                  <c:v>Юридические лица</c:v>
                </c:pt>
                <c:pt idx="4">
                  <c:v>Коммерческие организации</c:v>
                </c:pt>
              </c:strCache>
            </c:strRef>
          </c:cat>
          <c:val>
            <c:numRef>
              <c:f>Sheet1!$B$24:$B$28</c:f>
              <c:numCache>
                <c:formatCode>General</c:formatCode>
                <c:ptCount val="5"/>
                <c:pt idx="0">
                  <c:v>2</c:v>
                </c:pt>
                <c:pt idx="1">
                  <c:v>10</c:v>
                </c:pt>
                <c:pt idx="2">
                  <c:v>12</c:v>
                </c:pt>
                <c:pt idx="3">
                  <c:v>13</c:v>
                </c:pt>
                <c:pt idx="4">
                  <c:v>14</c:v>
                </c:pt>
              </c:numCache>
            </c:numRef>
          </c:val>
        </c:ser>
        <c:dLbls>
          <c:showVal val="1"/>
        </c:dLbls>
        <c:gapWidth val="75"/>
        <c:axId val="53954816"/>
        <c:axId val="53985280"/>
      </c:barChart>
      <c:catAx>
        <c:axId val="53954816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lang="en-US" sz="1800"/>
            </a:pPr>
            <a:endParaRPr lang="ru-RU"/>
          </a:p>
        </c:txPr>
        <c:crossAx val="53985280"/>
        <c:crosses val="autoZero"/>
        <c:auto val="1"/>
        <c:lblAlgn val="ctr"/>
        <c:lblOffset val="100"/>
      </c:catAx>
      <c:valAx>
        <c:axId val="53985280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 lang="en-US" sz="1600"/>
            </a:pPr>
            <a:endParaRPr lang="ru-RU"/>
          </a:p>
        </c:txPr>
        <c:crossAx val="53954816"/>
        <c:crosses val="autoZero"/>
        <c:crossBetween val="between"/>
      </c:valAx>
    </c:plotArea>
    <c:plotVisOnly val="1"/>
  </c:chart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42914009186351731"/>
          <c:y val="2.573081405886006E-2"/>
          <c:w val="0.54854396325459365"/>
          <c:h val="0.8982910834717186"/>
        </c:manualLayout>
      </c:layout>
      <c:barChart>
        <c:barDir val="bar"/>
        <c:grouping val="clustered"/>
        <c:ser>
          <c:idx val="0"/>
          <c:order val="0"/>
          <c:spPr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txPr>
              <a:bodyPr/>
              <a:lstStyle/>
              <a:p>
                <a:pPr>
                  <a:defRPr lang="en-US" sz="1800"/>
                </a:pPr>
                <a:endParaRPr lang="ru-RU"/>
              </a:p>
            </c:txPr>
            <c:showVal val="1"/>
          </c:dLbls>
          <c:cat>
            <c:strRef>
              <c:f>Sheet1!$A$31:$A$36</c:f>
              <c:strCache>
                <c:ptCount val="6"/>
                <c:pt idx="0">
                  <c:v>Другое</c:v>
                </c:pt>
                <c:pt idx="1">
                  <c:v>Юридические лица</c:v>
                </c:pt>
                <c:pt idx="2">
                  <c:v>Органы местного самоуправления</c:v>
                </c:pt>
                <c:pt idx="3">
                  <c:v>Физические лица</c:v>
                </c:pt>
                <c:pt idx="4">
                  <c:v>Негосударственные некоммерческие организации</c:v>
                </c:pt>
                <c:pt idx="5">
                  <c:v>Коммерческие организации</c:v>
                </c:pt>
              </c:strCache>
            </c:strRef>
          </c:cat>
          <c:val>
            <c:numRef>
              <c:f>Sheet1!$B$31:$B$36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11</c:v>
                </c:pt>
                <c:pt idx="3">
                  <c:v>12</c:v>
                </c:pt>
                <c:pt idx="4">
                  <c:v>12</c:v>
                </c:pt>
                <c:pt idx="5">
                  <c:v>13</c:v>
                </c:pt>
              </c:numCache>
            </c:numRef>
          </c:val>
        </c:ser>
        <c:dLbls>
          <c:showVal val="1"/>
        </c:dLbls>
        <c:gapWidth val="75"/>
        <c:axId val="54046720"/>
        <c:axId val="54048256"/>
      </c:barChart>
      <c:catAx>
        <c:axId val="54046720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lang="en-US" sz="1800"/>
            </a:pPr>
            <a:endParaRPr lang="ru-RU"/>
          </a:p>
        </c:txPr>
        <c:crossAx val="54048256"/>
        <c:crosses val="autoZero"/>
        <c:auto val="1"/>
        <c:lblAlgn val="ctr"/>
        <c:lblOffset val="100"/>
      </c:catAx>
      <c:valAx>
        <c:axId val="54048256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 lang="en-US" sz="1600"/>
            </a:pPr>
            <a:endParaRPr lang="ru-RU"/>
          </a:p>
        </c:txPr>
        <c:crossAx val="54046720"/>
        <c:crosses val="autoZero"/>
        <c:crossBetween val="between"/>
      </c:valAx>
    </c:plotArea>
    <c:plotVisOnly val="1"/>
  </c:chart>
  <c:externalData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47693334174686591"/>
          <c:y val="3.9320822162645222E-2"/>
          <c:w val="0.47709322802856824"/>
          <c:h val="0.84457241772392389"/>
        </c:manualLayout>
      </c:layout>
      <c:barChart>
        <c:barDir val="bar"/>
        <c:grouping val="clustered"/>
        <c:ser>
          <c:idx val="0"/>
          <c:order val="0"/>
          <c:spPr>
            <a:gradFill flip="none" rotWithShape="1"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0" scaled="1"/>
              <a:tileRect/>
            </a:gra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txPr>
              <a:bodyPr/>
              <a:lstStyle/>
              <a:p>
                <a:pPr>
                  <a:defRPr lang="en-US" sz="1800"/>
                </a:pPr>
                <a:endParaRPr lang="ru-RU"/>
              </a:p>
            </c:txPr>
            <c:showVal val="1"/>
          </c:dLbls>
          <c:cat>
            <c:strRef>
              <c:f>Sheet1!$A$39:$A$44</c:f>
              <c:strCache>
                <c:ptCount val="6"/>
                <c:pt idx="0">
                  <c:v>Другое</c:v>
                </c:pt>
                <c:pt idx="1">
                  <c:v>Юридические лица</c:v>
                </c:pt>
                <c:pt idx="2">
                  <c:v>Физические лица</c:v>
                </c:pt>
                <c:pt idx="3">
                  <c:v>Органы местного самоуправления</c:v>
                </c:pt>
                <c:pt idx="4">
                  <c:v>Негосударственные некоммерческие организации</c:v>
                </c:pt>
                <c:pt idx="5">
                  <c:v>Коммерческие организации</c:v>
                </c:pt>
              </c:strCache>
            </c:strRef>
          </c:cat>
          <c:val>
            <c:numRef>
              <c:f>Sheet1!$B$39:$B$44</c:f>
              <c:numCache>
                <c:formatCode>General</c:formatCode>
                <c:ptCount val="6"/>
                <c:pt idx="0">
                  <c:v>1</c:v>
                </c:pt>
                <c:pt idx="1">
                  <c:v>7</c:v>
                </c:pt>
                <c:pt idx="2">
                  <c:v>13</c:v>
                </c:pt>
                <c:pt idx="3">
                  <c:v>13</c:v>
                </c:pt>
                <c:pt idx="4">
                  <c:v>13</c:v>
                </c:pt>
                <c:pt idx="5">
                  <c:v>17</c:v>
                </c:pt>
              </c:numCache>
            </c:numRef>
          </c:val>
        </c:ser>
        <c:dLbls>
          <c:showVal val="1"/>
        </c:dLbls>
        <c:gapWidth val="75"/>
        <c:axId val="54183424"/>
        <c:axId val="54184960"/>
      </c:barChart>
      <c:catAx>
        <c:axId val="54183424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lang="en-US" sz="1800"/>
            </a:pPr>
            <a:endParaRPr lang="ru-RU"/>
          </a:p>
        </c:txPr>
        <c:crossAx val="54184960"/>
        <c:crosses val="autoZero"/>
        <c:auto val="1"/>
        <c:lblAlgn val="ctr"/>
        <c:lblOffset val="100"/>
      </c:catAx>
      <c:valAx>
        <c:axId val="54184960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 lang="en-US" sz="1600"/>
            </a:pPr>
            <a:endParaRPr lang="ru-RU"/>
          </a:p>
        </c:txPr>
        <c:crossAx val="54183424"/>
        <c:crosses val="autoZero"/>
        <c:crossBetween val="between"/>
      </c:valAx>
    </c:plotArea>
    <c:plotVisOnly val="1"/>
  </c:chart>
  <c:externalData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21907917760279971"/>
          <c:y val="9.1612867101542705E-2"/>
          <c:w val="0.58419801038689945"/>
          <c:h val="0.86271427734287742"/>
        </c:manualLayout>
      </c:layout>
      <c:pieChart>
        <c:varyColors val="1"/>
        <c:ser>
          <c:idx val="0"/>
          <c:order val="0"/>
          <c:spPr>
            <a:ln>
              <a:solidFill>
                <a:srgbClr val="4F81BD"/>
              </a:solidFill>
            </a:ln>
            <a:scene3d>
              <a:camera prst="orthographicFront"/>
              <a:lightRig rig="chilly" dir="t">
                <a:rot lat="0" lon="0" rev="1800000"/>
              </a:lightRig>
            </a:scene3d>
            <a:sp3d prstMaterial="plastic">
              <a:bevelT w="114300" prst="artDeco"/>
            </a:sp3d>
          </c:spPr>
          <c:explosion val="25"/>
          <c:dPt>
            <c:idx val="0"/>
            <c:spPr>
              <a:solidFill>
                <a:srgbClr val="00B0F0"/>
              </a:solidFill>
              <a:ln>
                <a:solidFill>
                  <a:srgbClr val="4F81BD"/>
                </a:solidFill>
              </a:ln>
              <a:scene3d>
                <a:camera prst="orthographicFront"/>
                <a:lightRig rig="chilly" dir="t">
                  <a:rot lat="0" lon="0" rev="1800000"/>
                </a:lightRig>
              </a:scene3d>
              <a:sp3d prstMaterial="plastic">
                <a:bevelT w="114300" prst="artDeco"/>
              </a:sp3d>
            </c:spPr>
          </c:dPt>
          <c:dPt>
            <c:idx val="1"/>
            <c:explosion val="0"/>
            <c:spPr>
              <a:solidFill>
                <a:srgbClr val="FF0066"/>
              </a:solidFill>
              <a:ln>
                <a:solidFill>
                  <a:srgbClr val="4F81BD"/>
                </a:solidFill>
              </a:ln>
              <a:scene3d>
                <a:camera prst="orthographicFront"/>
                <a:lightRig rig="chilly" dir="t">
                  <a:rot lat="0" lon="0" rev="1800000"/>
                </a:lightRig>
              </a:scene3d>
              <a:sp3d prstMaterial="plastic">
                <a:bevelT w="114300" prst="artDeco"/>
              </a:sp3d>
            </c:spPr>
          </c:dPt>
          <c:dLbls>
            <c:dLbl>
              <c:idx val="0"/>
              <c:layout>
                <c:manualLayout>
                  <c:x val="-0.25062543744531929"/>
                  <c:y val="-3.7925660479483432E-2"/>
                </c:manualLayout>
              </c:layout>
              <c:spPr>
                <a:noFill/>
              </c:spPr>
              <c:txPr>
                <a:bodyPr/>
                <a:lstStyle/>
                <a:p>
                  <a:pPr>
                    <a:defRPr lang="ru-RU" sz="1800"/>
                  </a:pPr>
                  <a:endParaRPr lang="ru-RU"/>
                </a:p>
              </c:txPr>
              <c:showVal val="1"/>
              <c:showCatName val="1"/>
              <c:separator>
</c:separator>
            </c:dLbl>
            <c:dLbl>
              <c:idx val="1"/>
              <c:layout>
                <c:manualLayout>
                  <c:x val="-1.2116730863566207E-2"/>
                  <c:y val="-2.185085986701275E-2"/>
                </c:manualLayout>
              </c:layout>
              <c:showVal val="1"/>
              <c:showCatName val="1"/>
              <c:separator>
</c:separator>
            </c:dLbl>
            <c:txPr>
              <a:bodyPr/>
              <a:lstStyle/>
              <a:p>
                <a:pPr>
                  <a:defRPr lang="ru-RU" sz="1800"/>
                </a:pPr>
                <a:endParaRPr lang="ru-RU"/>
              </a:p>
            </c:txPr>
            <c:showVal val="1"/>
            <c:showCatName val="1"/>
            <c:separator>
</c:separator>
            <c:showLeaderLines val="1"/>
          </c:dLbls>
          <c:cat>
            <c:strRef>
              <c:f>Лист1!$A$161:$A$162</c:f>
              <c:strCache>
                <c:ptCount val="2"/>
                <c:pt idx="0">
                  <c:v>Существует планирование</c:v>
                </c:pt>
                <c:pt idx="1">
                  <c:v>Не существует</c:v>
                </c:pt>
              </c:strCache>
            </c:strRef>
          </c:cat>
          <c:val>
            <c:numRef>
              <c:f>Лист1!$B$161:$B$162</c:f>
              <c:numCache>
                <c:formatCode>General</c:formatCode>
                <c:ptCount val="2"/>
                <c:pt idx="0">
                  <c:v>23</c:v>
                </c:pt>
                <c:pt idx="1">
                  <c:v>5</c:v>
                </c:pt>
              </c:numCache>
            </c:numRef>
          </c:val>
        </c:ser>
        <c:dLbls>
          <c:showVal val="1"/>
          <c:showCatName val="1"/>
        </c:dLbls>
        <c:firstSliceAng val="32"/>
      </c:pieChart>
      <c:spPr>
        <a:scene3d>
          <a:camera prst="orthographicFront"/>
          <a:lightRig rig="threePt" dir="t"/>
        </a:scene3d>
        <a:sp3d>
          <a:bevelT/>
        </a:sp3d>
      </c:spPr>
    </c:plotArea>
    <c:plotVisOnly val="1"/>
  </c:chart>
  <c:externalData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0.50781</cdr:x>
      <cdr:y>0.92405</cdr:y>
    </cdr:from>
    <cdr:to>
      <cdr:x>1</cdr:x>
      <cdr:y>0.99803</cdr:y>
    </cdr:to>
    <cdr:sp macro="" textlink="">
      <cdr:nvSpPr>
        <cdr:cNvPr id="2" name="Rectangle 1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643438" y="5214970"/>
          <a:ext cx="4500562" cy="41751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round/>
          <a:headEnd/>
          <a:tailEnd/>
        </a:ln>
      </cdr:spPr>
      <cdr:txBody>
        <a:bodyPr xmlns:a="http://schemas.openxmlformats.org/drawingml/2006/main" lIns="0" tIns="0" rIns="40680" bIns="0"/>
        <a:lstStyle xmlns:a="http://schemas.openxmlformats.org/drawingml/2006/main">
          <a:defPPr>
            <a:defRPr lang="en-GB"/>
          </a:defPPr>
          <a:lvl1pPr algn="l" defTabSz="449263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 Bold"/>
              <a:cs typeface="Arial" pitchFamily="34" charset="0"/>
            </a:defRPr>
          </a:lvl1pPr>
          <a:lvl2pPr marL="742950" indent="-285750" algn="l" defTabSz="449263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 Bold"/>
              <a:cs typeface="Arial" pitchFamily="34" charset="0"/>
            </a:defRPr>
          </a:lvl2pPr>
          <a:lvl3pPr marL="1143000" indent="-228600" algn="l" defTabSz="449263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 Bold"/>
              <a:cs typeface="Arial" pitchFamily="34" charset="0"/>
            </a:defRPr>
          </a:lvl3pPr>
          <a:lvl4pPr marL="1600200" indent="-228600" algn="l" defTabSz="449263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 Bold"/>
              <a:cs typeface="Arial" pitchFamily="34" charset="0"/>
            </a:defRPr>
          </a:lvl4pPr>
          <a:lvl5pPr marL="2057400" indent="-228600" algn="l" defTabSz="449263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 Bold"/>
              <a:cs typeface="Arial" pitchFamily="34" charset="0"/>
            </a:defRPr>
          </a:lvl5pPr>
          <a:lvl6pPr marL="2286000" algn="l" defTabSz="914400" rtl="0" eaLnBrk="1" latinLnBrk="0" hangingPunct="1">
            <a:defRPr kern="1200">
              <a:solidFill>
                <a:srgbClr val="FFFFFF"/>
              </a:solidFill>
              <a:latin typeface="Arial Bold"/>
              <a:cs typeface="Arial" pitchFamily="34" charset="0"/>
            </a:defRPr>
          </a:lvl6pPr>
          <a:lvl7pPr marL="2743200" algn="l" defTabSz="914400" rtl="0" eaLnBrk="1" latinLnBrk="0" hangingPunct="1">
            <a:defRPr kern="1200">
              <a:solidFill>
                <a:srgbClr val="FFFFFF"/>
              </a:solidFill>
              <a:latin typeface="Arial Bold"/>
              <a:cs typeface="Arial" pitchFamily="34" charset="0"/>
            </a:defRPr>
          </a:lvl7pPr>
          <a:lvl8pPr marL="3200400" algn="l" defTabSz="914400" rtl="0" eaLnBrk="1" latinLnBrk="0" hangingPunct="1">
            <a:defRPr kern="1200">
              <a:solidFill>
                <a:srgbClr val="FFFFFF"/>
              </a:solidFill>
              <a:latin typeface="Arial Bold"/>
              <a:cs typeface="Arial" pitchFamily="34" charset="0"/>
            </a:defRPr>
          </a:lvl8pPr>
          <a:lvl9pPr marL="3657600" algn="l" defTabSz="914400" rtl="0" eaLnBrk="1" latinLnBrk="0" hangingPunct="1">
            <a:defRPr kern="1200">
              <a:solidFill>
                <a:srgbClr val="FFFFFF"/>
              </a:solidFill>
              <a:latin typeface="Arial Bold"/>
              <a:cs typeface="Arial" pitchFamily="34" charset="0"/>
            </a:defRPr>
          </a:lvl9pPr>
        </a:lstStyle>
        <a:p xmlns:a="http://schemas.openxmlformats.org/drawingml/2006/main">
          <a:pPr>
            <a:buClr>
              <a:srgbClr val="000000"/>
            </a:buClr>
            <a:buSzPct val="100000"/>
            <a:buFont typeface="Times New Roman" pitchFamily="18" charset="0"/>
            <a:buNone/>
            <a:tabLst>
              <a:tab pos="39688" algn="l"/>
              <a:tab pos="954088" algn="l"/>
              <a:tab pos="1868488" algn="l"/>
              <a:tab pos="2782888" algn="l"/>
              <a:tab pos="3697288" algn="l"/>
              <a:tab pos="4611688" algn="l"/>
              <a:tab pos="5526088" algn="l"/>
              <a:tab pos="6440488" algn="l"/>
              <a:tab pos="7354888" algn="l"/>
              <a:tab pos="8269288" algn="l"/>
              <a:tab pos="9183688" algn="l"/>
              <a:tab pos="10098088" algn="l"/>
            </a:tabLst>
          </a:pPr>
          <a:r>
            <a:rPr lang="ru-RU" sz="1400" b="1" dirty="0" smtClean="0">
              <a:solidFill>
                <a:srgbClr val="000099"/>
              </a:solidFill>
              <a:latin typeface="Arial Bold Italic"/>
            </a:rPr>
            <a:t>* Здесь и далее приводятся  абсолютные</a:t>
          </a:r>
          <a:br>
            <a:rPr lang="ru-RU" sz="1400" b="1" dirty="0" smtClean="0">
              <a:solidFill>
                <a:srgbClr val="000099"/>
              </a:solidFill>
              <a:latin typeface="Arial Bold Italic"/>
            </a:rPr>
          </a:br>
          <a:r>
            <a:rPr lang="ru-RU" sz="1400" b="1" dirty="0" smtClean="0">
              <a:solidFill>
                <a:srgbClr val="000099"/>
              </a:solidFill>
              <a:latin typeface="Arial Bold Italic"/>
            </a:rPr>
            <a:t> </a:t>
          </a:r>
          <a:r>
            <a:rPr lang="ru-RU" sz="1400" b="1" dirty="0" smtClean="0">
              <a:solidFill>
                <a:srgbClr val="000099"/>
              </a:solidFill>
              <a:latin typeface="Arial Bold Italic"/>
            </a:rPr>
            <a:t>оценки по количеству ответов. </a:t>
          </a:r>
          <a:endParaRPr lang="en-US" sz="1400" b="1" dirty="0">
            <a:solidFill>
              <a:srgbClr val="000099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ru-RU">
              <a:latin typeface="Arial Bold" charset="0"/>
              <a:cs typeface="Arial" charset="0"/>
            </a:endParaRP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ru-RU">
              <a:latin typeface="Arial Bold" charset="0"/>
              <a:cs typeface="Arial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70212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Arial Bold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7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0" y="8683625"/>
            <a:ext cx="29718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ru-RU">
              <a:latin typeface="Arial Bold" charset="0"/>
              <a:cs typeface="Arial" charset="0"/>
            </a:endParaRPr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Arial Bold" charset="0"/>
                <a:cs typeface="Arial" charset="0"/>
              </a:defRPr>
            </a:lvl1pPr>
          </a:lstStyle>
          <a:p>
            <a:pPr>
              <a:defRPr/>
            </a:pPr>
            <a:fld id="{E5B07FD4-E1FF-4BC3-BF21-F40147F7DC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1B725A1D-5D57-4784-9F2D-5698715D311D}" type="slidenum">
              <a:rPr lang="ru-RU" smtClean="0">
                <a:latin typeface="Arial Bold"/>
                <a:cs typeface="Arial" pitchFamily="34" charset="0"/>
              </a:rPr>
              <a:pPr>
                <a:buFont typeface="Times New Roman" pitchFamily="18" charset="0"/>
                <a:buNone/>
              </a:pPr>
              <a:t>1</a:t>
            </a:fld>
            <a:endParaRPr lang="ru-RU" smtClean="0">
              <a:latin typeface="Arial Bold"/>
              <a:cs typeface="Arial" pitchFamily="34" charset="0"/>
            </a:endParaRPr>
          </a:p>
        </p:txBody>
      </p:sp>
      <p:sp>
        <p:nvSpPr>
          <p:cNvPr id="39939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208463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A3EFBDB2-96A4-4F30-84E9-CA2D11C7BA41}" type="slidenum">
              <a:rPr lang="ru-RU" smtClean="0">
                <a:latin typeface="Arial Bold"/>
                <a:cs typeface="Arial" pitchFamily="34" charset="0"/>
              </a:rPr>
              <a:pPr>
                <a:buFont typeface="Times New Roman" pitchFamily="18" charset="0"/>
                <a:buNone/>
              </a:pPr>
              <a:t>10</a:t>
            </a:fld>
            <a:endParaRPr lang="ru-RU" smtClean="0">
              <a:latin typeface="Arial Bold"/>
              <a:cs typeface="Arial" pitchFamily="34" charset="0"/>
            </a:endParaRPr>
          </a:p>
        </p:txBody>
      </p:sp>
      <p:sp>
        <p:nvSpPr>
          <p:cNvPr id="430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430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208463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91CF71B-FE7A-4E11-8BF0-A09135C3274F}" type="slidenum">
              <a:rPr lang="ru-RU"/>
              <a:pPr/>
              <a:t>11</a:t>
            </a:fld>
            <a:endParaRPr lang="ru-RU"/>
          </a:p>
        </p:txBody>
      </p:sp>
      <p:sp>
        <p:nvSpPr>
          <p:cNvPr id="5222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5222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208463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91CF71B-FE7A-4E11-8BF0-A09135C3274F}" type="slidenum">
              <a:rPr lang="ru-RU"/>
              <a:pPr/>
              <a:t>12</a:t>
            </a:fld>
            <a:endParaRPr lang="ru-RU"/>
          </a:p>
        </p:txBody>
      </p:sp>
      <p:sp>
        <p:nvSpPr>
          <p:cNvPr id="5222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5222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208463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91CF71B-FE7A-4E11-8BF0-A09135C3274F}" type="slidenum">
              <a:rPr lang="ru-RU"/>
              <a:pPr/>
              <a:t>13</a:t>
            </a:fld>
            <a:endParaRPr lang="ru-RU"/>
          </a:p>
        </p:txBody>
      </p:sp>
      <p:sp>
        <p:nvSpPr>
          <p:cNvPr id="5222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5222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208463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A3EFBDB2-96A4-4F30-84E9-CA2D11C7BA41}" type="slidenum">
              <a:rPr lang="ru-RU" smtClean="0">
                <a:latin typeface="Arial Bold"/>
                <a:cs typeface="Arial" pitchFamily="34" charset="0"/>
              </a:rPr>
              <a:pPr>
                <a:buFont typeface="Times New Roman" pitchFamily="18" charset="0"/>
                <a:buNone/>
              </a:pPr>
              <a:t>14</a:t>
            </a:fld>
            <a:endParaRPr lang="ru-RU" smtClean="0">
              <a:latin typeface="Arial Bold"/>
              <a:cs typeface="Arial" pitchFamily="34" charset="0"/>
            </a:endParaRPr>
          </a:p>
        </p:txBody>
      </p:sp>
      <p:sp>
        <p:nvSpPr>
          <p:cNvPr id="430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430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208463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91CF71B-FE7A-4E11-8BF0-A09135C3274F}" type="slidenum">
              <a:rPr lang="ru-RU"/>
              <a:pPr/>
              <a:t>15</a:t>
            </a:fld>
            <a:endParaRPr lang="ru-RU"/>
          </a:p>
        </p:txBody>
      </p:sp>
      <p:sp>
        <p:nvSpPr>
          <p:cNvPr id="5222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5222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208463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91CF71B-FE7A-4E11-8BF0-A09135C3274F}" type="slidenum">
              <a:rPr lang="ru-RU"/>
              <a:pPr/>
              <a:t>16</a:t>
            </a:fld>
            <a:endParaRPr lang="ru-RU"/>
          </a:p>
        </p:txBody>
      </p:sp>
      <p:sp>
        <p:nvSpPr>
          <p:cNvPr id="5222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5222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208463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A3EFBDB2-96A4-4F30-84E9-CA2D11C7BA41}" type="slidenum">
              <a:rPr lang="ru-RU" smtClean="0">
                <a:latin typeface="Arial Bold"/>
                <a:cs typeface="Arial" pitchFamily="34" charset="0"/>
              </a:rPr>
              <a:pPr>
                <a:buFont typeface="Times New Roman" pitchFamily="18" charset="0"/>
                <a:buNone/>
              </a:pPr>
              <a:t>17</a:t>
            </a:fld>
            <a:endParaRPr lang="ru-RU" smtClean="0">
              <a:latin typeface="Arial Bold"/>
              <a:cs typeface="Arial" pitchFamily="34" charset="0"/>
            </a:endParaRPr>
          </a:p>
        </p:txBody>
      </p:sp>
      <p:sp>
        <p:nvSpPr>
          <p:cNvPr id="430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430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208463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A3EFBDB2-96A4-4F30-84E9-CA2D11C7BA41}" type="slidenum">
              <a:rPr lang="ru-RU" smtClean="0">
                <a:latin typeface="Arial Bold"/>
                <a:cs typeface="Arial" pitchFamily="34" charset="0"/>
              </a:rPr>
              <a:pPr>
                <a:buFont typeface="Times New Roman" pitchFamily="18" charset="0"/>
                <a:buNone/>
              </a:pPr>
              <a:t>18</a:t>
            </a:fld>
            <a:endParaRPr lang="ru-RU" smtClean="0">
              <a:latin typeface="Arial Bold"/>
              <a:cs typeface="Arial" pitchFamily="34" charset="0"/>
            </a:endParaRPr>
          </a:p>
        </p:txBody>
      </p:sp>
      <p:sp>
        <p:nvSpPr>
          <p:cNvPr id="430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430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208463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6E90FCB4-766E-4FF0-9737-82F70B333863}" type="slidenum">
              <a:rPr lang="ru-RU" smtClean="0">
                <a:latin typeface="Arial Bold"/>
                <a:cs typeface="Arial" pitchFamily="34" charset="0"/>
              </a:rPr>
              <a:pPr>
                <a:buFont typeface="Times New Roman" pitchFamily="18" charset="0"/>
                <a:buNone/>
              </a:pPr>
              <a:t>19</a:t>
            </a:fld>
            <a:endParaRPr lang="ru-RU" smtClean="0">
              <a:latin typeface="Arial Bold"/>
              <a:cs typeface="Arial" pitchFamily="34" charset="0"/>
            </a:endParaRPr>
          </a:p>
        </p:txBody>
      </p:sp>
      <p:sp>
        <p:nvSpPr>
          <p:cNvPr id="450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450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208463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661BA9A8-DAE4-4B8C-96D7-4879663E8989}" type="slidenum">
              <a:rPr lang="ru-RU" smtClean="0">
                <a:latin typeface="Arial Bold"/>
                <a:cs typeface="Arial" pitchFamily="34" charset="0"/>
              </a:rPr>
              <a:pPr>
                <a:buFont typeface="Times New Roman" pitchFamily="18" charset="0"/>
                <a:buNone/>
              </a:pPr>
              <a:t>2</a:t>
            </a:fld>
            <a:endParaRPr lang="ru-RU" smtClean="0">
              <a:latin typeface="Arial Bold"/>
              <a:cs typeface="Arial" pitchFamily="34" charset="0"/>
            </a:endParaRPr>
          </a:p>
        </p:txBody>
      </p:sp>
      <p:sp>
        <p:nvSpPr>
          <p:cNvPr id="409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409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208463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FADE417B-C914-4B9C-9F4F-42A5CECC4285}" type="slidenum">
              <a:rPr lang="ru-RU" smtClean="0">
                <a:latin typeface="Arial Bold"/>
                <a:cs typeface="Arial" pitchFamily="34" charset="0"/>
              </a:rPr>
              <a:pPr>
                <a:buFont typeface="Times New Roman" pitchFamily="18" charset="0"/>
                <a:buNone/>
              </a:pPr>
              <a:t>23</a:t>
            </a:fld>
            <a:endParaRPr lang="ru-RU" dirty="0" smtClean="0">
              <a:latin typeface="Arial Bold"/>
              <a:cs typeface="Arial" pitchFamily="34" charset="0"/>
            </a:endParaRPr>
          </a:p>
        </p:txBody>
      </p:sp>
      <p:sp>
        <p:nvSpPr>
          <p:cNvPr id="460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460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208463"/>
          </a:xfrm>
          <a:noFill/>
          <a:ln/>
        </p:spPr>
        <p:txBody>
          <a:bodyPr wrap="none" anchor="ctr"/>
          <a:lstStyle/>
          <a:p>
            <a:endParaRPr lang="ru-RU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CBD0D4AF-CEBF-43D6-B62F-A22577926CD2}" type="slidenum">
              <a:rPr lang="ru-RU" smtClean="0">
                <a:latin typeface="Arial Bold"/>
                <a:cs typeface="Arial" pitchFamily="34" charset="0"/>
              </a:rPr>
              <a:pPr>
                <a:buFont typeface="Times New Roman" pitchFamily="18" charset="0"/>
                <a:buNone/>
              </a:pPr>
              <a:t>26</a:t>
            </a:fld>
            <a:endParaRPr lang="ru-RU" smtClean="0">
              <a:latin typeface="Arial Bold"/>
              <a:cs typeface="Arial" pitchFamily="34" charset="0"/>
            </a:endParaRPr>
          </a:p>
        </p:txBody>
      </p:sp>
      <p:sp>
        <p:nvSpPr>
          <p:cNvPr id="471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471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208463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05CDE555-A519-4004-9256-46E162898938}" type="slidenum">
              <a:rPr lang="ru-RU" smtClean="0">
                <a:latin typeface="Arial Bold"/>
                <a:cs typeface="Arial" pitchFamily="34" charset="0"/>
              </a:rPr>
              <a:pPr>
                <a:buFont typeface="Times New Roman" pitchFamily="18" charset="0"/>
                <a:buNone/>
              </a:pPr>
              <a:t>28</a:t>
            </a:fld>
            <a:endParaRPr lang="ru-RU" smtClean="0">
              <a:latin typeface="Arial Bold"/>
              <a:cs typeface="Arial" pitchFamily="34" charset="0"/>
            </a:endParaRPr>
          </a:p>
        </p:txBody>
      </p:sp>
      <p:sp>
        <p:nvSpPr>
          <p:cNvPr id="481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481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208463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C1EF3794-3205-4633-A5BD-097417CCD696}" type="slidenum">
              <a:rPr lang="ru-RU" smtClean="0">
                <a:latin typeface="Arial Bold"/>
                <a:cs typeface="Arial" pitchFamily="34" charset="0"/>
              </a:rPr>
              <a:pPr>
                <a:buFont typeface="Times New Roman" pitchFamily="18" charset="0"/>
                <a:buNone/>
              </a:pPr>
              <a:t>32</a:t>
            </a:fld>
            <a:endParaRPr lang="ru-RU" smtClean="0">
              <a:latin typeface="Arial Bold"/>
              <a:cs typeface="Arial" pitchFamily="34" charset="0"/>
            </a:endParaRPr>
          </a:p>
        </p:txBody>
      </p:sp>
      <p:sp>
        <p:nvSpPr>
          <p:cNvPr id="491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491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208463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EA8475C8-8F5D-41BD-9B50-F1A60DB3D61D}" type="slidenum">
              <a:rPr lang="ru-RU" smtClean="0">
                <a:latin typeface="Arial Bold"/>
                <a:cs typeface="Arial" pitchFamily="34" charset="0"/>
              </a:rPr>
              <a:pPr>
                <a:buFont typeface="Times New Roman" pitchFamily="18" charset="0"/>
                <a:buNone/>
              </a:pPr>
              <a:t>33</a:t>
            </a:fld>
            <a:endParaRPr lang="ru-RU" smtClean="0">
              <a:latin typeface="Arial Bold"/>
              <a:cs typeface="Arial" pitchFamily="34" charset="0"/>
            </a:endParaRPr>
          </a:p>
        </p:txBody>
      </p:sp>
      <p:sp>
        <p:nvSpPr>
          <p:cNvPr id="501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501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208463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77A1C917-3C03-44C8-A542-9975385D5805}" type="slidenum">
              <a:rPr lang="ru-RU" smtClean="0">
                <a:latin typeface="Arial Bold"/>
                <a:cs typeface="Arial" pitchFamily="34" charset="0"/>
              </a:rPr>
              <a:pPr>
                <a:buFont typeface="Times New Roman" pitchFamily="18" charset="0"/>
                <a:buNone/>
              </a:pPr>
              <a:t>36</a:t>
            </a:fld>
            <a:endParaRPr lang="ru-RU" smtClean="0">
              <a:latin typeface="Arial Bold"/>
              <a:cs typeface="Arial" pitchFamily="34" charset="0"/>
            </a:endParaRPr>
          </a:p>
        </p:txBody>
      </p:sp>
      <p:sp>
        <p:nvSpPr>
          <p:cNvPr id="512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512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208463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244EF755-A208-4B26-84B1-6A2A2B5CAE20}" type="slidenum">
              <a:rPr lang="ru-RU" smtClean="0">
                <a:latin typeface="Arial Bold"/>
                <a:cs typeface="Arial" pitchFamily="34" charset="0"/>
              </a:rPr>
              <a:pPr>
                <a:buFont typeface="Times New Roman" pitchFamily="18" charset="0"/>
                <a:buNone/>
              </a:pPr>
              <a:t>37</a:t>
            </a:fld>
            <a:endParaRPr lang="ru-RU" smtClean="0">
              <a:latin typeface="Arial Bold"/>
              <a:cs typeface="Arial" pitchFamily="34" charset="0"/>
            </a:endParaRPr>
          </a:p>
        </p:txBody>
      </p:sp>
      <p:sp>
        <p:nvSpPr>
          <p:cNvPr id="522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522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208463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D1F64FD0-EC0C-4C65-A2E2-19B6A154C197}" type="slidenum">
              <a:rPr lang="ru-RU" smtClean="0">
                <a:latin typeface="Arial Bold"/>
                <a:cs typeface="Arial" pitchFamily="34" charset="0"/>
              </a:rPr>
              <a:pPr>
                <a:buFont typeface="Times New Roman" pitchFamily="18" charset="0"/>
                <a:buNone/>
              </a:pPr>
              <a:t>3</a:t>
            </a:fld>
            <a:endParaRPr lang="ru-RU" smtClean="0">
              <a:latin typeface="Arial Bold"/>
              <a:cs typeface="Arial" pitchFamily="34" charset="0"/>
            </a:endParaRPr>
          </a:p>
        </p:txBody>
      </p:sp>
      <p:sp>
        <p:nvSpPr>
          <p:cNvPr id="419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4198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208463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A3EFBDB2-96A4-4F30-84E9-CA2D11C7BA41}" type="slidenum">
              <a:rPr lang="ru-RU" smtClean="0">
                <a:latin typeface="Arial Bold"/>
                <a:cs typeface="Arial" pitchFamily="34" charset="0"/>
              </a:rPr>
              <a:pPr>
                <a:buFont typeface="Times New Roman" pitchFamily="18" charset="0"/>
                <a:buNone/>
              </a:pPr>
              <a:t>4</a:t>
            </a:fld>
            <a:endParaRPr lang="ru-RU" smtClean="0">
              <a:latin typeface="Arial Bold"/>
              <a:cs typeface="Arial" pitchFamily="34" charset="0"/>
            </a:endParaRPr>
          </a:p>
        </p:txBody>
      </p:sp>
      <p:sp>
        <p:nvSpPr>
          <p:cNvPr id="430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430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208463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91CF71B-FE7A-4E11-8BF0-A09135C3274F}" type="slidenum">
              <a:rPr lang="ru-RU"/>
              <a:pPr/>
              <a:t>5</a:t>
            </a:fld>
            <a:endParaRPr lang="ru-RU"/>
          </a:p>
        </p:txBody>
      </p:sp>
      <p:sp>
        <p:nvSpPr>
          <p:cNvPr id="5222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5222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208463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91CF71B-FE7A-4E11-8BF0-A09135C3274F}" type="slidenum">
              <a:rPr lang="ru-RU"/>
              <a:pPr/>
              <a:t>6</a:t>
            </a:fld>
            <a:endParaRPr lang="ru-RU"/>
          </a:p>
        </p:txBody>
      </p:sp>
      <p:sp>
        <p:nvSpPr>
          <p:cNvPr id="5222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5222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208463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91CF71B-FE7A-4E11-8BF0-A09135C3274F}" type="slidenum">
              <a:rPr lang="ru-RU"/>
              <a:pPr/>
              <a:t>7</a:t>
            </a:fld>
            <a:endParaRPr lang="ru-RU"/>
          </a:p>
        </p:txBody>
      </p:sp>
      <p:sp>
        <p:nvSpPr>
          <p:cNvPr id="5222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5222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208463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91CF71B-FE7A-4E11-8BF0-A09135C3274F}" type="slidenum">
              <a:rPr lang="ru-RU"/>
              <a:pPr/>
              <a:t>8</a:t>
            </a:fld>
            <a:endParaRPr lang="ru-RU"/>
          </a:p>
        </p:txBody>
      </p:sp>
      <p:sp>
        <p:nvSpPr>
          <p:cNvPr id="5222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5222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208463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91CF71B-FE7A-4E11-8BF0-A09135C3274F}" type="slidenum">
              <a:rPr lang="ru-RU"/>
              <a:pPr/>
              <a:t>9</a:t>
            </a:fld>
            <a:endParaRPr lang="ru-RU"/>
          </a:p>
        </p:txBody>
      </p:sp>
      <p:sp>
        <p:nvSpPr>
          <p:cNvPr id="5222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5222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208463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6448E4-14E8-4483-9070-0147E8493B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2996C-CFC3-4D6D-A364-C7EFBCE8D6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151BE-1343-4213-BD1C-9B3718D3E7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A45F66-E825-4B24-99A6-F184FBCA31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D31373-062D-45B7-93D9-AD5544563A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259831-9BAD-4FA5-BDA2-D673351144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AECDE-26AC-479B-8C42-AE1DE067A0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67306-AF32-4F05-8984-9F6D30AB3B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B32569-DA25-421D-AEA7-B783A6D3F1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D5C98-C298-495C-8578-8F4659C741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BD828D-F7C1-4D57-95EA-72EA1643DF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7E8408-9FDF-46DA-B98F-65988F8429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7D2B4A-8FE8-4A8B-B5FA-EF943886F8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33B590-085C-4B99-9ED9-5A3AFA34EE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83DEB6-7C68-4D65-B46D-332A28D205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ED0CFB-3617-4403-88D1-03CF3ADD31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C7B3ED-FA05-408D-894C-1920039026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44EBE5-0BEF-4C4E-B664-22138A1F46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25484E-9258-4CD8-9AE6-5B12799799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9E50A-C372-47D4-90F9-9452EFE256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245E3-85EF-4C83-B8B1-D3FD951C7A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22DFA9-EF64-4D5D-9C25-09B7104A3F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1CB461-A7A4-41DB-9314-6D153B26DA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D56AF9-411F-4371-821A-79A6C01D69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71DD36-0F39-4CA0-9DEA-69675F2EE0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B1551-39F7-4BB1-A503-20C8FCBC8A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6835BE-47F8-45D1-8CB3-D80B8DBC2D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69AD37-67FE-492C-9201-3979BB8F21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8B0CA-F919-48F0-B1EE-D796869A78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F7F92C-4951-444F-B407-92F9402C2B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9E67D2-5839-4388-BE55-841E09243A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27BEC-9A2A-4D2F-A00B-50B18E1600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4AB5FD-7C04-4373-AC80-4992B79394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BE327-5424-454D-A42E-A5C8BE53B2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C693C-B985-414E-8D51-912B9342E1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2FD020-304E-47FE-A3E8-64531B2FBF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A2D7D-182E-46BF-8AAD-75680F1BBC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441F2-493A-4005-B0E1-4D9464C18F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FCB183-4E1D-44FB-AE67-84FB514302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65D173-2B15-4C02-8FD3-1A5519170E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9B5E0A-431F-4494-B893-175BD516A1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D9042A-B828-427B-9C62-98C1570D7C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28B3A1-A290-4470-94A8-458ED02C6A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BD16A4-64EE-450B-B28D-54B8E5BCBD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5E4474-9E56-4879-8E0F-148BA5484C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3814E-509E-4862-B41A-F02D8CE88B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B91D4-F7C9-496D-9AC5-8938ECB705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261BCF-0D5C-4C11-B89D-5C1F381A1D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B25634-5E14-43A9-AFA7-D1649CF679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6C065-8D52-4197-956B-2AD3915C1E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9795AB-99B3-4880-8BE4-958FD1EDF7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900E6-14DB-4FC7-8266-94D77B27FF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38C40-DB30-4E20-B0DD-4D7F81AEE7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358EB0-0314-4BE5-B7B1-6CF1CDC12E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1D7639-B804-43C2-A93F-934AAA55C1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65B3C-4893-4D18-8530-D749BEA09B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D30BAC-68AC-4B40-9C38-DB0130C5C8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CBD02C-D606-407D-86DF-0197375BDA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05FD8-CD91-4EDE-9830-18A15BB9FF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5BCE7-9D3C-4E2D-B41A-CC2770A2C2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816B69-9526-421F-957D-43A436A958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4B60CF-BD74-435D-A455-E993E58B55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7BF55C-7F12-4FAE-8278-5CEAC5BB88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FBFA63-EC61-45AB-A4D2-92A55734BE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D879D2-B4FE-49F0-8406-043550FD2B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84829-16CA-40E1-8773-26B9EB06FC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303BB9-906B-4A88-963B-F245B83579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65A6E-699C-4407-82CE-367C843093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40591E-10A1-4607-90DB-974BB65FF2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D9BABA-FE8C-4B01-8F10-512BC36ADB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404C3-5B02-4F78-AFA3-8784D596CD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F5DDB-D304-40E1-815D-0D172946C8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78BC3-FB7B-431A-9694-19090F42B4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35C1D-EEBC-4C74-B139-664B09C8FC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85FAA-805B-42D2-AB45-01341A5A5C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BA90A5-8BA3-40B7-9ECD-7B1750EA44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E16E21-4013-4F43-B79A-86BC4F464A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E0F78B-874D-42AC-8663-22F5C9C402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9DCEC2-5DFA-4520-BEB9-6151BC6AAF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4503AE-CDA6-4782-BED3-44D95EC6BD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84ECB-B4F8-4FF8-9876-988B1A14F3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63B4B-C8E9-4042-AD27-40FCC4901B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7A9271-B3B2-4DA3-AEDA-71BE055752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BB00FE-28A5-42AB-9D67-68291F8230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97D074-7EA3-44FC-AAAA-84DA6B6C77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A2EC22-B373-424B-9866-FBE9861A12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5CD2F-80D8-4D57-A68E-C05BDF52C1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E08B95-834E-4631-98AE-C2407C68A9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8E7E6-56EC-4412-902C-7AF685FDA7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19405-E46C-480E-9CBC-21AD5D8E78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443BE5-C961-465F-B848-161D2C7154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8DA113-3131-4216-B38F-6858402123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E15537-ED43-4368-B313-C21B935A80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75D1CC-B837-4631-A62F-757D6BA665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6C66C1-E9D2-4F31-871C-9FBD878258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890B26-838D-4596-867E-3F2C760C0F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9740DB-D150-40F9-9D51-E51B4D52C5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9FA30A-CE78-4DAC-A749-6BFA2E77F9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F8361-2F05-46C8-8486-EDACE7A7AA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5CA49-0FBE-45A4-A8E2-81429F2F63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D1959E-8F30-4772-9C90-D757A4585E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24462-82CA-4E11-94DD-491976D1C2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352B74-6CA1-48DB-A4D5-D7C3F7CD33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D155E7-447A-498E-A164-38B99F4E64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EB3857-6455-4B5D-B242-5B8A8FD524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914BBF-E7EC-4D96-8139-2474B009A3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E66219-50D8-4A03-A643-80E3691CAF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800A08-8A56-4C8F-BB80-8E1B62D108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408DC-BAC6-47DC-B4C7-C15AE34DC4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B8575F-E53C-492F-BBD4-46EF796FC1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D96AAC-A3D7-480E-B38F-93C1FAE9AA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34C2F4-C45E-438C-8B19-AB252E299C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4620D7-34AB-44BA-B422-2EEC1C1084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D40D3B-C436-4322-BD12-3DFFE6FD7D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C28C03-5668-4825-9874-DF1C7059AC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14E34-20C9-47F5-AD76-23FE80E972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1D6D75-307C-4F0F-975F-6B93EDE1F8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02274F-571C-42FE-8E4E-DE47F19DDC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4F4A2-0811-430E-90CD-D8C3FB1A0B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68FAF-08B7-4A46-A5B4-8C182C59D5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D0DDE-97D2-4427-9AE7-59E331F48F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4CB6B-A88A-499F-BCBA-A689900D47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26E598-FDA9-46E0-AED2-018E8A3E99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B6752-E3AD-48FA-B140-B701A3D2F3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88DF7A-9EEE-4A6F-AF0B-065D59B43C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8D2EF-5A3B-4C74-8B54-116430232B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DE282-1101-44A8-B89C-9D7EB98B0C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3A8E46-EE97-4863-A2FF-B120D1859D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4AF5D4-ACCA-424C-9C49-CF846372BB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C9F33-6821-469D-98F7-F18132A5D2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C2E646-E719-4C2B-AF26-20C0E9E449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9A889C-6BE7-4F4B-BF00-DECF254386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40D87D-D457-44BB-8538-C6E73673B7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48FE5A-1B20-4A13-B53D-D53195CA17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D70E79-5BC8-4AA3-B542-F111BE97D7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8FFB28-0CE3-4779-82AD-19DB6001A6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CE0D2E-B665-46A9-BAD2-C2A1B171E7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48D61-FACB-438B-AD89-CACEF31F2F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452EA-F670-46D8-8761-DF659B01BE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E7A9A-76C2-4809-A634-CBAECB8CC9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06F711-531C-4F8F-9E03-279E5FEFFA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E87CF-AC4F-4740-AB42-21D9CA6E27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13B2E-4F71-4A9B-9D87-D5B2E2D3EB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sldNum"/>
          </p:nvPr>
        </p:nvSpPr>
        <p:spPr bwMode="auto">
          <a:xfrm>
            <a:off x="8861425" y="6578600"/>
            <a:ext cx="280988" cy="277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1" compatLnSpc="1">
            <a:prstTxWarp prst="textNoShape">
              <a:avLst/>
            </a:prstTxWarp>
          </a:bodyPr>
          <a:lstStyle>
            <a:lvl1pPr algn="ct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rgbClr val="000000"/>
                </a:solidFill>
                <a:latin typeface="Arial Bold Italic" charset="0"/>
                <a:cs typeface="Arial" charset="0"/>
              </a:defRPr>
            </a:lvl1pPr>
          </a:lstStyle>
          <a:p>
            <a:pPr>
              <a:defRPr/>
            </a:pPr>
            <a:fld id="{9B70387D-F134-4A65-91ED-BBA2A36384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cs typeface="Arial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cs typeface="Arial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cs typeface="Arial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cs typeface="Arial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Arial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Arial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Arial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323850" y="6524625"/>
            <a:ext cx="2747963" cy="274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40680" bIns="0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9688" algn="l"/>
                <a:tab pos="954088" algn="l"/>
                <a:tab pos="1868488" algn="l"/>
                <a:tab pos="2782888" algn="l"/>
                <a:tab pos="3697288" algn="l"/>
                <a:tab pos="4611688" algn="l"/>
                <a:tab pos="5526088" algn="l"/>
                <a:tab pos="6440488" algn="l"/>
                <a:tab pos="7354888" algn="l"/>
                <a:tab pos="8269288" algn="l"/>
                <a:tab pos="9183688" algn="l"/>
                <a:tab pos="10098088" algn="l"/>
              </a:tabLst>
              <a:defRPr/>
            </a:pPr>
            <a:r>
              <a:rPr lang="en-US" sz="1200">
                <a:solidFill>
                  <a:srgbClr val="000099"/>
                </a:solidFill>
                <a:latin typeface="Arial Bold Italic" charset="0"/>
                <a:cs typeface="Arial" charset="0"/>
              </a:rPr>
              <a:t>ГРАНС-Центр </a:t>
            </a:r>
            <a:r>
              <a:rPr lang="en-US" sz="1200">
                <a:solidFill>
                  <a:srgbClr val="000099"/>
                </a:solidFill>
                <a:latin typeface="Arial Bold" charset="0"/>
                <a:cs typeface="Arial" charset="0"/>
              </a:rPr>
              <a:t>© 2009</a:t>
            </a:r>
          </a:p>
        </p:txBody>
      </p:sp>
      <p:pic>
        <p:nvPicPr>
          <p:cNvPr id="10243" name="Picture 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20650" y="6543675"/>
            <a:ext cx="207963" cy="215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" name="Rectangle 3"/>
          <p:cNvSpPr>
            <a:spLocks noGrp="1" noChangeArrowheads="1"/>
          </p:cNvSpPr>
          <p:nvPr>
            <p:ph type="sldNum"/>
          </p:nvPr>
        </p:nvSpPr>
        <p:spPr bwMode="auto">
          <a:xfrm>
            <a:off x="5995988" y="6519863"/>
            <a:ext cx="280987" cy="2778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1" compatLnSpc="1">
            <a:prstTxWarp prst="textNoShape">
              <a:avLst/>
            </a:prstTxWarp>
          </a:bodyPr>
          <a:lstStyle>
            <a:lvl1pPr algn="ctr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solidFill>
                  <a:srgbClr val="000000"/>
                </a:solidFill>
                <a:latin typeface="Arial Bold Italic" charset="0"/>
                <a:cs typeface="Arial" charset="0"/>
              </a:defRPr>
            </a:lvl1pPr>
          </a:lstStyle>
          <a:p>
            <a:pPr>
              <a:defRPr/>
            </a:pPr>
            <a:fld id="{F48545DC-061B-4639-A0B2-517888279A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cs typeface="Arial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cs typeface="Arial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cs typeface="Arial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cs typeface="Arial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Arial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Arial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Arial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323850" y="6524625"/>
            <a:ext cx="2747963" cy="274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40680" bIns="0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9688" algn="l"/>
                <a:tab pos="954088" algn="l"/>
                <a:tab pos="1868488" algn="l"/>
                <a:tab pos="2782888" algn="l"/>
                <a:tab pos="3697288" algn="l"/>
                <a:tab pos="4611688" algn="l"/>
                <a:tab pos="5526088" algn="l"/>
                <a:tab pos="6440488" algn="l"/>
                <a:tab pos="7354888" algn="l"/>
                <a:tab pos="8269288" algn="l"/>
                <a:tab pos="9183688" algn="l"/>
                <a:tab pos="10098088" algn="l"/>
              </a:tabLst>
              <a:defRPr/>
            </a:pPr>
            <a:r>
              <a:rPr lang="en-US" sz="1200">
                <a:solidFill>
                  <a:srgbClr val="000099"/>
                </a:solidFill>
                <a:latin typeface="Arial Bold Italic" charset="0"/>
                <a:cs typeface="Arial" charset="0"/>
              </a:rPr>
              <a:t>ГРАНС-Центр </a:t>
            </a:r>
            <a:r>
              <a:rPr lang="en-US" sz="1200">
                <a:solidFill>
                  <a:srgbClr val="000099"/>
                </a:solidFill>
                <a:latin typeface="Arial Bold" charset="0"/>
                <a:cs typeface="Arial" charset="0"/>
              </a:rPr>
              <a:t>© 2009</a:t>
            </a:r>
          </a:p>
        </p:txBody>
      </p:sp>
      <p:pic>
        <p:nvPicPr>
          <p:cNvPr id="11267" name="Picture 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20650" y="6543675"/>
            <a:ext cx="207963" cy="215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" name="Rectangle 3"/>
          <p:cNvSpPr>
            <a:spLocks noGrp="1" noChangeArrowheads="1"/>
          </p:cNvSpPr>
          <p:nvPr>
            <p:ph type="sldNum"/>
          </p:nvPr>
        </p:nvSpPr>
        <p:spPr bwMode="auto">
          <a:xfrm>
            <a:off x="5995988" y="6519863"/>
            <a:ext cx="280987" cy="2778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1" compatLnSpc="1">
            <a:prstTxWarp prst="textNoShape">
              <a:avLst/>
            </a:prstTxWarp>
          </a:bodyPr>
          <a:lstStyle>
            <a:lvl1pPr algn="ctr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solidFill>
                  <a:srgbClr val="000000"/>
                </a:solidFill>
                <a:latin typeface="Arial Bold Italic" charset="0"/>
                <a:cs typeface="Arial" charset="0"/>
              </a:defRPr>
            </a:lvl1pPr>
          </a:lstStyle>
          <a:p>
            <a:pPr>
              <a:defRPr/>
            </a:pPr>
            <a:fld id="{90B39D8E-C9D4-40BA-BA51-F5FD4E7587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cs typeface="Arial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cs typeface="Arial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cs typeface="Arial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cs typeface="Arial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Arial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Arial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Arial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323850" y="6524625"/>
            <a:ext cx="2747963" cy="274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40680" bIns="0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9688" algn="l"/>
                <a:tab pos="954088" algn="l"/>
                <a:tab pos="1868488" algn="l"/>
                <a:tab pos="2782888" algn="l"/>
                <a:tab pos="3697288" algn="l"/>
                <a:tab pos="4611688" algn="l"/>
                <a:tab pos="5526088" algn="l"/>
                <a:tab pos="6440488" algn="l"/>
                <a:tab pos="7354888" algn="l"/>
                <a:tab pos="8269288" algn="l"/>
                <a:tab pos="9183688" algn="l"/>
                <a:tab pos="10098088" algn="l"/>
              </a:tabLst>
              <a:defRPr/>
            </a:pPr>
            <a:r>
              <a:rPr lang="en-US" sz="1200">
                <a:solidFill>
                  <a:srgbClr val="000099"/>
                </a:solidFill>
                <a:latin typeface="Arial Bold Italic" charset="0"/>
                <a:cs typeface="Arial" charset="0"/>
              </a:rPr>
              <a:t>ГРАНС-Центр </a:t>
            </a:r>
            <a:r>
              <a:rPr lang="en-US" sz="1200">
                <a:solidFill>
                  <a:srgbClr val="000099"/>
                </a:solidFill>
                <a:latin typeface="Arial Bold" charset="0"/>
                <a:cs typeface="Arial" charset="0"/>
              </a:rPr>
              <a:t>© 2009</a:t>
            </a:r>
          </a:p>
        </p:txBody>
      </p:sp>
      <p:pic>
        <p:nvPicPr>
          <p:cNvPr id="12291" name="Picture 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20650" y="6543675"/>
            <a:ext cx="207963" cy="215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" name="Rectangle 3"/>
          <p:cNvSpPr>
            <a:spLocks noGrp="1" noChangeArrowheads="1"/>
          </p:cNvSpPr>
          <p:nvPr>
            <p:ph type="sldNum"/>
          </p:nvPr>
        </p:nvSpPr>
        <p:spPr bwMode="auto">
          <a:xfrm>
            <a:off x="5995988" y="6519863"/>
            <a:ext cx="280987" cy="2778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1" compatLnSpc="1">
            <a:prstTxWarp prst="textNoShape">
              <a:avLst/>
            </a:prstTxWarp>
          </a:bodyPr>
          <a:lstStyle>
            <a:lvl1pPr algn="ctr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solidFill>
                  <a:srgbClr val="000000"/>
                </a:solidFill>
                <a:latin typeface="Arial Bold Italic" charset="0"/>
                <a:cs typeface="Arial" charset="0"/>
              </a:defRPr>
            </a:lvl1pPr>
          </a:lstStyle>
          <a:p>
            <a:pPr>
              <a:defRPr/>
            </a:pPr>
            <a:fld id="{7470D055-62D3-43FF-B17F-DFD6F2A76C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cs typeface="Arial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cs typeface="Arial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cs typeface="Arial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cs typeface="Arial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Arial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Arial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Arial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323850" y="6524625"/>
            <a:ext cx="2747963" cy="274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40680" bIns="0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9688" algn="l"/>
                <a:tab pos="954088" algn="l"/>
                <a:tab pos="1868488" algn="l"/>
                <a:tab pos="2782888" algn="l"/>
                <a:tab pos="3697288" algn="l"/>
                <a:tab pos="4611688" algn="l"/>
                <a:tab pos="5526088" algn="l"/>
                <a:tab pos="6440488" algn="l"/>
                <a:tab pos="7354888" algn="l"/>
                <a:tab pos="8269288" algn="l"/>
                <a:tab pos="9183688" algn="l"/>
                <a:tab pos="10098088" algn="l"/>
              </a:tabLst>
              <a:defRPr/>
            </a:pPr>
            <a:r>
              <a:rPr lang="en-US" sz="1200">
                <a:solidFill>
                  <a:srgbClr val="000099"/>
                </a:solidFill>
                <a:latin typeface="Arial Bold Italic" charset="0"/>
                <a:cs typeface="Arial" charset="0"/>
              </a:rPr>
              <a:t>ГРАНС-Центр </a:t>
            </a:r>
            <a:r>
              <a:rPr lang="en-US" sz="1200">
                <a:solidFill>
                  <a:srgbClr val="000099"/>
                </a:solidFill>
                <a:latin typeface="Arial Bold" charset="0"/>
                <a:cs typeface="Arial" charset="0"/>
              </a:rPr>
              <a:t>© 2009</a:t>
            </a:r>
          </a:p>
        </p:txBody>
      </p:sp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20650" y="6543675"/>
            <a:ext cx="207963" cy="215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" name="Rectangle 3"/>
          <p:cNvSpPr>
            <a:spLocks noGrp="1" noChangeArrowheads="1"/>
          </p:cNvSpPr>
          <p:nvPr>
            <p:ph type="sldNum"/>
          </p:nvPr>
        </p:nvSpPr>
        <p:spPr bwMode="auto">
          <a:xfrm>
            <a:off x="5995988" y="6519863"/>
            <a:ext cx="280987" cy="2778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1" compatLnSpc="1">
            <a:prstTxWarp prst="textNoShape">
              <a:avLst/>
            </a:prstTxWarp>
          </a:bodyPr>
          <a:lstStyle>
            <a:lvl1pPr algn="ctr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solidFill>
                  <a:srgbClr val="000000"/>
                </a:solidFill>
                <a:latin typeface="Arial Bold Italic" charset="0"/>
                <a:cs typeface="Arial" charset="0"/>
              </a:defRPr>
            </a:lvl1pPr>
          </a:lstStyle>
          <a:p>
            <a:pPr>
              <a:defRPr/>
            </a:pPr>
            <a:fld id="{3BB229EC-DDE6-4F09-969C-3BBB65BD73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cs typeface="Arial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cs typeface="Arial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cs typeface="Arial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cs typeface="Arial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Arial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Arial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Arial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23850" y="6524625"/>
            <a:ext cx="2747963" cy="274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40680" bIns="0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9688" algn="l"/>
                <a:tab pos="954088" algn="l"/>
                <a:tab pos="1868488" algn="l"/>
                <a:tab pos="2782888" algn="l"/>
                <a:tab pos="3697288" algn="l"/>
                <a:tab pos="4611688" algn="l"/>
                <a:tab pos="5526088" algn="l"/>
                <a:tab pos="6440488" algn="l"/>
                <a:tab pos="7354888" algn="l"/>
                <a:tab pos="8269288" algn="l"/>
                <a:tab pos="9183688" algn="l"/>
                <a:tab pos="10098088" algn="l"/>
              </a:tabLst>
              <a:defRPr/>
            </a:pPr>
            <a:r>
              <a:rPr lang="en-US" sz="1200">
                <a:solidFill>
                  <a:srgbClr val="000099"/>
                </a:solidFill>
                <a:latin typeface="Arial Bold Italic" charset="0"/>
                <a:cs typeface="Arial" charset="0"/>
              </a:rPr>
              <a:t>ГРАНС-Центр </a:t>
            </a:r>
            <a:r>
              <a:rPr lang="en-US" sz="1200">
                <a:solidFill>
                  <a:srgbClr val="000099"/>
                </a:solidFill>
                <a:latin typeface="Arial Bold" charset="0"/>
                <a:cs typeface="Arial" charset="0"/>
              </a:rPr>
              <a:t>© 2009</a:t>
            </a:r>
          </a:p>
        </p:txBody>
      </p:sp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20650" y="6543675"/>
            <a:ext cx="207963" cy="215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" name="Rectangle 3"/>
          <p:cNvSpPr>
            <a:spLocks noGrp="1" noChangeArrowheads="1"/>
          </p:cNvSpPr>
          <p:nvPr>
            <p:ph type="sldNum"/>
          </p:nvPr>
        </p:nvSpPr>
        <p:spPr bwMode="auto">
          <a:xfrm>
            <a:off x="5995988" y="6519863"/>
            <a:ext cx="280987" cy="2778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1" compatLnSpc="1">
            <a:prstTxWarp prst="textNoShape">
              <a:avLst/>
            </a:prstTxWarp>
          </a:bodyPr>
          <a:lstStyle>
            <a:lvl1pPr algn="ctr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solidFill>
                  <a:srgbClr val="000000"/>
                </a:solidFill>
                <a:latin typeface="Arial Bold Italic" charset="0"/>
                <a:cs typeface="Arial" charset="0"/>
              </a:defRPr>
            </a:lvl1pPr>
          </a:lstStyle>
          <a:p>
            <a:pPr>
              <a:defRPr/>
            </a:pPr>
            <a:fld id="{BB148ECB-C571-407E-B8AE-362997E671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cs typeface="Arial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cs typeface="Arial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cs typeface="Arial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cs typeface="Arial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Arial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Arial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Arial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23850" y="6524625"/>
            <a:ext cx="2747963" cy="274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40680" bIns="0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9688" algn="l"/>
                <a:tab pos="954088" algn="l"/>
                <a:tab pos="1868488" algn="l"/>
                <a:tab pos="2782888" algn="l"/>
                <a:tab pos="3697288" algn="l"/>
                <a:tab pos="4611688" algn="l"/>
                <a:tab pos="5526088" algn="l"/>
                <a:tab pos="6440488" algn="l"/>
                <a:tab pos="7354888" algn="l"/>
                <a:tab pos="8269288" algn="l"/>
                <a:tab pos="9183688" algn="l"/>
                <a:tab pos="10098088" algn="l"/>
              </a:tabLst>
              <a:defRPr/>
            </a:pPr>
            <a:r>
              <a:rPr lang="en-US" sz="1200">
                <a:solidFill>
                  <a:srgbClr val="000099"/>
                </a:solidFill>
                <a:latin typeface="Arial Bold Italic" charset="0"/>
                <a:cs typeface="Arial" charset="0"/>
              </a:rPr>
              <a:t>ГРАНС-Центр </a:t>
            </a:r>
            <a:r>
              <a:rPr lang="en-US" sz="1200">
                <a:solidFill>
                  <a:srgbClr val="000099"/>
                </a:solidFill>
                <a:latin typeface="Arial Bold" charset="0"/>
                <a:cs typeface="Arial" charset="0"/>
              </a:rPr>
              <a:t>© 2009</a:t>
            </a:r>
          </a:p>
        </p:txBody>
      </p:sp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20650" y="6543675"/>
            <a:ext cx="207963" cy="215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" name="Rectangle 3"/>
          <p:cNvSpPr>
            <a:spLocks noGrp="1" noChangeArrowheads="1"/>
          </p:cNvSpPr>
          <p:nvPr>
            <p:ph type="sldNum"/>
          </p:nvPr>
        </p:nvSpPr>
        <p:spPr bwMode="auto">
          <a:xfrm>
            <a:off x="5995988" y="6519863"/>
            <a:ext cx="280987" cy="2778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1" compatLnSpc="1">
            <a:prstTxWarp prst="textNoShape">
              <a:avLst/>
            </a:prstTxWarp>
          </a:bodyPr>
          <a:lstStyle>
            <a:lvl1pPr algn="ctr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solidFill>
                  <a:srgbClr val="000000"/>
                </a:solidFill>
                <a:latin typeface="Arial Bold Italic" charset="0"/>
                <a:cs typeface="Arial" charset="0"/>
              </a:defRPr>
            </a:lvl1pPr>
          </a:lstStyle>
          <a:p>
            <a:pPr>
              <a:defRPr/>
            </a:pPr>
            <a:fld id="{8964BFA9-B91A-468C-A1BB-2368B4A7A8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cs typeface="Arial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cs typeface="Arial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cs typeface="Arial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cs typeface="Arial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Arial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Arial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Arial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323850" y="6524625"/>
            <a:ext cx="2747963" cy="274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40680" bIns="0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9688" algn="l"/>
                <a:tab pos="954088" algn="l"/>
                <a:tab pos="1868488" algn="l"/>
                <a:tab pos="2782888" algn="l"/>
                <a:tab pos="3697288" algn="l"/>
                <a:tab pos="4611688" algn="l"/>
                <a:tab pos="5526088" algn="l"/>
                <a:tab pos="6440488" algn="l"/>
                <a:tab pos="7354888" algn="l"/>
                <a:tab pos="8269288" algn="l"/>
                <a:tab pos="9183688" algn="l"/>
                <a:tab pos="10098088" algn="l"/>
              </a:tabLst>
              <a:defRPr/>
            </a:pPr>
            <a:r>
              <a:rPr lang="en-US" sz="1200">
                <a:solidFill>
                  <a:srgbClr val="000099"/>
                </a:solidFill>
                <a:latin typeface="Arial Bold Italic" charset="0"/>
                <a:cs typeface="Arial" charset="0"/>
              </a:rPr>
              <a:t>ГРАНС-Центр </a:t>
            </a:r>
            <a:r>
              <a:rPr lang="en-US" sz="1200">
                <a:solidFill>
                  <a:srgbClr val="000099"/>
                </a:solidFill>
                <a:latin typeface="Arial Bold" charset="0"/>
                <a:cs typeface="Arial" charset="0"/>
              </a:rPr>
              <a:t>© 2009</a:t>
            </a:r>
          </a:p>
        </p:txBody>
      </p:sp>
      <p:pic>
        <p:nvPicPr>
          <p:cNvPr id="4099" name="Picture 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20650" y="6543675"/>
            <a:ext cx="207963" cy="215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" name="Rectangle 3"/>
          <p:cNvSpPr>
            <a:spLocks noGrp="1" noChangeArrowheads="1"/>
          </p:cNvSpPr>
          <p:nvPr>
            <p:ph type="sldNum"/>
          </p:nvPr>
        </p:nvSpPr>
        <p:spPr bwMode="auto">
          <a:xfrm>
            <a:off x="5995988" y="6519863"/>
            <a:ext cx="280987" cy="2778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1" compatLnSpc="1">
            <a:prstTxWarp prst="textNoShape">
              <a:avLst/>
            </a:prstTxWarp>
          </a:bodyPr>
          <a:lstStyle>
            <a:lvl1pPr algn="ctr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solidFill>
                  <a:srgbClr val="000000"/>
                </a:solidFill>
                <a:latin typeface="Arial Bold Italic" charset="0"/>
                <a:cs typeface="Arial" charset="0"/>
              </a:defRPr>
            </a:lvl1pPr>
          </a:lstStyle>
          <a:p>
            <a:pPr>
              <a:defRPr/>
            </a:pPr>
            <a:fld id="{25290231-7855-42BC-8900-6BE555E008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cs typeface="Arial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cs typeface="Arial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cs typeface="Arial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cs typeface="Arial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Arial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Arial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Arial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323850" y="6524625"/>
            <a:ext cx="2747963" cy="274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40680" bIns="0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9688" algn="l"/>
                <a:tab pos="954088" algn="l"/>
                <a:tab pos="1868488" algn="l"/>
                <a:tab pos="2782888" algn="l"/>
                <a:tab pos="3697288" algn="l"/>
                <a:tab pos="4611688" algn="l"/>
                <a:tab pos="5526088" algn="l"/>
                <a:tab pos="6440488" algn="l"/>
                <a:tab pos="7354888" algn="l"/>
                <a:tab pos="8269288" algn="l"/>
                <a:tab pos="9183688" algn="l"/>
                <a:tab pos="10098088" algn="l"/>
              </a:tabLst>
              <a:defRPr/>
            </a:pPr>
            <a:r>
              <a:rPr lang="en-US" sz="1200">
                <a:solidFill>
                  <a:srgbClr val="000099"/>
                </a:solidFill>
                <a:latin typeface="Arial Bold Italic" charset="0"/>
                <a:cs typeface="Arial" charset="0"/>
              </a:rPr>
              <a:t>ГРАНС-Центр </a:t>
            </a:r>
            <a:r>
              <a:rPr lang="en-US" sz="1200">
                <a:solidFill>
                  <a:srgbClr val="000099"/>
                </a:solidFill>
                <a:latin typeface="Arial Bold" charset="0"/>
                <a:cs typeface="Arial" charset="0"/>
              </a:rPr>
              <a:t>© 2009</a:t>
            </a:r>
          </a:p>
        </p:txBody>
      </p:sp>
      <p:pic>
        <p:nvPicPr>
          <p:cNvPr id="5123" name="Picture 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20650" y="6543675"/>
            <a:ext cx="207963" cy="215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" name="Rectangle 3"/>
          <p:cNvSpPr>
            <a:spLocks noGrp="1" noChangeArrowheads="1"/>
          </p:cNvSpPr>
          <p:nvPr>
            <p:ph type="sldNum"/>
          </p:nvPr>
        </p:nvSpPr>
        <p:spPr bwMode="auto">
          <a:xfrm>
            <a:off x="5995988" y="6519863"/>
            <a:ext cx="280987" cy="2778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1" compatLnSpc="1">
            <a:prstTxWarp prst="textNoShape">
              <a:avLst/>
            </a:prstTxWarp>
          </a:bodyPr>
          <a:lstStyle>
            <a:lvl1pPr algn="ctr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solidFill>
                  <a:srgbClr val="000000"/>
                </a:solidFill>
                <a:latin typeface="Arial Bold Italic" charset="0"/>
                <a:cs typeface="Arial" charset="0"/>
              </a:defRPr>
            </a:lvl1pPr>
          </a:lstStyle>
          <a:p>
            <a:pPr>
              <a:defRPr/>
            </a:pPr>
            <a:fld id="{F50A567C-93B1-42D9-985E-8E85AE8289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cs typeface="Arial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cs typeface="Arial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cs typeface="Arial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cs typeface="Arial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Arial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Arial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Arial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323850" y="6524625"/>
            <a:ext cx="2747963" cy="274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40680" bIns="0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9688" algn="l"/>
                <a:tab pos="954088" algn="l"/>
                <a:tab pos="1868488" algn="l"/>
                <a:tab pos="2782888" algn="l"/>
                <a:tab pos="3697288" algn="l"/>
                <a:tab pos="4611688" algn="l"/>
                <a:tab pos="5526088" algn="l"/>
                <a:tab pos="6440488" algn="l"/>
                <a:tab pos="7354888" algn="l"/>
                <a:tab pos="8269288" algn="l"/>
                <a:tab pos="9183688" algn="l"/>
                <a:tab pos="10098088" algn="l"/>
              </a:tabLst>
              <a:defRPr/>
            </a:pPr>
            <a:r>
              <a:rPr lang="en-US" sz="1200">
                <a:solidFill>
                  <a:srgbClr val="000099"/>
                </a:solidFill>
                <a:latin typeface="Arial Bold Italic" charset="0"/>
                <a:cs typeface="Arial" charset="0"/>
              </a:rPr>
              <a:t>ГРАНС-Центр </a:t>
            </a:r>
            <a:r>
              <a:rPr lang="en-US" sz="1200">
                <a:solidFill>
                  <a:srgbClr val="000099"/>
                </a:solidFill>
                <a:latin typeface="Arial Bold" charset="0"/>
                <a:cs typeface="Arial" charset="0"/>
              </a:rPr>
              <a:t>© 2009</a:t>
            </a:r>
          </a:p>
        </p:txBody>
      </p:sp>
      <p:pic>
        <p:nvPicPr>
          <p:cNvPr id="6147" name="Picture 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20650" y="6543675"/>
            <a:ext cx="207963" cy="215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" name="Rectangle 3"/>
          <p:cNvSpPr>
            <a:spLocks noGrp="1" noChangeArrowheads="1"/>
          </p:cNvSpPr>
          <p:nvPr>
            <p:ph type="sldNum"/>
          </p:nvPr>
        </p:nvSpPr>
        <p:spPr bwMode="auto">
          <a:xfrm>
            <a:off x="5995988" y="6519863"/>
            <a:ext cx="280987" cy="2778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1" compatLnSpc="1">
            <a:prstTxWarp prst="textNoShape">
              <a:avLst/>
            </a:prstTxWarp>
          </a:bodyPr>
          <a:lstStyle>
            <a:lvl1pPr algn="ctr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solidFill>
                  <a:srgbClr val="000000"/>
                </a:solidFill>
                <a:latin typeface="Arial Bold Italic" charset="0"/>
                <a:cs typeface="Arial" charset="0"/>
              </a:defRPr>
            </a:lvl1pPr>
          </a:lstStyle>
          <a:p>
            <a:pPr>
              <a:defRPr/>
            </a:pPr>
            <a:fld id="{A2E76874-BBC5-4721-BAD8-3689583CCA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cs typeface="Arial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cs typeface="Arial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cs typeface="Arial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cs typeface="Arial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Arial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Arial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Arial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323850" y="6524625"/>
            <a:ext cx="2747963" cy="274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40680" bIns="0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9688" algn="l"/>
                <a:tab pos="954088" algn="l"/>
                <a:tab pos="1868488" algn="l"/>
                <a:tab pos="2782888" algn="l"/>
                <a:tab pos="3697288" algn="l"/>
                <a:tab pos="4611688" algn="l"/>
                <a:tab pos="5526088" algn="l"/>
                <a:tab pos="6440488" algn="l"/>
                <a:tab pos="7354888" algn="l"/>
                <a:tab pos="8269288" algn="l"/>
                <a:tab pos="9183688" algn="l"/>
                <a:tab pos="10098088" algn="l"/>
              </a:tabLst>
              <a:defRPr/>
            </a:pPr>
            <a:r>
              <a:rPr lang="en-US" sz="1200">
                <a:solidFill>
                  <a:srgbClr val="000099"/>
                </a:solidFill>
                <a:latin typeface="Arial Bold Italic" charset="0"/>
                <a:cs typeface="Arial" charset="0"/>
              </a:rPr>
              <a:t>ГРАНС-Центр </a:t>
            </a:r>
            <a:r>
              <a:rPr lang="en-US" sz="1200">
                <a:solidFill>
                  <a:srgbClr val="000099"/>
                </a:solidFill>
                <a:latin typeface="Arial Bold" charset="0"/>
                <a:cs typeface="Arial" charset="0"/>
              </a:rPr>
              <a:t>© 2009</a:t>
            </a:r>
          </a:p>
        </p:txBody>
      </p:sp>
      <p:pic>
        <p:nvPicPr>
          <p:cNvPr id="7171" name="Picture 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20650" y="6543675"/>
            <a:ext cx="207963" cy="215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" name="Rectangle 3"/>
          <p:cNvSpPr>
            <a:spLocks noGrp="1" noChangeArrowheads="1"/>
          </p:cNvSpPr>
          <p:nvPr>
            <p:ph type="sldNum"/>
          </p:nvPr>
        </p:nvSpPr>
        <p:spPr bwMode="auto">
          <a:xfrm>
            <a:off x="5995988" y="6519863"/>
            <a:ext cx="280987" cy="2778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1" compatLnSpc="1">
            <a:prstTxWarp prst="textNoShape">
              <a:avLst/>
            </a:prstTxWarp>
          </a:bodyPr>
          <a:lstStyle>
            <a:lvl1pPr algn="ctr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solidFill>
                  <a:srgbClr val="000000"/>
                </a:solidFill>
                <a:latin typeface="Arial Bold Italic" charset="0"/>
                <a:cs typeface="Arial" charset="0"/>
              </a:defRPr>
            </a:lvl1pPr>
          </a:lstStyle>
          <a:p>
            <a:pPr>
              <a:defRPr/>
            </a:pPr>
            <a:fld id="{73FB8598-8BC4-414E-AE7F-BEDA1E74DE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cs typeface="Arial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cs typeface="Arial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cs typeface="Arial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cs typeface="Arial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Arial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Arial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Arial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sldNum"/>
          </p:nvPr>
        </p:nvSpPr>
        <p:spPr bwMode="auto">
          <a:xfrm>
            <a:off x="5995988" y="6519863"/>
            <a:ext cx="280987" cy="2778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1" compatLnSpc="1">
            <a:prstTxWarp prst="textNoShape">
              <a:avLst/>
            </a:prstTxWarp>
          </a:bodyPr>
          <a:lstStyle>
            <a:lvl1pPr algn="ctr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solidFill>
                  <a:srgbClr val="000000"/>
                </a:solidFill>
                <a:latin typeface="Arial Bold Italic" charset="0"/>
                <a:cs typeface="Arial" charset="0"/>
              </a:defRPr>
            </a:lvl1pPr>
          </a:lstStyle>
          <a:p>
            <a:pPr>
              <a:defRPr/>
            </a:pPr>
            <a:fld id="{DC593950-33AE-42B6-95C8-3ADA3C9B84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323850" y="6524625"/>
            <a:ext cx="2747963" cy="274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40680" bIns="0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9688" algn="l"/>
                <a:tab pos="954088" algn="l"/>
                <a:tab pos="1868488" algn="l"/>
                <a:tab pos="2782888" algn="l"/>
                <a:tab pos="3697288" algn="l"/>
                <a:tab pos="4611688" algn="l"/>
                <a:tab pos="5526088" algn="l"/>
                <a:tab pos="6440488" algn="l"/>
                <a:tab pos="7354888" algn="l"/>
                <a:tab pos="8269288" algn="l"/>
                <a:tab pos="9183688" algn="l"/>
                <a:tab pos="10098088" algn="l"/>
              </a:tabLst>
              <a:defRPr/>
            </a:pPr>
            <a:r>
              <a:rPr lang="en-US" sz="1200">
                <a:solidFill>
                  <a:srgbClr val="000099"/>
                </a:solidFill>
                <a:latin typeface="Arial Bold Italic" charset="0"/>
                <a:cs typeface="Arial" charset="0"/>
              </a:rPr>
              <a:t>ГРАНС-Центр </a:t>
            </a:r>
            <a:r>
              <a:rPr lang="en-US" sz="1200">
                <a:solidFill>
                  <a:srgbClr val="000099"/>
                </a:solidFill>
                <a:latin typeface="Arial Bold" charset="0"/>
                <a:cs typeface="Arial" charset="0"/>
              </a:rPr>
              <a:t>© 2009</a:t>
            </a:r>
          </a:p>
        </p:txBody>
      </p:sp>
      <p:pic>
        <p:nvPicPr>
          <p:cNvPr id="8196" name="Picture 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20650" y="6543675"/>
            <a:ext cx="207963" cy="215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cs typeface="Arial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cs typeface="Arial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cs typeface="Arial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cs typeface="Arial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Arial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Arial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Arial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323850" y="6524625"/>
            <a:ext cx="2747963" cy="274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40680" bIns="0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9688" algn="l"/>
                <a:tab pos="954088" algn="l"/>
                <a:tab pos="1868488" algn="l"/>
                <a:tab pos="2782888" algn="l"/>
                <a:tab pos="3697288" algn="l"/>
                <a:tab pos="4611688" algn="l"/>
                <a:tab pos="5526088" algn="l"/>
                <a:tab pos="6440488" algn="l"/>
                <a:tab pos="7354888" algn="l"/>
                <a:tab pos="8269288" algn="l"/>
                <a:tab pos="9183688" algn="l"/>
                <a:tab pos="10098088" algn="l"/>
              </a:tabLst>
              <a:defRPr/>
            </a:pPr>
            <a:r>
              <a:rPr lang="en-US" sz="1200">
                <a:solidFill>
                  <a:srgbClr val="000099"/>
                </a:solidFill>
                <a:latin typeface="Arial Bold Italic" charset="0"/>
                <a:cs typeface="Arial" charset="0"/>
              </a:rPr>
              <a:t>ГРАНС-Центр </a:t>
            </a:r>
            <a:r>
              <a:rPr lang="en-US" sz="1200">
                <a:solidFill>
                  <a:srgbClr val="000099"/>
                </a:solidFill>
                <a:latin typeface="Arial Bold" charset="0"/>
                <a:cs typeface="Arial" charset="0"/>
              </a:rPr>
              <a:t>© 2009</a:t>
            </a:r>
          </a:p>
        </p:txBody>
      </p:sp>
      <p:pic>
        <p:nvPicPr>
          <p:cNvPr id="9219" name="Picture 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20650" y="6543675"/>
            <a:ext cx="207963" cy="215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" name="Rectangle 3"/>
          <p:cNvSpPr>
            <a:spLocks noGrp="1" noChangeArrowheads="1"/>
          </p:cNvSpPr>
          <p:nvPr>
            <p:ph type="sldNum"/>
          </p:nvPr>
        </p:nvSpPr>
        <p:spPr bwMode="auto">
          <a:xfrm>
            <a:off x="5995988" y="6519863"/>
            <a:ext cx="280987" cy="2778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1" compatLnSpc="1">
            <a:prstTxWarp prst="textNoShape">
              <a:avLst/>
            </a:prstTxWarp>
          </a:bodyPr>
          <a:lstStyle>
            <a:lvl1pPr algn="ctr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solidFill>
                  <a:srgbClr val="000000"/>
                </a:solidFill>
                <a:latin typeface="Arial Bold Italic" charset="0"/>
                <a:cs typeface="Arial" charset="0"/>
              </a:defRPr>
            </a:lvl1pPr>
          </a:lstStyle>
          <a:p>
            <a:pPr>
              <a:defRPr/>
            </a:pPr>
            <a:fld id="{95DEAFF8-78D1-4864-AA57-3AF1B8AE27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cs typeface="Arial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cs typeface="Arial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cs typeface="Arial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cs typeface="Arial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Arial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Arial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Arial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ChangeArrowheads="1"/>
          </p:cNvSpPr>
          <p:nvPr/>
        </p:nvSpPr>
        <p:spPr bwMode="auto">
          <a:xfrm>
            <a:off x="0" y="2083614"/>
            <a:ext cx="9144000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pPr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 cap="all" dirty="0" smtClean="0">
                <a:solidFill>
                  <a:srgbClr val="000066"/>
                </a:solidFill>
                <a:latin typeface="Arial" pitchFamily="34" charset="0"/>
              </a:rPr>
              <a:t>Состояние фондов местных сообществ в России </a:t>
            </a:r>
          </a:p>
          <a:p>
            <a:pPr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 dirty="0" smtClean="0">
                <a:solidFill>
                  <a:srgbClr val="000066"/>
                </a:solidFill>
                <a:latin typeface="Arial" pitchFamily="34" charset="0"/>
              </a:rPr>
              <a:t>(по результатам социологического обследования)</a:t>
            </a:r>
            <a:endParaRPr lang="ru-RU" sz="2400" b="1" dirty="0">
              <a:solidFill>
                <a:srgbClr val="000066"/>
              </a:solidFill>
              <a:latin typeface="Arial" pitchFamily="34" charset="0"/>
            </a:endParaRPr>
          </a:p>
        </p:txBody>
      </p:sp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0" y="6399213"/>
            <a:ext cx="9144000" cy="371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dirty="0">
                <a:solidFill>
                  <a:srgbClr val="002060"/>
                </a:solidFill>
              </a:rPr>
              <a:t>Москва, </a:t>
            </a:r>
            <a:r>
              <a:rPr lang="ru-RU" dirty="0" smtClean="0">
                <a:solidFill>
                  <a:srgbClr val="002060"/>
                </a:solidFill>
              </a:rPr>
              <a:t>23 октября 2009 </a:t>
            </a:r>
            <a:r>
              <a:rPr lang="ru-RU" dirty="0">
                <a:solidFill>
                  <a:srgbClr val="002060"/>
                </a:solidFill>
              </a:rPr>
              <a:t>г.</a:t>
            </a:r>
          </a:p>
        </p:txBody>
      </p:sp>
      <p:sp>
        <p:nvSpPr>
          <p:cNvPr id="14340" name="Line 3"/>
          <p:cNvSpPr>
            <a:spLocks noChangeShapeType="1"/>
          </p:cNvSpPr>
          <p:nvPr/>
        </p:nvSpPr>
        <p:spPr bwMode="auto">
          <a:xfrm>
            <a:off x="0" y="6381750"/>
            <a:ext cx="9144000" cy="1588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755650" y="69850"/>
            <a:ext cx="7440613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600" dirty="0">
                <a:solidFill>
                  <a:srgbClr val="000099"/>
                </a:solidFill>
              </a:rPr>
              <a:t>ГОСУДАРСТВЕННЫЙ УНИВЕРСИТЕТ – ВЫСШАЯ ШКОЛА ЭКОНОМИКИ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200" dirty="0">
                <a:solidFill>
                  <a:srgbClr val="000099"/>
                </a:solidFill>
              </a:rPr>
              <a:t>ЦЕНТР ИССЛЕДОВАНИЙ ГРАЖДАНСКОГО ОБЩЕСТВА И НЕКОММЕРЧЕСКОГО СЕКТОРА</a:t>
            </a:r>
          </a:p>
        </p:txBody>
      </p:sp>
      <p:pic>
        <p:nvPicPr>
          <p:cNvPr id="14342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72475" y="88900"/>
            <a:ext cx="522288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4343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6838" y="53975"/>
            <a:ext cx="539750" cy="538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28575" y="6486525"/>
            <a:ext cx="2195513" cy="333375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714356"/>
            <a:ext cx="9144000" cy="144462"/>
            <a:chOff x="0" y="391"/>
            <a:chExt cx="5760" cy="91"/>
          </a:xfrm>
          <a:gradFill flip="none" rotWithShape="1">
            <a:gsLst>
              <a:gs pos="12000">
                <a:schemeClr val="accent6">
                  <a:lumMod val="75000"/>
                </a:schemeClr>
              </a:gs>
              <a:gs pos="94000">
                <a:schemeClr val="bg1"/>
              </a:gs>
            </a:gsLst>
            <a:lin ang="0" scaled="0"/>
            <a:tileRect/>
          </a:gradFill>
        </p:grpSpPr>
        <p:sp>
          <p:nvSpPr>
            <p:cNvPr id="17" name="Rectangle 4"/>
            <p:cNvSpPr>
              <a:spLocks noChangeArrowheads="1"/>
            </p:cNvSpPr>
            <p:nvPr/>
          </p:nvSpPr>
          <p:spPr bwMode="auto">
            <a:xfrm flipV="1">
              <a:off x="0" y="391"/>
              <a:ext cx="5760" cy="48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latinLnBrk="1">
                <a:lnSpc>
                  <a:spcPct val="140000"/>
                </a:lnSpc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kumimoji="1" lang="en-US" sz="2000" i="1" dirty="0">
                <a:latin typeface="HY헤드라인M"/>
                <a:ea typeface="HY헤드라인M"/>
              </a:endParaRPr>
            </a:p>
          </p:txBody>
        </p:sp>
        <p:sp>
          <p:nvSpPr>
            <p:cNvPr id="18" name="Rectangle 5"/>
            <p:cNvSpPr>
              <a:spLocks noChangeArrowheads="1"/>
            </p:cNvSpPr>
            <p:nvPr/>
          </p:nvSpPr>
          <p:spPr bwMode="auto">
            <a:xfrm>
              <a:off x="0" y="471"/>
              <a:ext cx="5760" cy="11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latinLnBrk="1">
                <a:lnSpc>
                  <a:spcPct val="140000"/>
                </a:lnSpc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kumimoji="1" lang="en-US" sz="2000" i="1" dirty="0">
                <a:latin typeface="HY헤드라인M"/>
                <a:ea typeface="HY헤드라인M"/>
              </a:endParaRPr>
            </a:p>
          </p:txBody>
        </p:sp>
      </p:grpSp>
      <p:sp>
        <p:nvSpPr>
          <p:cNvPr id="13" name="Подзаголовок 2"/>
          <p:cNvSpPr txBox="1">
            <a:spLocks/>
          </p:cNvSpPr>
          <p:nvPr/>
        </p:nvSpPr>
        <p:spPr>
          <a:xfrm>
            <a:off x="2171700" y="4286256"/>
            <a:ext cx="6400800" cy="100013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algn="r" eaLnBrk="0" hangingPunct="0">
              <a:spcBef>
                <a:spcPts val="700"/>
              </a:spcBef>
              <a:buClr>
                <a:srgbClr val="000066"/>
              </a:buClr>
              <a:buSzPct val="100000"/>
              <a:buFont typeface="Times New Roman" pitchFamily="16" charset="0"/>
              <a:buNone/>
              <a:defRPr/>
            </a:pPr>
            <a:r>
              <a:rPr lang="ru-RU" sz="2400" i="1" kern="0" dirty="0" err="1" smtClean="0">
                <a:solidFill>
                  <a:srgbClr val="000066"/>
                </a:solidFill>
                <a:latin typeface="Arial" charset="0"/>
                <a:cs typeface="+mn-cs"/>
              </a:rPr>
              <a:t>Мерсиянова</a:t>
            </a:r>
            <a:r>
              <a:rPr lang="ru-RU" sz="2400" i="1" kern="0" dirty="0" smtClean="0">
                <a:solidFill>
                  <a:srgbClr val="000066"/>
                </a:solidFill>
                <a:latin typeface="Arial" charset="0"/>
                <a:cs typeface="+mn-cs"/>
              </a:rPr>
              <a:t> И.В</a:t>
            </a:r>
            <a:r>
              <a:rPr lang="ru-RU" sz="2400" i="1" kern="0" dirty="0" smtClean="0">
                <a:solidFill>
                  <a:srgbClr val="000066"/>
                </a:solidFill>
                <a:latin typeface="Arial" charset="0"/>
                <a:cs typeface="+mn-cs"/>
              </a:rPr>
              <a:t>.</a:t>
            </a:r>
            <a:endParaRPr lang="ru-RU" sz="2400" i="1" kern="0" dirty="0" smtClean="0">
              <a:solidFill>
                <a:srgbClr val="000066"/>
              </a:solidFill>
              <a:latin typeface="Arial" charset="0"/>
              <a:cs typeface="+mn-cs"/>
            </a:endParaRPr>
          </a:p>
          <a:p>
            <a:pPr marL="342900" indent="-342900" algn="r" eaLnBrk="0" hangingPunct="0">
              <a:spcBef>
                <a:spcPts val="700"/>
              </a:spcBef>
              <a:buClr>
                <a:srgbClr val="000066"/>
              </a:buClr>
              <a:buSzPct val="100000"/>
              <a:buFont typeface="Times New Roman" pitchFamily="16" charset="0"/>
              <a:buNone/>
              <a:defRPr/>
            </a:pPr>
            <a:r>
              <a:rPr lang="ru-RU" sz="2400" i="1" kern="0" dirty="0" err="1" smtClean="0">
                <a:solidFill>
                  <a:srgbClr val="000066"/>
                </a:solidFill>
                <a:latin typeface="Arial" charset="0"/>
                <a:cs typeface="+mn-cs"/>
              </a:rPr>
              <a:t>Солодова</a:t>
            </a:r>
            <a:r>
              <a:rPr lang="ru-RU" sz="2400" i="1" kern="0" dirty="0" smtClean="0">
                <a:solidFill>
                  <a:srgbClr val="000066"/>
                </a:solidFill>
                <a:latin typeface="Arial" charset="0"/>
                <a:cs typeface="+mn-cs"/>
              </a:rPr>
              <a:t> И.И.</a:t>
            </a:r>
            <a:endParaRPr lang="ru-RU" sz="2400" i="1" kern="0" dirty="0">
              <a:solidFill>
                <a:srgbClr val="000066"/>
              </a:solidFill>
              <a:latin typeface="Arial" charset="0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8715375" y="6578600"/>
            <a:ext cx="427038" cy="277813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AFB3AE29-2E71-4782-9C05-431956E68560}" type="slidenum">
              <a:rPr lang="ru-RU" smtClean="0">
                <a:latin typeface="Arial Bold Italic"/>
                <a:cs typeface="Arial" pitchFamily="34" charset="0"/>
              </a:rPr>
              <a:pPr>
                <a:buFont typeface="Times New Roman" pitchFamily="18" charset="0"/>
                <a:buNone/>
              </a:pPr>
              <a:t>10</a:t>
            </a:fld>
            <a:endParaRPr lang="ru-RU" smtClean="0">
              <a:latin typeface="Arial Bold Italic"/>
              <a:cs typeface="Arial" pitchFamily="34" charset="0"/>
            </a:endParaRPr>
          </a:p>
        </p:txBody>
      </p:sp>
      <p:sp>
        <p:nvSpPr>
          <p:cNvPr id="17411" name="Rectangle 1"/>
          <p:cNvSpPr>
            <a:spLocks noChangeArrowheads="1"/>
          </p:cNvSpPr>
          <p:nvPr/>
        </p:nvSpPr>
        <p:spPr bwMode="auto">
          <a:xfrm>
            <a:off x="323850" y="6524625"/>
            <a:ext cx="2747963" cy="274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40680" bIns="0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9688" algn="l"/>
                <a:tab pos="954088" algn="l"/>
                <a:tab pos="1868488" algn="l"/>
                <a:tab pos="2782888" algn="l"/>
                <a:tab pos="3697288" algn="l"/>
                <a:tab pos="4611688" algn="l"/>
                <a:tab pos="5526088" algn="l"/>
                <a:tab pos="6440488" algn="l"/>
                <a:tab pos="7354888" algn="l"/>
                <a:tab pos="8269288" algn="l"/>
                <a:tab pos="9183688" algn="l"/>
                <a:tab pos="10098088" algn="l"/>
              </a:tabLst>
            </a:pPr>
            <a:r>
              <a:rPr lang="en-US" sz="1200">
                <a:solidFill>
                  <a:srgbClr val="000099"/>
                </a:solidFill>
                <a:latin typeface="Arial Bold Italic"/>
              </a:rPr>
              <a:t>ГРАНС-Центр </a:t>
            </a:r>
            <a:r>
              <a:rPr lang="en-US" sz="1200">
                <a:solidFill>
                  <a:srgbClr val="000099"/>
                </a:solidFill>
              </a:rPr>
              <a:t>© 2009</a:t>
            </a:r>
          </a:p>
        </p:txBody>
      </p:sp>
      <p:pic>
        <p:nvPicPr>
          <p:cNvPr id="1741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0650" y="6543675"/>
            <a:ext cx="207963" cy="215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7413" name="Rectangle 3"/>
          <p:cNvSpPr>
            <a:spLocks noChangeArrowheads="1"/>
          </p:cNvSpPr>
          <p:nvPr/>
        </p:nvSpPr>
        <p:spPr bwMode="auto">
          <a:xfrm>
            <a:off x="0" y="142875"/>
            <a:ext cx="9156700" cy="428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40680" bIns="0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9688" algn="l"/>
                <a:tab pos="954088" algn="l"/>
                <a:tab pos="1868488" algn="l"/>
                <a:tab pos="2782888" algn="l"/>
                <a:tab pos="3697288" algn="l"/>
                <a:tab pos="4611688" algn="l"/>
                <a:tab pos="5526088" algn="l"/>
                <a:tab pos="6440488" algn="l"/>
                <a:tab pos="7354888" algn="l"/>
                <a:tab pos="8269288" algn="l"/>
                <a:tab pos="9183688" algn="l"/>
                <a:tab pos="10098088" algn="l"/>
              </a:tabLst>
            </a:pPr>
            <a:r>
              <a:rPr lang="ru-RU" sz="2400" b="1" dirty="0">
                <a:solidFill>
                  <a:srgbClr val="A50021"/>
                </a:solidFill>
              </a:rPr>
              <a:t>Основные </a:t>
            </a:r>
            <a:r>
              <a:rPr lang="ru-RU" sz="2400" b="1" dirty="0" smtClean="0">
                <a:solidFill>
                  <a:srgbClr val="A50021"/>
                </a:solidFill>
              </a:rPr>
              <a:t>результаты: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9688" algn="l"/>
                <a:tab pos="954088" algn="l"/>
                <a:tab pos="1868488" algn="l"/>
                <a:tab pos="2782888" algn="l"/>
                <a:tab pos="3697288" algn="l"/>
                <a:tab pos="4611688" algn="l"/>
                <a:tab pos="5526088" algn="l"/>
                <a:tab pos="6440488" algn="l"/>
                <a:tab pos="7354888" algn="l"/>
                <a:tab pos="8269288" algn="l"/>
                <a:tab pos="9183688" algn="l"/>
                <a:tab pos="10098088" algn="l"/>
              </a:tabLst>
            </a:pPr>
            <a:r>
              <a:rPr lang="ru-RU" sz="2400" b="1" dirty="0" smtClean="0">
                <a:solidFill>
                  <a:srgbClr val="A50021"/>
                </a:solidFill>
              </a:rPr>
              <a:t>«Портрет ФМС»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17414" name="Line 4"/>
          <p:cNvSpPr>
            <a:spLocks noChangeShapeType="1"/>
          </p:cNvSpPr>
          <p:nvPr/>
        </p:nvSpPr>
        <p:spPr bwMode="auto">
          <a:xfrm>
            <a:off x="0" y="6381750"/>
            <a:ext cx="9144000" cy="1588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857232"/>
            <a:ext cx="9144000" cy="144462"/>
            <a:chOff x="0" y="391"/>
            <a:chExt cx="5760" cy="91"/>
          </a:xfrm>
        </p:grpSpPr>
        <p:sp>
          <p:nvSpPr>
            <p:cNvPr id="17418" name="Rectangle 4"/>
            <p:cNvSpPr>
              <a:spLocks noChangeArrowheads="1"/>
            </p:cNvSpPr>
            <p:nvPr/>
          </p:nvSpPr>
          <p:spPr bwMode="auto">
            <a:xfrm flipV="1">
              <a:off x="0" y="391"/>
              <a:ext cx="5760" cy="48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latinLnBrk="1">
                <a:lnSpc>
                  <a:spcPct val="140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kumimoji="1" lang="en-US" sz="2000" i="1">
                <a:latin typeface="HY헤드라인M"/>
                <a:ea typeface="HY헤드라인M"/>
                <a:cs typeface="HY헤드라인M"/>
              </a:endParaRPr>
            </a:p>
          </p:txBody>
        </p:sp>
        <p:sp>
          <p:nvSpPr>
            <p:cNvPr id="17419" name="Rectangle 5"/>
            <p:cNvSpPr>
              <a:spLocks noChangeArrowheads="1"/>
            </p:cNvSpPr>
            <p:nvPr/>
          </p:nvSpPr>
          <p:spPr bwMode="auto">
            <a:xfrm>
              <a:off x="0" y="471"/>
              <a:ext cx="5760" cy="11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latinLnBrk="1">
                <a:lnSpc>
                  <a:spcPct val="140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kumimoji="1" lang="en-US" sz="2000" i="1">
                <a:latin typeface="HY헤드라인M"/>
                <a:ea typeface="HY헤드라인M"/>
                <a:cs typeface="HY헤드라인M"/>
              </a:endParaRPr>
            </a:p>
          </p:txBody>
        </p:sp>
      </p:grpSp>
      <p:sp>
        <p:nvSpPr>
          <p:cNvPr id="15" name="Содержимое 2"/>
          <p:cNvSpPr txBox="1">
            <a:spLocks/>
          </p:cNvSpPr>
          <p:nvPr/>
        </p:nvSpPr>
        <p:spPr>
          <a:xfrm>
            <a:off x="457200" y="1214438"/>
            <a:ext cx="8229600" cy="491172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55600" lvl="1" indent="-355600" algn="just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ru-RU" sz="2000" b="1" dirty="0" smtClean="0">
                <a:solidFill>
                  <a:srgbClr val="000066"/>
                </a:solidFill>
                <a:latin typeface="+mn-lt"/>
                <a:cs typeface="+mn-cs"/>
              </a:rPr>
              <a:t>Состав надзорных и управляющих органов. </a:t>
            </a:r>
          </a:p>
          <a:p>
            <a:pPr marL="755650" lvl="2" indent="-355600" algn="just" eaLnBrk="0" hangingPunct="0">
              <a:spcBef>
                <a:spcPts val="700"/>
              </a:spcBef>
              <a:buClr>
                <a:srgbClr val="000000"/>
              </a:buClr>
              <a:buSzPct val="60000"/>
              <a:buFont typeface="Wingdings" pitchFamily="2" charset="2"/>
              <a:buChar char="ü"/>
              <a:defRPr/>
            </a:pPr>
            <a:r>
              <a:rPr lang="ru-RU" sz="2000" dirty="0" smtClean="0">
                <a:solidFill>
                  <a:srgbClr val="4D4D4D"/>
                </a:solidFill>
                <a:latin typeface="+mn-lt"/>
                <a:cs typeface="+mn-cs"/>
              </a:rPr>
              <a:t>Ориентация на </a:t>
            </a:r>
            <a:r>
              <a:rPr lang="ru-RU" sz="2000" dirty="0" err="1" smtClean="0">
                <a:solidFill>
                  <a:srgbClr val="4D4D4D"/>
                </a:solidFill>
                <a:latin typeface="+mn-lt"/>
                <a:cs typeface="+mn-cs"/>
              </a:rPr>
              <a:t>бизнес-структуры</a:t>
            </a:r>
            <a:r>
              <a:rPr lang="ru-RU" sz="2000" dirty="0" smtClean="0">
                <a:solidFill>
                  <a:srgbClr val="4D4D4D"/>
                </a:solidFill>
                <a:latin typeface="+mn-lt"/>
                <a:cs typeface="+mn-cs"/>
              </a:rPr>
              <a:t>. Большую часть составляют представители коммерческих организаций. Сотрудники некоммерческих организаций и органов местного самоуправления представлены в меньшей степени. При этом общая пропорциональность сохраняется.  </a:t>
            </a:r>
          </a:p>
          <a:p>
            <a:pPr marL="342900" indent="-34290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endParaRPr lang="ru-RU" sz="2800" dirty="0">
              <a:solidFill>
                <a:srgbClr val="00677A"/>
              </a:solidFill>
              <a:latin typeface="Times New Roman"/>
              <a:ea typeface="SimSun"/>
              <a:cs typeface="Arial" charset="0"/>
            </a:endParaRPr>
          </a:p>
          <a:p>
            <a:pPr lvl="1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ru-RU" sz="2800" kern="0" dirty="0">
              <a:solidFill>
                <a:srgbClr val="000000"/>
              </a:solidFill>
              <a:latin typeface="+mn-lt"/>
              <a:cs typeface="+mn-cs"/>
            </a:endParaRPr>
          </a:p>
          <a:p>
            <a:pPr lvl="1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ru-RU" sz="2800" kern="0" dirty="0">
              <a:solidFill>
                <a:srgbClr val="000000"/>
              </a:solidFill>
              <a:latin typeface="+mn-lt"/>
              <a:cs typeface="+mn-cs"/>
            </a:endParaRPr>
          </a:p>
          <a:p>
            <a:pPr marL="342900" indent="-34290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ru-RU" sz="3200" kern="0" dirty="0">
              <a:solidFill>
                <a:srgbClr val="000000"/>
              </a:solidFill>
              <a:latin typeface="+mn-lt"/>
              <a:cs typeface="+mn-cs"/>
            </a:endParaRPr>
          </a:p>
          <a:p>
            <a:pPr marL="342900" indent="-34290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ru-RU" sz="3200" kern="0" dirty="0">
              <a:solidFill>
                <a:srgbClr val="00000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8715404" y="6578600"/>
            <a:ext cx="427009" cy="277813"/>
          </a:xfrm>
          <a:noFill/>
        </p:spPr>
        <p:txBody>
          <a:bodyPr/>
          <a:lstStyle/>
          <a:p>
            <a:fld id="{20F46AD3-F040-4C28-B9FA-1658AB14EEEC}" type="slidenum">
              <a:rPr lang="ru-RU"/>
              <a:pPr/>
              <a:t>11</a:t>
            </a:fld>
            <a:endParaRPr lang="ru-RU" dirty="0"/>
          </a:p>
        </p:txBody>
      </p:sp>
      <p:sp>
        <p:nvSpPr>
          <p:cNvPr id="1028" name="Rectangle 1"/>
          <p:cNvSpPr>
            <a:spLocks noChangeArrowheads="1"/>
          </p:cNvSpPr>
          <p:nvPr/>
        </p:nvSpPr>
        <p:spPr bwMode="auto">
          <a:xfrm>
            <a:off x="323850" y="6524625"/>
            <a:ext cx="2747963" cy="274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40680" bIns="0"/>
          <a:lstStyle/>
          <a:p>
            <a:pPr>
              <a:tabLst>
                <a:tab pos="39688" algn="l"/>
                <a:tab pos="954088" algn="l"/>
                <a:tab pos="1868488" algn="l"/>
                <a:tab pos="2782888" algn="l"/>
                <a:tab pos="3697288" algn="l"/>
                <a:tab pos="4611688" algn="l"/>
                <a:tab pos="5526088" algn="l"/>
                <a:tab pos="6440488" algn="l"/>
                <a:tab pos="7354888" algn="l"/>
                <a:tab pos="8269288" algn="l"/>
                <a:tab pos="9183688" algn="l"/>
                <a:tab pos="10098088" algn="l"/>
              </a:tabLst>
            </a:pPr>
            <a:r>
              <a:rPr lang="en-US" sz="1200">
                <a:solidFill>
                  <a:srgbClr val="000099"/>
                </a:solidFill>
                <a:latin typeface="Arial Bold Italic" charset="0"/>
              </a:rPr>
              <a:t>ГРАНС-Центр </a:t>
            </a:r>
            <a:r>
              <a:rPr lang="en-US" sz="1200">
                <a:solidFill>
                  <a:srgbClr val="000099"/>
                </a:solidFill>
              </a:rPr>
              <a:t>© 2009</a:t>
            </a:r>
          </a:p>
        </p:txBody>
      </p:sp>
      <p:pic>
        <p:nvPicPr>
          <p:cNvPr id="102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0650" y="6543675"/>
            <a:ext cx="207963" cy="215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030" name="Rectangle 3"/>
          <p:cNvSpPr>
            <a:spLocks noChangeArrowheads="1"/>
          </p:cNvSpPr>
          <p:nvPr/>
        </p:nvSpPr>
        <p:spPr bwMode="auto">
          <a:xfrm>
            <a:off x="0" y="142852"/>
            <a:ext cx="9156700" cy="42862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40680" bIns="0"/>
          <a:lstStyle/>
          <a:p>
            <a:pPr algn="ctr">
              <a:tabLst>
                <a:tab pos="39688" algn="l"/>
                <a:tab pos="954088" algn="l"/>
                <a:tab pos="1868488" algn="l"/>
                <a:tab pos="2782888" algn="l"/>
                <a:tab pos="3697288" algn="l"/>
                <a:tab pos="4611688" algn="l"/>
                <a:tab pos="5526088" algn="l"/>
                <a:tab pos="6440488" algn="l"/>
                <a:tab pos="7354888" algn="l"/>
                <a:tab pos="8269288" algn="l"/>
                <a:tab pos="9183688" algn="l"/>
                <a:tab pos="10098088" algn="l"/>
              </a:tabLst>
            </a:pPr>
            <a:r>
              <a:rPr lang="ru-RU" sz="2400" b="1" dirty="0" smtClean="0">
                <a:solidFill>
                  <a:srgbClr val="A50021"/>
                </a:solidFill>
              </a:rPr>
              <a:t>Кто входит в состав учредителей Вашего Фонда?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1031" name="Line 4"/>
          <p:cNvSpPr>
            <a:spLocks noChangeShapeType="1"/>
          </p:cNvSpPr>
          <p:nvPr/>
        </p:nvSpPr>
        <p:spPr bwMode="auto">
          <a:xfrm>
            <a:off x="0" y="6381750"/>
            <a:ext cx="9144000" cy="1588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2" name="Chart 11"/>
          <p:cNvGraphicFramePr/>
          <p:nvPr/>
        </p:nvGraphicFramePr>
        <p:xfrm>
          <a:off x="0" y="785794"/>
          <a:ext cx="9144000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571480"/>
            <a:ext cx="9144000" cy="144462"/>
            <a:chOff x="0" y="391"/>
            <a:chExt cx="5760" cy="91"/>
          </a:xfrm>
        </p:grpSpPr>
        <p:sp>
          <p:nvSpPr>
            <p:cNvPr id="13" name="Rectangle 4"/>
            <p:cNvSpPr>
              <a:spLocks noChangeArrowheads="1"/>
            </p:cNvSpPr>
            <p:nvPr/>
          </p:nvSpPr>
          <p:spPr bwMode="auto">
            <a:xfrm flipV="1">
              <a:off x="0" y="391"/>
              <a:ext cx="5760" cy="48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latinLnBrk="1">
                <a:lnSpc>
                  <a:spcPct val="140000"/>
                </a:lnSpc>
              </a:pPr>
              <a:endParaRPr kumimoji="1" lang="en-US" sz="2000" i="1">
                <a:solidFill>
                  <a:schemeClr val="bg1"/>
                </a:solidFill>
                <a:latin typeface="HY헤드라인M"/>
                <a:ea typeface="HY헤드라인M"/>
                <a:cs typeface="Arial" pitchFamily="34" charset="0"/>
              </a:endParaRPr>
            </a:p>
          </p:txBody>
        </p:sp>
        <p:sp>
          <p:nvSpPr>
            <p:cNvPr id="14" name="Rectangle 5"/>
            <p:cNvSpPr>
              <a:spLocks noChangeArrowheads="1"/>
            </p:cNvSpPr>
            <p:nvPr/>
          </p:nvSpPr>
          <p:spPr bwMode="auto">
            <a:xfrm>
              <a:off x="0" y="471"/>
              <a:ext cx="5760" cy="11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latinLnBrk="1">
                <a:lnSpc>
                  <a:spcPct val="140000"/>
                </a:lnSpc>
              </a:pPr>
              <a:endParaRPr kumimoji="1" lang="en-US" sz="2000" i="1">
                <a:solidFill>
                  <a:schemeClr val="bg1"/>
                </a:solidFill>
                <a:latin typeface="HY헤드라인M"/>
                <a:ea typeface="HY헤드라인M"/>
                <a:cs typeface="Arial" pitchFamily="34" charset="0"/>
              </a:endParaRPr>
            </a:p>
          </p:txBody>
        </p:sp>
      </p:grp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8715404" y="6578600"/>
            <a:ext cx="427009" cy="277813"/>
          </a:xfrm>
          <a:noFill/>
        </p:spPr>
        <p:txBody>
          <a:bodyPr/>
          <a:lstStyle/>
          <a:p>
            <a:fld id="{20F46AD3-F040-4C28-B9FA-1658AB14EEEC}" type="slidenum">
              <a:rPr lang="ru-RU"/>
              <a:pPr/>
              <a:t>12</a:t>
            </a:fld>
            <a:endParaRPr lang="ru-RU" dirty="0"/>
          </a:p>
        </p:txBody>
      </p:sp>
      <p:sp>
        <p:nvSpPr>
          <p:cNvPr id="1028" name="Rectangle 1"/>
          <p:cNvSpPr>
            <a:spLocks noChangeArrowheads="1"/>
          </p:cNvSpPr>
          <p:nvPr/>
        </p:nvSpPr>
        <p:spPr bwMode="auto">
          <a:xfrm>
            <a:off x="323850" y="6524625"/>
            <a:ext cx="2747963" cy="274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40680" bIns="0"/>
          <a:lstStyle/>
          <a:p>
            <a:pPr>
              <a:tabLst>
                <a:tab pos="39688" algn="l"/>
                <a:tab pos="954088" algn="l"/>
                <a:tab pos="1868488" algn="l"/>
                <a:tab pos="2782888" algn="l"/>
                <a:tab pos="3697288" algn="l"/>
                <a:tab pos="4611688" algn="l"/>
                <a:tab pos="5526088" algn="l"/>
                <a:tab pos="6440488" algn="l"/>
                <a:tab pos="7354888" algn="l"/>
                <a:tab pos="8269288" algn="l"/>
                <a:tab pos="9183688" algn="l"/>
                <a:tab pos="10098088" algn="l"/>
              </a:tabLst>
            </a:pPr>
            <a:r>
              <a:rPr lang="en-US" sz="1200">
                <a:solidFill>
                  <a:srgbClr val="000099"/>
                </a:solidFill>
                <a:latin typeface="Arial Bold Italic" charset="0"/>
              </a:rPr>
              <a:t>ГРАНС-Центр </a:t>
            </a:r>
            <a:r>
              <a:rPr lang="en-US" sz="1200">
                <a:solidFill>
                  <a:srgbClr val="000099"/>
                </a:solidFill>
              </a:rPr>
              <a:t>© 2009</a:t>
            </a:r>
          </a:p>
        </p:txBody>
      </p:sp>
      <p:pic>
        <p:nvPicPr>
          <p:cNvPr id="102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0650" y="6543675"/>
            <a:ext cx="207963" cy="215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030" name="Rectangle 3"/>
          <p:cNvSpPr>
            <a:spLocks noChangeArrowheads="1"/>
          </p:cNvSpPr>
          <p:nvPr/>
        </p:nvSpPr>
        <p:spPr bwMode="auto">
          <a:xfrm>
            <a:off x="0" y="142852"/>
            <a:ext cx="9156700" cy="42862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40680" bIns="0"/>
          <a:lstStyle/>
          <a:p>
            <a:pPr algn="ctr">
              <a:tabLst>
                <a:tab pos="39688" algn="l"/>
                <a:tab pos="954088" algn="l"/>
                <a:tab pos="1868488" algn="l"/>
                <a:tab pos="2782888" algn="l"/>
                <a:tab pos="3697288" algn="l"/>
                <a:tab pos="4611688" algn="l"/>
                <a:tab pos="5526088" algn="l"/>
                <a:tab pos="6440488" algn="l"/>
                <a:tab pos="7354888" algn="l"/>
                <a:tab pos="8269288" algn="l"/>
                <a:tab pos="9183688" algn="l"/>
                <a:tab pos="10098088" algn="l"/>
              </a:tabLst>
            </a:pPr>
            <a:r>
              <a:rPr lang="ru-RU" sz="2400" b="1" dirty="0" smtClean="0">
                <a:solidFill>
                  <a:srgbClr val="A50021"/>
                </a:solidFill>
              </a:rPr>
              <a:t>Кто входит в состав правления Вашего Фонда</a:t>
            </a:r>
            <a:r>
              <a:rPr lang="en-US" sz="2400" b="1" dirty="0" smtClean="0">
                <a:solidFill>
                  <a:srgbClr val="A50021"/>
                </a:solidFill>
              </a:rPr>
              <a:t>?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1031" name="Line 4"/>
          <p:cNvSpPr>
            <a:spLocks noChangeShapeType="1"/>
          </p:cNvSpPr>
          <p:nvPr/>
        </p:nvSpPr>
        <p:spPr bwMode="auto">
          <a:xfrm>
            <a:off x="0" y="6381750"/>
            <a:ext cx="9144000" cy="1588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1" name="Chart 10"/>
          <p:cNvGraphicFramePr/>
          <p:nvPr/>
        </p:nvGraphicFramePr>
        <p:xfrm>
          <a:off x="0" y="857232"/>
          <a:ext cx="9144000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571480"/>
            <a:ext cx="9144000" cy="144462"/>
            <a:chOff x="0" y="391"/>
            <a:chExt cx="5760" cy="91"/>
          </a:xfrm>
        </p:grpSpPr>
        <p:sp>
          <p:nvSpPr>
            <p:cNvPr id="13" name="Rectangle 4"/>
            <p:cNvSpPr>
              <a:spLocks noChangeArrowheads="1"/>
            </p:cNvSpPr>
            <p:nvPr/>
          </p:nvSpPr>
          <p:spPr bwMode="auto">
            <a:xfrm flipV="1">
              <a:off x="0" y="391"/>
              <a:ext cx="5760" cy="48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latinLnBrk="1">
                <a:lnSpc>
                  <a:spcPct val="140000"/>
                </a:lnSpc>
              </a:pPr>
              <a:endParaRPr kumimoji="1" lang="en-US" sz="2000" i="1">
                <a:solidFill>
                  <a:schemeClr val="bg1"/>
                </a:solidFill>
                <a:latin typeface="HY헤드라인M"/>
                <a:ea typeface="HY헤드라인M"/>
                <a:cs typeface="Arial" pitchFamily="34" charset="0"/>
              </a:endParaRPr>
            </a:p>
          </p:txBody>
        </p:sp>
        <p:sp>
          <p:nvSpPr>
            <p:cNvPr id="14" name="Rectangle 5"/>
            <p:cNvSpPr>
              <a:spLocks noChangeArrowheads="1"/>
            </p:cNvSpPr>
            <p:nvPr/>
          </p:nvSpPr>
          <p:spPr bwMode="auto">
            <a:xfrm>
              <a:off x="0" y="471"/>
              <a:ext cx="5760" cy="11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latinLnBrk="1">
                <a:lnSpc>
                  <a:spcPct val="140000"/>
                </a:lnSpc>
              </a:pPr>
              <a:endParaRPr kumimoji="1" lang="en-US" sz="2000" i="1">
                <a:solidFill>
                  <a:schemeClr val="bg1"/>
                </a:solidFill>
                <a:latin typeface="HY헤드라인M"/>
                <a:ea typeface="HY헤드라인M"/>
                <a:cs typeface="Arial" pitchFamily="34" charset="0"/>
              </a:endParaRPr>
            </a:p>
          </p:txBody>
        </p:sp>
      </p:grp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8715404" y="6578600"/>
            <a:ext cx="427009" cy="277813"/>
          </a:xfrm>
          <a:noFill/>
        </p:spPr>
        <p:txBody>
          <a:bodyPr/>
          <a:lstStyle/>
          <a:p>
            <a:fld id="{20F46AD3-F040-4C28-B9FA-1658AB14EEEC}" type="slidenum">
              <a:rPr lang="ru-RU"/>
              <a:pPr/>
              <a:t>13</a:t>
            </a:fld>
            <a:endParaRPr lang="ru-RU" dirty="0"/>
          </a:p>
        </p:txBody>
      </p:sp>
      <p:sp>
        <p:nvSpPr>
          <p:cNvPr id="1028" name="Rectangle 1"/>
          <p:cNvSpPr>
            <a:spLocks noChangeArrowheads="1"/>
          </p:cNvSpPr>
          <p:nvPr/>
        </p:nvSpPr>
        <p:spPr bwMode="auto">
          <a:xfrm>
            <a:off x="323850" y="6524625"/>
            <a:ext cx="2747963" cy="274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40680" bIns="0"/>
          <a:lstStyle/>
          <a:p>
            <a:pPr>
              <a:tabLst>
                <a:tab pos="39688" algn="l"/>
                <a:tab pos="954088" algn="l"/>
                <a:tab pos="1868488" algn="l"/>
                <a:tab pos="2782888" algn="l"/>
                <a:tab pos="3697288" algn="l"/>
                <a:tab pos="4611688" algn="l"/>
                <a:tab pos="5526088" algn="l"/>
                <a:tab pos="6440488" algn="l"/>
                <a:tab pos="7354888" algn="l"/>
                <a:tab pos="8269288" algn="l"/>
                <a:tab pos="9183688" algn="l"/>
                <a:tab pos="10098088" algn="l"/>
              </a:tabLst>
            </a:pPr>
            <a:r>
              <a:rPr lang="en-US" sz="1200">
                <a:solidFill>
                  <a:srgbClr val="000099"/>
                </a:solidFill>
                <a:latin typeface="Arial Bold Italic" charset="0"/>
              </a:rPr>
              <a:t>ГРАНС-Центр </a:t>
            </a:r>
            <a:r>
              <a:rPr lang="en-US" sz="1200">
                <a:solidFill>
                  <a:srgbClr val="000099"/>
                </a:solidFill>
              </a:rPr>
              <a:t>© 2009</a:t>
            </a:r>
          </a:p>
        </p:txBody>
      </p:sp>
      <p:pic>
        <p:nvPicPr>
          <p:cNvPr id="102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0650" y="6543675"/>
            <a:ext cx="207963" cy="215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030" name="Rectangle 3"/>
          <p:cNvSpPr>
            <a:spLocks noChangeArrowheads="1"/>
          </p:cNvSpPr>
          <p:nvPr/>
        </p:nvSpPr>
        <p:spPr bwMode="auto">
          <a:xfrm>
            <a:off x="0" y="142852"/>
            <a:ext cx="9156700" cy="42862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40680" bIns="0"/>
          <a:lstStyle/>
          <a:p>
            <a:pPr algn="ctr">
              <a:tabLst>
                <a:tab pos="39688" algn="l"/>
                <a:tab pos="954088" algn="l"/>
                <a:tab pos="1868488" algn="l"/>
                <a:tab pos="2782888" algn="l"/>
                <a:tab pos="3697288" algn="l"/>
                <a:tab pos="4611688" algn="l"/>
                <a:tab pos="5526088" algn="l"/>
                <a:tab pos="6440488" algn="l"/>
                <a:tab pos="7354888" algn="l"/>
                <a:tab pos="8269288" algn="l"/>
                <a:tab pos="9183688" algn="l"/>
                <a:tab pos="10098088" algn="l"/>
              </a:tabLst>
            </a:pPr>
            <a:r>
              <a:rPr lang="ru-RU" sz="2400" b="1" dirty="0" smtClean="0">
                <a:solidFill>
                  <a:srgbClr val="A50021"/>
                </a:solidFill>
              </a:rPr>
              <a:t>Кто входит в состав попечительского совета Вашего Фонда</a:t>
            </a:r>
            <a:r>
              <a:rPr lang="en-US" sz="2400" b="1" dirty="0" smtClean="0">
                <a:solidFill>
                  <a:srgbClr val="A50021"/>
                </a:solidFill>
              </a:rPr>
              <a:t>?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1031" name="Line 4"/>
          <p:cNvSpPr>
            <a:spLocks noChangeShapeType="1"/>
          </p:cNvSpPr>
          <p:nvPr/>
        </p:nvSpPr>
        <p:spPr bwMode="auto">
          <a:xfrm>
            <a:off x="0" y="6381750"/>
            <a:ext cx="9144000" cy="1588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1" name="Chart 10"/>
          <p:cNvGraphicFramePr/>
          <p:nvPr/>
        </p:nvGraphicFramePr>
        <p:xfrm>
          <a:off x="0" y="1071546"/>
          <a:ext cx="9143999" cy="52149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2" y="857232"/>
            <a:ext cx="9144000" cy="144462"/>
            <a:chOff x="0" y="391"/>
            <a:chExt cx="5760" cy="91"/>
          </a:xfrm>
        </p:grpSpPr>
        <p:sp>
          <p:nvSpPr>
            <p:cNvPr id="13" name="Rectangle 4"/>
            <p:cNvSpPr>
              <a:spLocks noChangeArrowheads="1"/>
            </p:cNvSpPr>
            <p:nvPr/>
          </p:nvSpPr>
          <p:spPr bwMode="auto">
            <a:xfrm flipV="1">
              <a:off x="0" y="391"/>
              <a:ext cx="5760" cy="48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latinLnBrk="1">
                <a:lnSpc>
                  <a:spcPct val="140000"/>
                </a:lnSpc>
              </a:pPr>
              <a:endParaRPr kumimoji="1" lang="en-US" sz="2000" i="1">
                <a:solidFill>
                  <a:schemeClr val="bg1"/>
                </a:solidFill>
                <a:latin typeface="HY헤드라인M"/>
                <a:ea typeface="HY헤드라인M"/>
                <a:cs typeface="Arial" pitchFamily="34" charset="0"/>
              </a:endParaRPr>
            </a:p>
          </p:txBody>
        </p:sp>
        <p:sp>
          <p:nvSpPr>
            <p:cNvPr id="14" name="Rectangle 5"/>
            <p:cNvSpPr>
              <a:spLocks noChangeArrowheads="1"/>
            </p:cNvSpPr>
            <p:nvPr/>
          </p:nvSpPr>
          <p:spPr bwMode="auto">
            <a:xfrm>
              <a:off x="0" y="471"/>
              <a:ext cx="5760" cy="11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latinLnBrk="1">
                <a:lnSpc>
                  <a:spcPct val="140000"/>
                </a:lnSpc>
              </a:pPr>
              <a:endParaRPr kumimoji="1" lang="en-US" sz="2000" i="1">
                <a:solidFill>
                  <a:schemeClr val="bg1"/>
                </a:solidFill>
                <a:latin typeface="HY헤드라인M"/>
                <a:ea typeface="HY헤드라인M"/>
                <a:cs typeface="Arial" pitchFamily="34" charset="0"/>
              </a:endParaRPr>
            </a:p>
          </p:txBody>
        </p:sp>
      </p:grp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8715375" y="6578600"/>
            <a:ext cx="427038" cy="277813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AFB3AE29-2E71-4782-9C05-431956E68560}" type="slidenum">
              <a:rPr lang="ru-RU" smtClean="0">
                <a:latin typeface="Arial Bold Italic"/>
                <a:cs typeface="Arial" pitchFamily="34" charset="0"/>
              </a:rPr>
              <a:pPr>
                <a:buFont typeface="Times New Roman" pitchFamily="18" charset="0"/>
                <a:buNone/>
              </a:pPr>
              <a:t>14</a:t>
            </a:fld>
            <a:endParaRPr lang="ru-RU" smtClean="0">
              <a:latin typeface="Arial Bold Italic"/>
              <a:cs typeface="Arial" pitchFamily="34" charset="0"/>
            </a:endParaRPr>
          </a:p>
        </p:txBody>
      </p:sp>
      <p:sp>
        <p:nvSpPr>
          <p:cNvPr id="17411" name="Rectangle 1"/>
          <p:cNvSpPr>
            <a:spLocks noChangeArrowheads="1"/>
          </p:cNvSpPr>
          <p:nvPr/>
        </p:nvSpPr>
        <p:spPr bwMode="auto">
          <a:xfrm>
            <a:off x="323850" y="6524625"/>
            <a:ext cx="2747963" cy="274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40680" bIns="0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9688" algn="l"/>
                <a:tab pos="954088" algn="l"/>
                <a:tab pos="1868488" algn="l"/>
                <a:tab pos="2782888" algn="l"/>
                <a:tab pos="3697288" algn="l"/>
                <a:tab pos="4611688" algn="l"/>
                <a:tab pos="5526088" algn="l"/>
                <a:tab pos="6440488" algn="l"/>
                <a:tab pos="7354888" algn="l"/>
                <a:tab pos="8269288" algn="l"/>
                <a:tab pos="9183688" algn="l"/>
                <a:tab pos="10098088" algn="l"/>
              </a:tabLst>
            </a:pPr>
            <a:r>
              <a:rPr lang="en-US" sz="1200">
                <a:solidFill>
                  <a:srgbClr val="000099"/>
                </a:solidFill>
                <a:latin typeface="Arial Bold Italic"/>
              </a:rPr>
              <a:t>ГРАНС-Центр </a:t>
            </a:r>
            <a:r>
              <a:rPr lang="en-US" sz="1200">
                <a:solidFill>
                  <a:srgbClr val="000099"/>
                </a:solidFill>
              </a:rPr>
              <a:t>© 2009</a:t>
            </a:r>
          </a:p>
        </p:txBody>
      </p:sp>
      <p:pic>
        <p:nvPicPr>
          <p:cNvPr id="1741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0650" y="6543675"/>
            <a:ext cx="207963" cy="215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7413" name="Rectangle 3"/>
          <p:cNvSpPr>
            <a:spLocks noChangeArrowheads="1"/>
          </p:cNvSpPr>
          <p:nvPr/>
        </p:nvSpPr>
        <p:spPr bwMode="auto">
          <a:xfrm>
            <a:off x="0" y="142875"/>
            <a:ext cx="9156700" cy="428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40680" bIns="0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9688" algn="l"/>
                <a:tab pos="954088" algn="l"/>
                <a:tab pos="1868488" algn="l"/>
                <a:tab pos="2782888" algn="l"/>
                <a:tab pos="3697288" algn="l"/>
                <a:tab pos="4611688" algn="l"/>
                <a:tab pos="5526088" algn="l"/>
                <a:tab pos="6440488" algn="l"/>
                <a:tab pos="7354888" algn="l"/>
                <a:tab pos="8269288" algn="l"/>
                <a:tab pos="9183688" algn="l"/>
                <a:tab pos="10098088" algn="l"/>
              </a:tabLst>
            </a:pPr>
            <a:r>
              <a:rPr lang="ru-RU" sz="2400" b="1" dirty="0">
                <a:solidFill>
                  <a:srgbClr val="A50021"/>
                </a:solidFill>
              </a:rPr>
              <a:t>Основные </a:t>
            </a:r>
            <a:r>
              <a:rPr lang="ru-RU" sz="2400" b="1" dirty="0" smtClean="0">
                <a:solidFill>
                  <a:srgbClr val="A50021"/>
                </a:solidFill>
              </a:rPr>
              <a:t>результаты: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9688" algn="l"/>
                <a:tab pos="954088" algn="l"/>
                <a:tab pos="1868488" algn="l"/>
                <a:tab pos="2782888" algn="l"/>
                <a:tab pos="3697288" algn="l"/>
                <a:tab pos="4611688" algn="l"/>
                <a:tab pos="5526088" algn="l"/>
                <a:tab pos="6440488" algn="l"/>
                <a:tab pos="7354888" algn="l"/>
                <a:tab pos="8269288" algn="l"/>
                <a:tab pos="9183688" algn="l"/>
                <a:tab pos="10098088" algn="l"/>
              </a:tabLst>
            </a:pPr>
            <a:r>
              <a:rPr lang="ru-RU" sz="2400" b="1" dirty="0" smtClean="0">
                <a:solidFill>
                  <a:srgbClr val="A50021"/>
                </a:solidFill>
              </a:rPr>
              <a:t>Текущее положение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17414" name="Line 4"/>
          <p:cNvSpPr>
            <a:spLocks noChangeShapeType="1"/>
          </p:cNvSpPr>
          <p:nvPr/>
        </p:nvSpPr>
        <p:spPr bwMode="auto">
          <a:xfrm>
            <a:off x="0" y="6381750"/>
            <a:ext cx="9144000" cy="1588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928670"/>
            <a:ext cx="9144000" cy="144462"/>
            <a:chOff x="0" y="391"/>
            <a:chExt cx="5760" cy="91"/>
          </a:xfrm>
        </p:grpSpPr>
        <p:sp>
          <p:nvSpPr>
            <p:cNvPr id="17418" name="Rectangle 4"/>
            <p:cNvSpPr>
              <a:spLocks noChangeArrowheads="1"/>
            </p:cNvSpPr>
            <p:nvPr/>
          </p:nvSpPr>
          <p:spPr bwMode="auto">
            <a:xfrm flipV="1">
              <a:off x="0" y="391"/>
              <a:ext cx="5760" cy="48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latinLnBrk="1">
                <a:lnSpc>
                  <a:spcPct val="140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kumimoji="1" lang="en-US" sz="2000" i="1">
                <a:latin typeface="HY헤드라인M"/>
                <a:ea typeface="HY헤드라인M"/>
                <a:cs typeface="HY헤드라인M"/>
              </a:endParaRPr>
            </a:p>
          </p:txBody>
        </p:sp>
        <p:sp>
          <p:nvSpPr>
            <p:cNvPr id="17419" name="Rectangle 5"/>
            <p:cNvSpPr>
              <a:spLocks noChangeArrowheads="1"/>
            </p:cNvSpPr>
            <p:nvPr/>
          </p:nvSpPr>
          <p:spPr bwMode="auto">
            <a:xfrm>
              <a:off x="0" y="471"/>
              <a:ext cx="5760" cy="11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latinLnBrk="1">
                <a:lnSpc>
                  <a:spcPct val="140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kumimoji="1" lang="en-US" sz="2000" i="1">
                <a:latin typeface="HY헤드라인M"/>
                <a:ea typeface="HY헤드라인M"/>
                <a:cs typeface="HY헤드라인M"/>
              </a:endParaRPr>
            </a:p>
          </p:txBody>
        </p:sp>
      </p:grpSp>
      <p:sp>
        <p:nvSpPr>
          <p:cNvPr id="15" name="Содержимое 2"/>
          <p:cNvSpPr txBox="1">
            <a:spLocks/>
          </p:cNvSpPr>
          <p:nvPr/>
        </p:nvSpPr>
        <p:spPr>
          <a:xfrm>
            <a:off x="457200" y="1214438"/>
            <a:ext cx="8229600" cy="4911725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342900" indent="-34290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ru-RU" sz="2400" b="1" dirty="0" smtClean="0">
                <a:solidFill>
                  <a:srgbClr val="000066"/>
                </a:solidFill>
                <a:latin typeface="+mn-lt"/>
                <a:cs typeface="+mn-cs"/>
              </a:rPr>
              <a:t>«Линия жизни». </a:t>
            </a:r>
          </a:p>
          <a:p>
            <a:pPr marL="1085850" lvl="1" indent="-342900" algn="just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ru-RU" sz="2000" dirty="0" smtClean="0">
                <a:solidFill>
                  <a:srgbClr val="4D4D4D"/>
                </a:solidFill>
                <a:latin typeface="+mn-lt"/>
                <a:cs typeface="+mn-cs"/>
              </a:rPr>
              <a:t>Развитие фондов описывается в терминах успеха. В настоящий момент присутствует замедление роста, ожидается спад. Руководители фондов затрудняются в составлении прогнозов на ближайший период. </a:t>
            </a:r>
          </a:p>
          <a:p>
            <a:pPr marL="342900" indent="-342900" algn="just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endParaRPr lang="ru-RU" sz="3200" dirty="0" smtClean="0">
              <a:solidFill>
                <a:srgbClr val="000066"/>
              </a:solidFill>
              <a:latin typeface="+mn-lt"/>
              <a:cs typeface="+mn-cs"/>
            </a:endParaRPr>
          </a:p>
          <a:p>
            <a:pPr marL="342900" indent="-342900" algn="just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endParaRPr lang="ru-RU" sz="3200" dirty="0" smtClean="0">
              <a:solidFill>
                <a:srgbClr val="000066"/>
              </a:solidFill>
              <a:latin typeface="+mn-lt"/>
              <a:cs typeface="+mn-cs"/>
            </a:endParaRPr>
          </a:p>
          <a:p>
            <a:pPr marL="1085850" lvl="1" indent="-342900" eaLnBrk="0" hangingPunct="0">
              <a:spcBef>
                <a:spcPts val="700"/>
              </a:spcBef>
              <a:buClr>
                <a:srgbClr val="000000"/>
              </a:buClr>
              <a:buSzPct val="100000"/>
              <a:defRPr/>
            </a:pPr>
            <a:endParaRPr lang="ru-RU" sz="1600" i="1" dirty="0" smtClean="0">
              <a:solidFill>
                <a:srgbClr val="000066"/>
              </a:solidFill>
              <a:latin typeface="+mn-lt"/>
              <a:cs typeface="+mn-cs"/>
            </a:endParaRPr>
          </a:p>
          <a:p>
            <a:pPr marL="1085850" lvl="1" indent="-342900" eaLnBrk="0" hangingPunct="0">
              <a:spcBef>
                <a:spcPts val="700"/>
              </a:spcBef>
              <a:buClr>
                <a:srgbClr val="000000"/>
              </a:buClr>
              <a:buSzPct val="100000"/>
              <a:defRPr/>
            </a:pPr>
            <a:endParaRPr lang="ru-RU" sz="1600" b="1" i="1" dirty="0" smtClean="0">
              <a:solidFill>
                <a:srgbClr val="000066"/>
              </a:solidFill>
              <a:latin typeface="+mn-lt"/>
              <a:cs typeface="+mn-cs"/>
            </a:endParaRPr>
          </a:p>
          <a:p>
            <a:pPr marL="355600" lvl="1" indent="-35560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endParaRPr lang="ru-RU" sz="2400" b="1" dirty="0" smtClean="0">
              <a:solidFill>
                <a:srgbClr val="000066"/>
              </a:solidFill>
              <a:latin typeface="+mn-lt"/>
              <a:cs typeface="+mn-cs"/>
            </a:endParaRPr>
          </a:p>
          <a:p>
            <a:pPr marL="355600" lvl="1" indent="-35560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ru-RU" sz="2400" b="1" dirty="0" smtClean="0">
                <a:solidFill>
                  <a:srgbClr val="000066"/>
                </a:solidFill>
                <a:latin typeface="+mn-lt"/>
                <a:cs typeface="+mn-cs"/>
              </a:rPr>
              <a:t>Разработка стратегии. </a:t>
            </a:r>
          </a:p>
          <a:p>
            <a:pPr marL="1085850" lvl="1" indent="-34290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ru-RU" sz="2100" dirty="0" smtClean="0">
                <a:solidFill>
                  <a:srgbClr val="4D4D4D"/>
                </a:solidFill>
                <a:latin typeface="+mn-lt"/>
                <a:cs typeface="+mn-cs"/>
              </a:rPr>
              <a:t>Большая часть фондов имеет опыт стратегического планирования. Также проводится оценка деятельности ФМС.</a:t>
            </a:r>
          </a:p>
          <a:p>
            <a:pPr marL="1085850" lvl="1" indent="-342900" algn="r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Arial" charset="0"/>
              <a:buChar char="•"/>
              <a:defRPr/>
            </a:pPr>
            <a:endParaRPr lang="ru-RU" sz="1600" i="1" dirty="0" smtClean="0">
              <a:solidFill>
                <a:srgbClr val="000066"/>
              </a:solidFill>
              <a:latin typeface="+mn-lt"/>
              <a:cs typeface="+mn-cs"/>
            </a:endParaRPr>
          </a:p>
          <a:p>
            <a:pPr marL="1085850" lvl="1" indent="-342900" algn="r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Arial" charset="0"/>
              <a:buChar char="•"/>
              <a:defRPr/>
            </a:pPr>
            <a:r>
              <a:rPr lang="ru-RU" sz="1600" i="1" dirty="0" smtClean="0">
                <a:solidFill>
                  <a:srgbClr val="000066"/>
                </a:solidFill>
                <a:latin typeface="+mn-lt"/>
                <a:cs typeface="+mn-cs"/>
              </a:rPr>
              <a:t>Примеры </a:t>
            </a:r>
            <a:r>
              <a:rPr lang="ru-RU" sz="1600" i="1" dirty="0" smtClean="0">
                <a:solidFill>
                  <a:srgbClr val="000066"/>
                </a:solidFill>
                <a:latin typeface="+mn-lt"/>
                <a:cs typeface="+mn-cs"/>
              </a:rPr>
              <a:t>рисунков </a:t>
            </a:r>
            <a:r>
              <a:rPr lang="ru-RU" sz="1600" i="1" dirty="0" smtClean="0">
                <a:solidFill>
                  <a:srgbClr val="000066"/>
                </a:solidFill>
                <a:latin typeface="+mn-lt"/>
                <a:cs typeface="+mn-cs"/>
              </a:rPr>
              <a:t>исполнительных директоров ФМС. </a:t>
            </a:r>
            <a:endParaRPr lang="ru-RU" sz="2800" kern="0" dirty="0">
              <a:solidFill>
                <a:srgbClr val="000000"/>
              </a:solidFill>
              <a:latin typeface="+mn-lt"/>
              <a:cs typeface="+mn-cs"/>
            </a:endParaRPr>
          </a:p>
          <a:p>
            <a:pPr marL="342900" indent="-34290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ru-RU" sz="3200" kern="0" dirty="0">
              <a:solidFill>
                <a:srgbClr val="000000"/>
              </a:solidFill>
              <a:latin typeface="+mn-lt"/>
              <a:cs typeface="+mn-cs"/>
            </a:endParaRPr>
          </a:p>
          <a:p>
            <a:pPr marL="342900" indent="-34290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ru-RU" sz="3200" kern="0" dirty="0">
              <a:solidFill>
                <a:srgbClr val="000000"/>
              </a:solidFill>
              <a:latin typeface="+mn-lt"/>
              <a:cs typeface="+mn-cs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14479" y="2859124"/>
            <a:ext cx="1371825" cy="118712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29125" y="2860754"/>
            <a:ext cx="1387962" cy="119429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072330" y="2857496"/>
            <a:ext cx="1163809" cy="117994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8715404" y="6578600"/>
            <a:ext cx="427009" cy="277813"/>
          </a:xfrm>
          <a:noFill/>
        </p:spPr>
        <p:txBody>
          <a:bodyPr/>
          <a:lstStyle/>
          <a:p>
            <a:fld id="{20F46AD3-F040-4C28-B9FA-1658AB14EEEC}" type="slidenum">
              <a:rPr lang="ru-RU"/>
              <a:pPr/>
              <a:t>15</a:t>
            </a:fld>
            <a:endParaRPr lang="ru-RU" dirty="0"/>
          </a:p>
        </p:txBody>
      </p:sp>
      <p:sp>
        <p:nvSpPr>
          <p:cNvPr id="1028" name="Rectangle 1"/>
          <p:cNvSpPr>
            <a:spLocks noChangeArrowheads="1"/>
          </p:cNvSpPr>
          <p:nvPr/>
        </p:nvSpPr>
        <p:spPr bwMode="auto">
          <a:xfrm>
            <a:off x="323850" y="6524625"/>
            <a:ext cx="2747963" cy="274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40680" bIns="0"/>
          <a:lstStyle/>
          <a:p>
            <a:pPr>
              <a:tabLst>
                <a:tab pos="39688" algn="l"/>
                <a:tab pos="954088" algn="l"/>
                <a:tab pos="1868488" algn="l"/>
                <a:tab pos="2782888" algn="l"/>
                <a:tab pos="3697288" algn="l"/>
                <a:tab pos="4611688" algn="l"/>
                <a:tab pos="5526088" algn="l"/>
                <a:tab pos="6440488" algn="l"/>
                <a:tab pos="7354888" algn="l"/>
                <a:tab pos="8269288" algn="l"/>
                <a:tab pos="9183688" algn="l"/>
                <a:tab pos="10098088" algn="l"/>
              </a:tabLst>
            </a:pPr>
            <a:r>
              <a:rPr lang="en-US" sz="1200">
                <a:solidFill>
                  <a:srgbClr val="000099"/>
                </a:solidFill>
                <a:latin typeface="Arial Bold Italic" charset="0"/>
              </a:rPr>
              <a:t>ГРАНС-Центр </a:t>
            </a:r>
            <a:r>
              <a:rPr lang="en-US" sz="1200">
                <a:solidFill>
                  <a:srgbClr val="000099"/>
                </a:solidFill>
              </a:rPr>
              <a:t>© 2009</a:t>
            </a:r>
          </a:p>
        </p:txBody>
      </p:sp>
      <p:pic>
        <p:nvPicPr>
          <p:cNvPr id="102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0650" y="6543675"/>
            <a:ext cx="207963" cy="215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030" name="Rectangle 3"/>
          <p:cNvSpPr>
            <a:spLocks noChangeArrowheads="1"/>
          </p:cNvSpPr>
          <p:nvPr/>
        </p:nvSpPr>
        <p:spPr bwMode="auto">
          <a:xfrm>
            <a:off x="0" y="142852"/>
            <a:ext cx="9156700" cy="42862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40680" bIns="0"/>
          <a:lstStyle/>
          <a:p>
            <a:pPr algn="ctr">
              <a:tabLst>
                <a:tab pos="39688" algn="l"/>
                <a:tab pos="954088" algn="l"/>
                <a:tab pos="1868488" algn="l"/>
                <a:tab pos="2782888" algn="l"/>
                <a:tab pos="3697288" algn="l"/>
                <a:tab pos="4611688" algn="l"/>
                <a:tab pos="5526088" algn="l"/>
                <a:tab pos="6440488" algn="l"/>
                <a:tab pos="7354888" algn="l"/>
                <a:tab pos="8269288" algn="l"/>
                <a:tab pos="9183688" algn="l"/>
                <a:tab pos="10098088" algn="l"/>
              </a:tabLst>
            </a:pPr>
            <a:r>
              <a:rPr lang="ru-RU" sz="2400" b="1" dirty="0" smtClean="0">
                <a:solidFill>
                  <a:srgbClr val="A50021"/>
                </a:solidFill>
              </a:rPr>
              <a:t>Имеется ли в Вашем Фонде система стратегического планирования</a:t>
            </a:r>
            <a:r>
              <a:rPr lang="en-US" sz="2400" b="1" dirty="0" smtClean="0">
                <a:solidFill>
                  <a:srgbClr val="A50021"/>
                </a:solidFill>
              </a:rPr>
              <a:t>?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1031" name="Line 4"/>
          <p:cNvSpPr>
            <a:spLocks noChangeShapeType="1"/>
          </p:cNvSpPr>
          <p:nvPr/>
        </p:nvSpPr>
        <p:spPr bwMode="auto">
          <a:xfrm>
            <a:off x="0" y="6381750"/>
            <a:ext cx="9144000" cy="1588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1" name="Диаграмма 10"/>
          <p:cNvGraphicFramePr/>
          <p:nvPr/>
        </p:nvGraphicFramePr>
        <p:xfrm>
          <a:off x="0" y="1000108"/>
          <a:ext cx="9144000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-32" y="928670"/>
            <a:ext cx="9144000" cy="144462"/>
            <a:chOff x="0" y="391"/>
            <a:chExt cx="5760" cy="91"/>
          </a:xfrm>
        </p:grpSpPr>
        <p:sp>
          <p:nvSpPr>
            <p:cNvPr id="13" name="Rectangle 4"/>
            <p:cNvSpPr>
              <a:spLocks noChangeArrowheads="1"/>
            </p:cNvSpPr>
            <p:nvPr/>
          </p:nvSpPr>
          <p:spPr bwMode="auto">
            <a:xfrm flipV="1">
              <a:off x="0" y="391"/>
              <a:ext cx="5760" cy="48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latinLnBrk="1">
                <a:lnSpc>
                  <a:spcPct val="140000"/>
                </a:lnSpc>
              </a:pPr>
              <a:endParaRPr kumimoji="1" lang="en-US" sz="2000" i="1">
                <a:solidFill>
                  <a:schemeClr val="bg1"/>
                </a:solidFill>
                <a:latin typeface="HY헤드라인M"/>
                <a:ea typeface="HY헤드라인M"/>
                <a:cs typeface="Arial" pitchFamily="34" charset="0"/>
              </a:endParaRPr>
            </a:p>
          </p:txBody>
        </p:sp>
        <p:sp>
          <p:nvSpPr>
            <p:cNvPr id="14" name="Rectangle 5"/>
            <p:cNvSpPr>
              <a:spLocks noChangeArrowheads="1"/>
            </p:cNvSpPr>
            <p:nvPr/>
          </p:nvSpPr>
          <p:spPr bwMode="auto">
            <a:xfrm>
              <a:off x="0" y="471"/>
              <a:ext cx="5760" cy="11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latinLnBrk="1">
                <a:lnSpc>
                  <a:spcPct val="140000"/>
                </a:lnSpc>
              </a:pPr>
              <a:endParaRPr kumimoji="1" lang="en-US" sz="2000" i="1">
                <a:solidFill>
                  <a:schemeClr val="bg1"/>
                </a:solidFill>
                <a:latin typeface="HY헤드라인M"/>
                <a:ea typeface="HY헤드라인M"/>
                <a:cs typeface="Arial" pitchFamily="34" charset="0"/>
              </a:endParaRPr>
            </a:p>
          </p:txBody>
        </p:sp>
      </p:grp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8715404" y="6578600"/>
            <a:ext cx="427009" cy="277813"/>
          </a:xfrm>
          <a:noFill/>
        </p:spPr>
        <p:txBody>
          <a:bodyPr/>
          <a:lstStyle/>
          <a:p>
            <a:fld id="{20F46AD3-F040-4C28-B9FA-1658AB14EEEC}" type="slidenum">
              <a:rPr lang="ru-RU"/>
              <a:pPr/>
              <a:t>16</a:t>
            </a:fld>
            <a:endParaRPr lang="ru-RU" dirty="0"/>
          </a:p>
        </p:txBody>
      </p:sp>
      <p:sp>
        <p:nvSpPr>
          <p:cNvPr id="1028" name="Rectangle 1"/>
          <p:cNvSpPr>
            <a:spLocks noChangeArrowheads="1"/>
          </p:cNvSpPr>
          <p:nvPr/>
        </p:nvSpPr>
        <p:spPr bwMode="auto">
          <a:xfrm>
            <a:off x="323850" y="6524625"/>
            <a:ext cx="2747963" cy="274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40680" bIns="0"/>
          <a:lstStyle/>
          <a:p>
            <a:pPr>
              <a:tabLst>
                <a:tab pos="39688" algn="l"/>
                <a:tab pos="954088" algn="l"/>
                <a:tab pos="1868488" algn="l"/>
                <a:tab pos="2782888" algn="l"/>
                <a:tab pos="3697288" algn="l"/>
                <a:tab pos="4611688" algn="l"/>
                <a:tab pos="5526088" algn="l"/>
                <a:tab pos="6440488" algn="l"/>
                <a:tab pos="7354888" algn="l"/>
                <a:tab pos="8269288" algn="l"/>
                <a:tab pos="9183688" algn="l"/>
                <a:tab pos="10098088" algn="l"/>
              </a:tabLst>
            </a:pPr>
            <a:r>
              <a:rPr lang="en-US" sz="1200">
                <a:solidFill>
                  <a:srgbClr val="000099"/>
                </a:solidFill>
                <a:latin typeface="Arial Bold Italic" charset="0"/>
              </a:rPr>
              <a:t>ГРАНС-Центр </a:t>
            </a:r>
            <a:r>
              <a:rPr lang="en-US" sz="1200">
                <a:solidFill>
                  <a:srgbClr val="000099"/>
                </a:solidFill>
              </a:rPr>
              <a:t>© 2009</a:t>
            </a:r>
          </a:p>
        </p:txBody>
      </p:sp>
      <p:pic>
        <p:nvPicPr>
          <p:cNvPr id="102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0650" y="6543675"/>
            <a:ext cx="207963" cy="215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030" name="Rectangle 3"/>
          <p:cNvSpPr>
            <a:spLocks noChangeArrowheads="1"/>
          </p:cNvSpPr>
          <p:nvPr/>
        </p:nvSpPr>
        <p:spPr bwMode="auto">
          <a:xfrm>
            <a:off x="0" y="142852"/>
            <a:ext cx="9156700" cy="42862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40680" bIns="0"/>
          <a:lstStyle/>
          <a:p>
            <a:pPr algn="ctr">
              <a:tabLst>
                <a:tab pos="39688" algn="l"/>
                <a:tab pos="954088" algn="l"/>
                <a:tab pos="1868488" algn="l"/>
                <a:tab pos="2782888" algn="l"/>
                <a:tab pos="3697288" algn="l"/>
                <a:tab pos="4611688" algn="l"/>
                <a:tab pos="5526088" algn="l"/>
                <a:tab pos="6440488" algn="l"/>
                <a:tab pos="7354888" algn="l"/>
                <a:tab pos="8269288" algn="l"/>
                <a:tab pos="9183688" algn="l"/>
                <a:tab pos="10098088" algn="l"/>
              </a:tabLst>
            </a:pPr>
            <a:r>
              <a:rPr lang="ru-RU" sz="2400" b="1" dirty="0" smtClean="0">
                <a:solidFill>
                  <a:srgbClr val="A50021"/>
                </a:solidFill>
              </a:rPr>
              <a:t>Проводится ли в вашем Фонде оценка эффективности достижения целей, деятельности в целом? Кто ее осуществляет</a:t>
            </a:r>
            <a:r>
              <a:rPr lang="en-US" sz="2400" b="1" dirty="0" smtClean="0">
                <a:solidFill>
                  <a:srgbClr val="A50021"/>
                </a:solidFill>
              </a:rPr>
              <a:t>?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1031" name="Line 4"/>
          <p:cNvSpPr>
            <a:spLocks noChangeShapeType="1"/>
          </p:cNvSpPr>
          <p:nvPr/>
        </p:nvSpPr>
        <p:spPr bwMode="auto">
          <a:xfrm>
            <a:off x="0" y="6381750"/>
            <a:ext cx="9144000" cy="1588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1" name="Диаграмма 10"/>
          <p:cNvGraphicFramePr/>
          <p:nvPr/>
        </p:nvGraphicFramePr>
        <p:xfrm>
          <a:off x="0" y="1357298"/>
          <a:ext cx="9144000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2" y="1285860"/>
            <a:ext cx="9144000" cy="144462"/>
            <a:chOff x="0" y="391"/>
            <a:chExt cx="5760" cy="91"/>
          </a:xfrm>
        </p:grpSpPr>
        <p:sp>
          <p:nvSpPr>
            <p:cNvPr id="13" name="Rectangle 4"/>
            <p:cNvSpPr>
              <a:spLocks noChangeArrowheads="1"/>
            </p:cNvSpPr>
            <p:nvPr/>
          </p:nvSpPr>
          <p:spPr bwMode="auto">
            <a:xfrm flipV="1">
              <a:off x="0" y="391"/>
              <a:ext cx="5760" cy="48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latinLnBrk="1">
                <a:lnSpc>
                  <a:spcPct val="140000"/>
                </a:lnSpc>
              </a:pPr>
              <a:endParaRPr kumimoji="1" lang="en-US" sz="2000" i="1">
                <a:solidFill>
                  <a:schemeClr val="bg1"/>
                </a:solidFill>
                <a:latin typeface="HY헤드라인M"/>
                <a:ea typeface="HY헤드라인M"/>
                <a:cs typeface="Arial" pitchFamily="34" charset="0"/>
              </a:endParaRPr>
            </a:p>
          </p:txBody>
        </p:sp>
        <p:sp>
          <p:nvSpPr>
            <p:cNvPr id="14" name="Rectangle 5"/>
            <p:cNvSpPr>
              <a:spLocks noChangeArrowheads="1"/>
            </p:cNvSpPr>
            <p:nvPr/>
          </p:nvSpPr>
          <p:spPr bwMode="auto">
            <a:xfrm>
              <a:off x="0" y="471"/>
              <a:ext cx="5760" cy="11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latinLnBrk="1">
                <a:lnSpc>
                  <a:spcPct val="140000"/>
                </a:lnSpc>
              </a:pPr>
              <a:endParaRPr kumimoji="1" lang="en-US" sz="2000" i="1">
                <a:solidFill>
                  <a:schemeClr val="bg1"/>
                </a:solidFill>
                <a:latin typeface="HY헤드라인M"/>
                <a:ea typeface="HY헤드라인M"/>
                <a:cs typeface="Arial" pitchFamily="34" charset="0"/>
              </a:endParaRPr>
            </a:p>
          </p:txBody>
        </p:sp>
      </p:grp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8715375" y="6578600"/>
            <a:ext cx="427038" cy="277813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AFB3AE29-2E71-4782-9C05-431956E68560}" type="slidenum">
              <a:rPr lang="ru-RU" smtClean="0">
                <a:latin typeface="Arial Bold Italic"/>
                <a:cs typeface="Arial" pitchFamily="34" charset="0"/>
              </a:rPr>
              <a:pPr>
                <a:buFont typeface="Times New Roman" pitchFamily="18" charset="0"/>
                <a:buNone/>
              </a:pPr>
              <a:t>17</a:t>
            </a:fld>
            <a:endParaRPr lang="ru-RU" smtClean="0">
              <a:latin typeface="Arial Bold Italic"/>
              <a:cs typeface="Arial" pitchFamily="34" charset="0"/>
            </a:endParaRPr>
          </a:p>
        </p:txBody>
      </p:sp>
      <p:sp>
        <p:nvSpPr>
          <p:cNvPr id="17411" name="Rectangle 1"/>
          <p:cNvSpPr>
            <a:spLocks noChangeArrowheads="1"/>
          </p:cNvSpPr>
          <p:nvPr/>
        </p:nvSpPr>
        <p:spPr bwMode="auto">
          <a:xfrm>
            <a:off x="323850" y="6524625"/>
            <a:ext cx="2747963" cy="274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40680" bIns="0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9688" algn="l"/>
                <a:tab pos="954088" algn="l"/>
                <a:tab pos="1868488" algn="l"/>
                <a:tab pos="2782888" algn="l"/>
                <a:tab pos="3697288" algn="l"/>
                <a:tab pos="4611688" algn="l"/>
                <a:tab pos="5526088" algn="l"/>
                <a:tab pos="6440488" algn="l"/>
                <a:tab pos="7354888" algn="l"/>
                <a:tab pos="8269288" algn="l"/>
                <a:tab pos="9183688" algn="l"/>
                <a:tab pos="10098088" algn="l"/>
              </a:tabLst>
            </a:pPr>
            <a:r>
              <a:rPr lang="en-US" sz="1200">
                <a:solidFill>
                  <a:srgbClr val="000099"/>
                </a:solidFill>
                <a:latin typeface="Arial Bold Italic"/>
              </a:rPr>
              <a:t>ГРАНС-Центр </a:t>
            </a:r>
            <a:r>
              <a:rPr lang="en-US" sz="1200">
                <a:solidFill>
                  <a:srgbClr val="000099"/>
                </a:solidFill>
              </a:rPr>
              <a:t>© 2009</a:t>
            </a:r>
          </a:p>
        </p:txBody>
      </p:sp>
      <p:pic>
        <p:nvPicPr>
          <p:cNvPr id="1741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0650" y="6543675"/>
            <a:ext cx="207963" cy="215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7413" name="Rectangle 3"/>
          <p:cNvSpPr>
            <a:spLocks noChangeArrowheads="1"/>
          </p:cNvSpPr>
          <p:nvPr/>
        </p:nvSpPr>
        <p:spPr bwMode="auto">
          <a:xfrm>
            <a:off x="0" y="142875"/>
            <a:ext cx="9156700" cy="428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40680" bIns="0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9688" algn="l"/>
                <a:tab pos="954088" algn="l"/>
                <a:tab pos="1868488" algn="l"/>
                <a:tab pos="2782888" algn="l"/>
                <a:tab pos="3697288" algn="l"/>
                <a:tab pos="4611688" algn="l"/>
                <a:tab pos="5526088" algn="l"/>
                <a:tab pos="6440488" algn="l"/>
                <a:tab pos="7354888" algn="l"/>
                <a:tab pos="8269288" algn="l"/>
                <a:tab pos="9183688" algn="l"/>
                <a:tab pos="10098088" algn="l"/>
              </a:tabLst>
            </a:pPr>
            <a:r>
              <a:rPr lang="ru-RU" sz="2400" b="1" dirty="0">
                <a:solidFill>
                  <a:srgbClr val="A50021"/>
                </a:solidFill>
              </a:rPr>
              <a:t>Основные </a:t>
            </a:r>
            <a:r>
              <a:rPr lang="ru-RU" sz="2400" b="1" dirty="0" smtClean="0">
                <a:solidFill>
                  <a:srgbClr val="A50021"/>
                </a:solidFill>
              </a:rPr>
              <a:t>результаты: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9688" algn="l"/>
                <a:tab pos="954088" algn="l"/>
                <a:tab pos="1868488" algn="l"/>
                <a:tab pos="2782888" algn="l"/>
                <a:tab pos="3697288" algn="l"/>
                <a:tab pos="4611688" algn="l"/>
                <a:tab pos="5526088" algn="l"/>
                <a:tab pos="6440488" algn="l"/>
                <a:tab pos="7354888" algn="l"/>
                <a:tab pos="8269288" algn="l"/>
                <a:tab pos="9183688" algn="l"/>
                <a:tab pos="10098088" algn="l"/>
              </a:tabLst>
            </a:pPr>
            <a:r>
              <a:rPr lang="ru-RU" sz="2400" b="1" dirty="0" smtClean="0">
                <a:solidFill>
                  <a:srgbClr val="A50021"/>
                </a:solidFill>
              </a:rPr>
              <a:t>Модель ФМС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17414" name="Line 4"/>
          <p:cNvSpPr>
            <a:spLocks noChangeShapeType="1"/>
          </p:cNvSpPr>
          <p:nvPr/>
        </p:nvSpPr>
        <p:spPr bwMode="auto">
          <a:xfrm>
            <a:off x="0" y="6381750"/>
            <a:ext cx="9144000" cy="1588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17415" name="Group 3"/>
          <p:cNvGrpSpPr>
            <a:grpSpLocks/>
          </p:cNvGrpSpPr>
          <p:nvPr/>
        </p:nvGrpSpPr>
        <p:grpSpPr bwMode="auto">
          <a:xfrm>
            <a:off x="0" y="855646"/>
            <a:ext cx="9144000" cy="144462"/>
            <a:chOff x="0" y="391"/>
            <a:chExt cx="5760" cy="91"/>
          </a:xfrm>
        </p:grpSpPr>
        <p:sp>
          <p:nvSpPr>
            <p:cNvPr id="17418" name="Rectangle 4"/>
            <p:cNvSpPr>
              <a:spLocks noChangeArrowheads="1"/>
            </p:cNvSpPr>
            <p:nvPr/>
          </p:nvSpPr>
          <p:spPr bwMode="auto">
            <a:xfrm flipV="1">
              <a:off x="0" y="391"/>
              <a:ext cx="5760" cy="48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latinLnBrk="1">
                <a:lnSpc>
                  <a:spcPct val="140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kumimoji="1" lang="en-US" sz="2000" i="1">
                <a:latin typeface="HY헤드라인M"/>
                <a:ea typeface="HY헤드라인M"/>
                <a:cs typeface="HY헤드라인M"/>
              </a:endParaRPr>
            </a:p>
          </p:txBody>
        </p:sp>
        <p:sp>
          <p:nvSpPr>
            <p:cNvPr id="17419" name="Rectangle 5"/>
            <p:cNvSpPr>
              <a:spLocks noChangeArrowheads="1"/>
            </p:cNvSpPr>
            <p:nvPr/>
          </p:nvSpPr>
          <p:spPr bwMode="auto">
            <a:xfrm>
              <a:off x="0" y="471"/>
              <a:ext cx="5760" cy="11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latinLnBrk="1">
                <a:lnSpc>
                  <a:spcPct val="140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kumimoji="1" lang="en-US" sz="2000" i="1">
                <a:latin typeface="HY헤드라인M"/>
                <a:ea typeface="HY헤드라인M"/>
                <a:cs typeface="HY헤드라인M"/>
              </a:endParaRPr>
            </a:p>
          </p:txBody>
        </p:sp>
      </p:grpSp>
      <p:sp>
        <p:nvSpPr>
          <p:cNvPr id="15" name="Содержимое 2"/>
          <p:cNvSpPr txBox="1">
            <a:spLocks/>
          </p:cNvSpPr>
          <p:nvPr/>
        </p:nvSpPr>
        <p:spPr>
          <a:xfrm>
            <a:off x="457200" y="1017605"/>
            <a:ext cx="8229600" cy="491172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ru-RU" sz="2400" b="1" dirty="0">
                <a:solidFill>
                  <a:srgbClr val="000066"/>
                </a:solidFill>
                <a:latin typeface="+mn-lt"/>
                <a:cs typeface="+mn-cs"/>
              </a:rPr>
              <a:t>Институциональная незавершенность </a:t>
            </a:r>
            <a:r>
              <a:rPr lang="ru-RU" sz="2400" b="1" dirty="0" smtClean="0">
                <a:solidFill>
                  <a:srgbClr val="000066"/>
                </a:solidFill>
                <a:latin typeface="+mn-lt"/>
                <a:cs typeface="+mn-cs"/>
              </a:rPr>
              <a:t>модели ФМС</a:t>
            </a:r>
            <a:r>
              <a:rPr lang="ru-RU" sz="2400" b="1" dirty="0">
                <a:solidFill>
                  <a:srgbClr val="000066"/>
                </a:solidFill>
                <a:latin typeface="+mn-lt"/>
                <a:cs typeface="+mn-cs"/>
              </a:rPr>
              <a:t>. </a:t>
            </a:r>
            <a:endParaRPr lang="ru-RU" sz="2400" b="1" dirty="0" smtClean="0">
              <a:solidFill>
                <a:srgbClr val="000066"/>
              </a:solidFill>
              <a:latin typeface="+mn-lt"/>
              <a:cs typeface="+mn-cs"/>
            </a:endParaRPr>
          </a:p>
          <a:p>
            <a:pPr marL="1085850" lvl="1" indent="-34290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ru-RU" sz="2000" dirty="0" smtClean="0">
                <a:solidFill>
                  <a:srgbClr val="4D4D4D"/>
                </a:solidFill>
                <a:latin typeface="+mn-lt"/>
                <a:cs typeface="+mn-cs"/>
              </a:rPr>
              <a:t>Совмещение нескольких моделей, доминирование  роли </a:t>
            </a:r>
            <a:r>
              <a:rPr lang="ru-RU" sz="2000" dirty="0" err="1" smtClean="0">
                <a:solidFill>
                  <a:srgbClr val="4D4D4D"/>
                </a:solidFill>
                <a:latin typeface="+mn-lt"/>
                <a:cs typeface="+mn-cs"/>
              </a:rPr>
              <a:t>грантодающей</a:t>
            </a:r>
            <a:r>
              <a:rPr lang="ru-RU" sz="2000" dirty="0" smtClean="0">
                <a:solidFill>
                  <a:srgbClr val="4D4D4D"/>
                </a:solidFill>
                <a:latin typeface="+mn-lt"/>
                <a:cs typeface="+mn-cs"/>
              </a:rPr>
              <a:t> организации. </a:t>
            </a:r>
          </a:p>
          <a:p>
            <a:pPr marL="342900" indent="-34290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endParaRPr lang="ru-RU" sz="2800" dirty="0">
              <a:solidFill>
                <a:srgbClr val="00677A"/>
              </a:solidFill>
              <a:latin typeface="Times New Roman"/>
              <a:ea typeface="SimSun"/>
              <a:cs typeface="Arial" charset="0"/>
            </a:endParaRPr>
          </a:p>
          <a:p>
            <a:pPr lvl="1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ru-RU" sz="2800" kern="0" dirty="0">
              <a:solidFill>
                <a:srgbClr val="000000"/>
              </a:solidFill>
              <a:latin typeface="+mn-lt"/>
              <a:cs typeface="+mn-cs"/>
            </a:endParaRPr>
          </a:p>
          <a:p>
            <a:pPr lvl="1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ru-RU" sz="2800" kern="0" dirty="0">
              <a:solidFill>
                <a:srgbClr val="000000"/>
              </a:solidFill>
              <a:latin typeface="+mn-lt"/>
              <a:cs typeface="+mn-cs"/>
            </a:endParaRPr>
          </a:p>
          <a:p>
            <a:pPr marL="342900" indent="-34290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ru-RU" sz="3200" kern="0" dirty="0">
              <a:solidFill>
                <a:srgbClr val="000000"/>
              </a:solidFill>
              <a:latin typeface="+mn-lt"/>
              <a:cs typeface="+mn-cs"/>
            </a:endParaRPr>
          </a:p>
          <a:p>
            <a:pPr marL="342900" indent="-34290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ru-RU" sz="3200" kern="0" dirty="0">
              <a:solidFill>
                <a:srgbClr val="000000"/>
              </a:solidFill>
              <a:latin typeface="+mn-lt"/>
              <a:cs typeface="+mn-cs"/>
            </a:endParaRPr>
          </a:p>
        </p:txBody>
      </p:sp>
      <p:graphicFrame>
        <p:nvGraphicFramePr>
          <p:cNvPr id="11" name="Chart 10"/>
          <p:cNvGraphicFramePr/>
          <p:nvPr/>
        </p:nvGraphicFramePr>
        <p:xfrm>
          <a:off x="857224" y="2357430"/>
          <a:ext cx="7143800" cy="4000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8715375" y="6578600"/>
            <a:ext cx="427038" cy="277813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AFB3AE29-2E71-4782-9C05-431956E68560}" type="slidenum">
              <a:rPr lang="ru-RU" smtClean="0">
                <a:latin typeface="Arial Bold Italic"/>
                <a:cs typeface="Arial" pitchFamily="34" charset="0"/>
              </a:rPr>
              <a:pPr>
                <a:buFont typeface="Times New Roman" pitchFamily="18" charset="0"/>
                <a:buNone/>
              </a:pPr>
              <a:t>18</a:t>
            </a:fld>
            <a:endParaRPr lang="ru-RU" smtClean="0">
              <a:latin typeface="Arial Bold Italic"/>
              <a:cs typeface="Arial" pitchFamily="34" charset="0"/>
            </a:endParaRPr>
          </a:p>
        </p:txBody>
      </p:sp>
      <p:sp>
        <p:nvSpPr>
          <p:cNvPr id="17411" name="Rectangle 1"/>
          <p:cNvSpPr>
            <a:spLocks noChangeArrowheads="1"/>
          </p:cNvSpPr>
          <p:nvPr/>
        </p:nvSpPr>
        <p:spPr bwMode="auto">
          <a:xfrm>
            <a:off x="323850" y="6524625"/>
            <a:ext cx="2747963" cy="274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40680" bIns="0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9688" algn="l"/>
                <a:tab pos="954088" algn="l"/>
                <a:tab pos="1868488" algn="l"/>
                <a:tab pos="2782888" algn="l"/>
                <a:tab pos="3697288" algn="l"/>
                <a:tab pos="4611688" algn="l"/>
                <a:tab pos="5526088" algn="l"/>
                <a:tab pos="6440488" algn="l"/>
                <a:tab pos="7354888" algn="l"/>
                <a:tab pos="8269288" algn="l"/>
                <a:tab pos="9183688" algn="l"/>
                <a:tab pos="10098088" algn="l"/>
              </a:tabLst>
            </a:pPr>
            <a:r>
              <a:rPr lang="en-US" sz="1200">
                <a:solidFill>
                  <a:srgbClr val="000099"/>
                </a:solidFill>
                <a:latin typeface="Arial Bold Italic"/>
              </a:rPr>
              <a:t>ГРАНС-Центр </a:t>
            </a:r>
            <a:r>
              <a:rPr lang="en-US" sz="1200">
                <a:solidFill>
                  <a:srgbClr val="000099"/>
                </a:solidFill>
              </a:rPr>
              <a:t>© 2009</a:t>
            </a:r>
          </a:p>
        </p:txBody>
      </p:sp>
      <p:pic>
        <p:nvPicPr>
          <p:cNvPr id="1741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0650" y="6543675"/>
            <a:ext cx="207963" cy="215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7413" name="Rectangle 3"/>
          <p:cNvSpPr>
            <a:spLocks noChangeArrowheads="1"/>
          </p:cNvSpPr>
          <p:nvPr/>
        </p:nvSpPr>
        <p:spPr bwMode="auto">
          <a:xfrm>
            <a:off x="0" y="142875"/>
            <a:ext cx="9156700" cy="428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40680" bIns="0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9688" algn="l"/>
                <a:tab pos="954088" algn="l"/>
                <a:tab pos="1868488" algn="l"/>
                <a:tab pos="2782888" algn="l"/>
                <a:tab pos="3697288" algn="l"/>
                <a:tab pos="4611688" algn="l"/>
                <a:tab pos="5526088" algn="l"/>
                <a:tab pos="6440488" algn="l"/>
                <a:tab pos="7354888" algn="l"/>
                <a:tab pos="8269288" algn="l"/>
                <a:tab pos="9183688" algn="l"/>
                <a:tab pos="10098088" algn="l"/>
              </a:tabLst>
            </a:pPr>
            <a:r>
              <a:rPr lang="ru-RU" sz="2400" b="1" dirty="0">
                <a:solidFill>
                  <a:srgbClr val="A50021"/>
                </a:solidFill>
              </a:rPr>
              <a:t>Основные </a:t>
            </a:r>
            <a:r>
              <a:rPr lang="ru-RU" sz="2400" b="1" dirty="0" smtClean="0">
                <a:solidFill>
                  <a:srgbClr val="A50021"/>
                </a:solidFill>
              </a:rPr>
              <a:t>результаты: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9688" algn="l"/>
                <a:tab pos="954088" algn="l"/>
                <a:tab pos="1868488" algn="l"/>
                <a:tab pos="2782888" algn="l"/>
                <a:tab pos="3697288" algn="l"/>
                <a:tab pos="4611688" algn="l"/>
                <a:tab pos="5526088" algn="l"/>
                <a:tab pos="6440488" algn="l"/>
                <a:tab pos="7354888" algn="l"/>
                <a:tab pos="8269288" algn="l"/>
                <a:tab pos="9183688" algn="l"/>
                <a:tab pos="10098088" algn="l"/>
              </a:tabLst>
            </a:pPr>
            <a:r>
              <a:rPr lang="ru-RU" sz="2400" b="1" dirty="0" smtClean="0">
                <a:solidFill>
                  <a:srgbClr val="A50021"/>
                </a:solidFill>
              </a:rPr>
              <a:t>Текущее положение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17414" name="Line 4"/>
          <p:cNvSpPr>
            <a:spLocks noChangeShapeType="1"/>
          </p:cNvSpPr>
          <p:nvPr/>
        </p:nvSpPr>
        <p:spPr bwMode="auto">
          <a:xfrm>
            <a:off x="0" y="6381750"/>
            <a:ext cx="9144000" cy="1588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928670"/>
            <a:ext cx="9144000" cy="144462"/>
            <a:chOff x="0" y="391"/>
            <a:chExt cx="5760" cy="91"/>
          </a:xfrm>
        </p:grpSpPr>
        <p:sp>
          <p:nvSpPr>
            <p:cNvPr id="17418" name="Rectangle 4"/>
            <p:cNvSpPr>
              <a:spLocks noChangeArrowheads="1"/>
            </p:cNvSpPr>
            <p:nvPr/>
          </p:nvSpPr>
          <p:spPr bwMode="auto">
            <a:xfrm flipV="1">
              <a:off x="0" y="391"/>
              <a:ext cx="5760" cy="48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latinLnBrk="1">
                <a:lnSpc>
                  <a:spcPct val="140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kumimoji="1" lang="en-US" sz="2000" i="1">
                <a:latin typeface="HY헤드라인M"/>
                <a:ea typeface="HY헤드라인M"/>
                <a:cs typeface="HY헤드라인M"/>
              </a:endParaRPr>
            </a:p>
          </p:txBody>
        </p:sp>
        <p:sp>
          <p:nvSpPr>
            <p:cNvPr id="17419" name="Rectangle 5"/>
            <p:cNvSpPr>
              <a:spLocks noChangeArrowheads="1"/>
            </p:cNvSpPr>
            <p:nvPr/>
          </p:nvSpPr>
          <p:spPr bwMode="auto">
            <a:xfrm>
              <a:off x="0" y="471"/>
              <a:ext cx="5760" cy="11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latinLnBrk="1">
                <a:lnSpc>
                  <a:spcPct val="140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kumimoji="1" lang="en-US" sz="2000" i="1">
                <a:latin typeface="HY헤드라인M"/>
                <a:ea typeface="HY헤드라인M"/>
                <a:cs typeface="HY헤드라인M"/>
              </a:endParaRPr>
            </a:p>
          </p:txBody>
        </p:sp>
      </p:grpSp>
      <p:sp>
        <p:nvSpPr>
          <p:cNvPr id="15" name="Содержимое 2"/>
          <p:cNvSpPr txBox="1">
            <a:spLocks/>
          </p:cNvSpPr>
          <p:nvPr/>
        </p:nvSpPr>
        <p:spPr>
          <a:xfrm>
            <a:off x="457200" y="1214438"/>
            <a:ext cx="8229600" cy="491172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ru-RU" sz="2400" b="1" dirty="0" smtClean="0">
                <a:solidFill>
                  <a:srgbClr val="000066"/>
                </a:solidFill>
                <a:latin typeface="+mn-lt"/>
                <a:cs typeface="+mn-cs"/>
              </a:rPr>
              <a:t>Экономическое благополучие. </a:t>
            </a:r>
          </a:p>
          <a:p>
            <a:pPr marL="1085850" lvl="1" indent="-34290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ru-RU" sz="2000" dirty="0" smtClean="0">
                <a:solidFill>
                  <a:srgbClr val="4D4D4D"/>
                </a:solidFill>
                <a:latin typeface="+mn-lt"/>
                <a:cs typeface="+mn-cs"/>
              </a:rPr>
              <a:t>Текущая ситуация оценивается как сложная, но не угрожающая существованию ФМС. В целом руководители фондов смотрят в будущее с оптимизмом, готовы прилагать усилия для преодоления последствий кризиса. </a:t>
            </a:r>
          </a:p>
          <a:p>
            <a:pPr marL="1085850" lvl="1" indent="-342900" algn="just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endParaRPr lang="ru-RU" sz="2000" dirty="0" smtClean="0">
              <a:solidFill>
                <a:srgbClr val="000066"/>
              </a:solidFill>
              <a:latin typeface="+mn-lt"/>
              <a:cs typeface="+mn-cs"/>
            </a:endParaRPr>
          </a:p>
          <a:p>
            <a:pPr marL="342900" indent="-34290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ru-RU" sz="2400" b="1" dirty="0" smtClean="0">
                <a:solidFill>
                  <a:srgbClr val="000066"/>
                </a:solidFill>
                <a:latin typeface="+mn-lt"/>
                <a:cs typeface="+mn-cs"/>
              </a:rPr>
              <a:t>Влияние экономического кризиса. </a:t>
            </a:r>
          </a:p>
          <a:p>
            <a:pPr marL="1085850" lvl="1" indent="-34290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ru-RU" sz="2000" dirty="0" smtClean="0">
                <a:solidFill>
                  <a:srgbClr val="4D4D4D"/>
                </a:solidFill>
                <a:latin typeface="+mn-lt"/>
                <a:cs typeface="+mn-cs"/>
              </a:rPr>
              <a:t>Снижение объемов и частоты денежных поступлений,</a:t>
            </a:r>
          </a:p>
          <a:p>
            <a:pPr marL="1085850" lvl="1" indent="-34290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ru-RU" sz="2000" dirty="0" smtClean="0">
                <a:solidFill>
                  <a:srgbClr val="4D4D4D"/>
                </a:solidFill>
                <a:latin typeface="+mn-lt"/>
                <a:cs typeface="+mn-cs"/>
              </a:rPr>
              <a:t>снижение объемов и разнообразия поддержки со стороны органов власти.</a:t>
            </a:r>
          </a:p>
          <a:p>
            <a:pPr marL="1085850" lvl="1" indent="-342900" algn="just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endParaRPr lang="ru-RU" sz="2000" dirty="0" smtClean="0">
              <a:solidFill>
                <a:srgbClr val="000066"/>
              </a:solidFill>
              <a:latin typeface="+mn-lt"/>
              <a:cs typeface="+mn-cs"/>
            </a:endParaRPr>
          </a:p>
          <a:p>
            <a:pPr marL="1085850" lvl="1" indent="-34290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endParaRPr lang="ru-RU" sz="2400" dirty="0">
              <a:solidFill>
                <a:srgbClr val="000066"/>
              </a:solidFill>
              <a:latin typeface="+mn-lt"/>
              <a:cs typeface="+mn-cs"/>
            </a:endParaRPr>
          </a:p>
          <a:p>
            <a:pPr marL="342900" indent="-34290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endParaRPr lang="ru-RU" sz="2800" dirty="0">
              <a:solidFill>
                <a:srgbClr val="00677A"/>
              </a:solidFill>
              <a:latin typeface="Times New Roman"/>
              <a:ea typeface="SimSun"/>
              <a:cs typeface="Arial" charset="0"/>
            </a:endParaRPr>
          </a:p>
          <a:p>
            <a:pPr lvl="1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ru-RU" sz="2800" kern="0" dirty="0">
              <a:solidFill>
                <a:srgbClr val="000000"/>
              </a:solidFill>
              <a:latin typeface="+mn-lt"/>
              <a:cs typeface="+mn-cs"/>
            </a:endParaRPr>
          </a:p>
          <a:p>
            <a:pPr lvl="1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ru-RU" sz="2800" kern="0" dirty="0">
              <a:solidFill>
                <a:srgbClr val="000000"/>
              </a:solidFill>
              <a:latin typeface="+mn-lt"/>
              <a:cs typeface="+mn-cs"/>
            </a:endParaRPr>
          </a:p>
          <a:p>
            <a:pPr marL="342900" indent="-34290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ru-RU" sz="3200" kern="0" dirty="0">
              <a:solidFill>
                <a:srgbClr val="000000"/>
              </a:solidFill>
              <a:latin typeface="+mn-lt"/>
              <a:cs typeface="+mn-cs"/>
            </a:endParaRPr>
          </a:p>
          <a:p>
            <a:pPr marL="342900" indent="-34290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ru-RU" sz="3200" kern="0" dirty="0">
              <a:solidFill>
                <a:srgbClr val="00000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8715375" y="6578600"/>
            <a:ext cx="427038" cy="277813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3ACA00AB-45E2-4678-918F-A2F4A967120D}" type="slidenum">
              <a:rPr lang="ru-RU" smtClean="0">
                <a:latin typeface="Arial Bold Italic"/>
                <a:cs typeface="Arial" pitchFamily="34" charset="0"/>
              </a:rPr>
              <a:pPr>
                <a:buFont typeface="Times New Roman" pitchFamily="18" charset="0"/>
                <a:buNone/>
              </a:pPr>
              <a:t>19</a:t>
            </a:fld>
            <a:endParaRPr lang="ru-RU" smtClean="0">
              <a:latin typeface="Arial Bold Italic"/>
              <a:cs typeface="Arial" pitchFamily="34" charset="0"/>
            </a:endParaRPr>
          </a:p>
        </p:txBody>
      </p:sp>
      <p:sp>
        <p:nvSpPr>
          <p:cNvPr id="19459" name="Rectangle 1"/>
          <p:cNvSpPr>
            <a:spLocks noChangeArrowheads="1"/>
          </p:cNvSpPr>
          <p:nvPr/>
        </p:nvSpPr>
        <p:spPr bwMode="auto">
          <a:xfrm>
            <a:off x="323850" y="6524625"/>
            <a:ext cx="2747963" cy="274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40680" bIns="0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9688" algn="l"/>
                <a:tab pos="954088" algn="l"/>
                <a:tab pos="1868488" algn="l"/>
                <a:tab pos="2782888" algn="l"/>
                <a:tab pos="3697288" algn="l"/>
                <a:tab pos="4611688" algn="l"/>
                <a:tab pos="5526088" algn="l"/>
                <a:tab pos="6440488" algn="l"/>
                <a:tab pos="7354888" algn="l"/>
                <a:tab pos="8269288" algn="l"/>
                <a:tab pos="9183688" algn="l"/>
                <a:tab pos="10098088" algn="l"/>
              </a:tabLst>
            </a:pPr>
            <a:r>
              <a:rPr lang="en-US" sz="1200">
                <a:solidFill>
                  <a:srgbClr val="000099"/>
                </a:solidFill>
                <a:latin typeface="Arial Bold Italic"/>
              </a:rPr>
              <a:t>ГРАНС-Центр </a:t>
            </a:r>
            <a:r>
              <a:rPr lang="en-US" sz="1200">
                <a:solidFill>
                  <a:srgbClr val="000099"/>
                </a:solidFill>
              </a:rPr>
              <a:t>© 2009</a:t>
            </a:r>
          </a:p>
        </p:txBody>
      </p:sp>
      <p:pic>
        <p:nvPicPr>
          <p:cNvPr id="1946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0650" y="6543675"/>
            <a:ext cx="207963" cy="215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9461" name="Rectangle 3"/>
          <p:cNvSpPr>
            <a:spLocks noChangeArrowheads="1"/>
          </p:cNvSpPr>
          <p:nvPr/>
        </p:nvSpPr>
        <p:spPr bwMode="auto">
          <a:xfrm>
            <a:off x="0" y="142875"/>
            <a:ext cx="9156700" cy="428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40680" bIns="0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9688" algn="l"/>
                <a:tab pos="954088" algn="l"/>
                <a:tab pos="1868488" algn="l"/>
                <a:tab pos="2782888" algn="l"/>
                <a:tab pos="3697288" algn="l"/>
                <a:tab pos="4611688" algn="l"/>
                <a:tab pos="5526088" algn="l"/>
                <a:tab pos="6440488" algn="l"/>
                <a:tab pos="7354888" algn="l"/>
                <a:tab pos="8269288" algn="l"/>
                <a:tab pos="9183688" algn="l"/>
                <a:tab pos="10098088" algn="l"/>
              </a:tabLst>
            </a:pPr>
            <a:r>
              <a:rPr lang="ru-RU" sz="2400" b="1">
                <a:solidFill>
                  <a:srgbClr val="A50021"/>
                </a:solidFill>
              </a:rPr>
              <a:t>Изменилась ли как-то стратегия и приоритетные направления Фонда в связи с кризисом</a:t>
            </a:r>
            <a:r>
              <a:rPr lang="en-US" sz="2400" b="1">
                <a:solidFill>
                  <a:srgbClr val="A50021"/>
                </a:solidFill>
              </a:rPr>
              <a:t>?</a:t>
            </a:r>
          </a:p>
        </p:txBody>
      </p:sp>
      <p:sp>
        <p:nvSpPr>
          <p:cNvPr id="19462" name="Line 4"/>
          <p:cNvSpPr>
            <a:spLocks noChangeShapeType="1"/>
          </p:cNvSpPr>
          <p:nvPr/>
        </p:nvSpPr>
        <p:spPr bwMode="auto">
          <a:xfrm>
            <a:off x="0" y="6381750"/>
            <a:ext cx="9144000" cy="1588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0" y="928670"/>
          <a:ext cx="9144000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19464" name="Group 3"/>
          <p:cNvGrpSpPr>
            <a:grpSpLocks/>
          </p:cNvGrpSpPr>
          <p:nvPr/>
        </p:nvGrpSpPr>
        <p:grpSpPr bwMode="auto">
          <a:xfrm>
            <a:off x="0" y="928688"/>
            <a:ext cx="9144000" cy="144462"/>
            <a:chOff x="0" y="391"/>
            <a:chExt cx="5760" cy="91"/>
          </a:xfrm>
        </p:grpSpPr>
        <p:sp>
          <p:nvSpPr>
            <p:cNvPr id="19465" name="Rectangle 4"/>
            <p:cNvSpPr>
              <a:spLocks noChangeArrowheads="1"/>
            </p:cNvSpPr>
            <p:nvPr/>
          </p:nvSpPr>
          <p:spPr bwMode="auto">
            <a:xfrm flipV="1">
              <a:off x="0" y="391"/>
              <a:ext cx="5760" cy="48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latinLnBrk="1">
                <a:lnSpc>
                  <a:spcPct val="140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kumimoji="1" lang="en-US" sz="2000" i="1">
                <a:latin typeface="HY헤드라인M"/>
                <a:ea typeface="HY헤드라인M"/>
                <a:cs typeface="HY헤드라인M"/>
              </a:endParaRPr>
            </a:p>
          </p:txBody>
        </p:sp>
        <p:sp>
          <p:nvSpPr>
            <p:cNvPr id="19466" name="Rectangle 5"/>
            <p:cNvSpPr>
              <a:spLocks noChangeArrowheads="1"/>
            </p:cNvSpPr>
            <p:nvPr/>
          </p:nvSpPr>
          <p:spPr bwMode="auto">
            <a:xfrm>
              <a:off x="0" y="471"/>
              <a:ext cx="5760" cy="11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latinLnBrk="1">
                <a:lnSpc>
                  <a:spcPct val="140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kumimoji="1" lang="en-US" sz="2000" i="1">
                <a:latin typeface="HY헤드라인M"/>
                <a:ea typeface="HY헤드라인M"/>
                <a:cs typeface="HY헤드라인M"/>
              </a:endParaRPr>
            </a:p>
          </p:txBody>
        </p:sp>
      </p:grp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8715375" y="6578600"/>
            <a:ext cx="427038" cy="277813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A2CE1891-0BD5-4D38-B0E9-CEB3FFB21213}" type="slidenum">
              <a:rPr lang="ru-RU" smtClean="0">
                <a:latin typeface="Arial Bold Italic"/>
                <a:cs typeface="Arial" pitchFamily="34" charset="0"/>
              </a:rPr>
              <a:pPr>
                <a:buFont typeface="Times New Roman" pitchFamily="18" charset="0"/>
                <a:buNone/>
              </a:pPr>
              <a:t>2</a:t>
            </a:fld>
            <a:endParaRPr lang="ru-RU" smtClean="0">
              <a:latin typeface="Arial Bold Italic"/>
              <a:cs typeface="Arial" pitchFamily="34" charset="0"/>
            </a:endParaRPr>
          </a:p>
        </p:txBody>
      </p:sp>
      <p:sp>
        <p:nvSpPr>
          <p:cNvPr id="15363" name="Rectangle 1"/>
          <p:cNvSpPr>
            <a:spLocks noChangeArrowheads="1"/>
          </p:cNvSpPr>
          <p:nvPr/>
        </p:nvSpPr>
        <p:spPr bwMode="auto">
          <a:xfrm>
            <a:off x="323850" y="6524625"/>
            <a:ext cx="2747963" cy="274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40680" bIns="0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9688" algn="l"/>
                <a:tab pos="954088" algn="l"/>
                <a:tab pos="1868488" algn="l"/>
                <a:tab pos="2782888" algn="l"/>
                <a:tab pos="3697288" algn="l"/>
                <a:tab pos="4611688" algn="l"/>
                <a:tab pos="5526088" algn="l"/>
                <a:tab pos="6440488" algn="l"/>
                <a:tab pos="7354888" algn="l"/>
                <a:tab pos="8269288" algn="l"/>
                <a:tab pos="9183688" algn="l"/>
                <a:tab pos="10098088" algn="l"/>
              </a:tabLst>
            </a:pPr>
            <a:r>
              <a:rPr lang="en-US" sz="1200">
                <a:solidFill>
                  <a:srgbClr val="000099"/>
                </a:solidFill>
                <a:latin typeface="Arial Bold Italic"/>
              </a:rPr>
              <a:t>ГРАНС-Центр </a:t>
            </a:r>
            <a:r>
              <a:rPr lang="en-US" sz="1200">
                <a:solidFill>
                  <a:srgbClr val="000099"/>
                </a:solidFill>
              </a:rPr>
              <a:t>© 2009</a:t>
            </a:r>
          </a:p>
        </p:txBody>
      </p:sp>
      <p:pic>
        <p:nvPicPr>
          <p:cNvPr id="1536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0650" y="6543675"/>
            <a:ext cx="207963" cy="215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5365" name="Rectangle 3"/>
          <p:cNvSpPr>
            <a:spLocks noChangeArrowheads="1"/>
          </p:cNvSpPr>
          <p:nvPr/>
        </p:nvSpPr>
        <p:spPr bwMode="auto">
          <a:xfrm>
            <a:off x="0" y="142875"/>
            <a:ext cx="9156700" cy="428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40680" bIns="0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9688" algn="l"/>
                <a:tab pos="954088" algn="l"/>
                <a:tab pos="1868488" algn="l"/>
                <a:tab pos="2782888" algn="l"/>
                <a:tab pos="3697288" algn="l"/>
                <a:tab pos="4611688" algn="l"/>
                <a:tab pos="5526088" algn="l"/>
                <a:tab pos="6440488" algn="l"/>
                <a:tab pos="7354888" algn="l"/>
                <a:tab pos="8269288" algn="l"/>
                <a:tab pos="9183688" algn="l"/>
                <a:tab pos="10098088" algn="l"/>
              </a:tabLst>
            </a:pPr>
            <a:r>
              <a:rPr lang="ru-RU" sz="2400" b="1">
                <a:solidFill>
                  <a:srgbClr val="A50021"/>
                </a:solidFill>
              </a:rPr>
              <a:t>Предыстория исследования</a:t>
            </a:r>
            <a:endParaRPr lang="en-US" sz="2400" b="1">
              <a:solidFill>
                <a:srgbClr val="A50021"/>
              </a:solidFill>
            </a:endParaRPr>
          </a:p>
        </p:txBody>
      </p:sp>
      <p:sp>
        <p:nvSpPr>
          <p:cNvPr id="15366" name="Line 4"/>
          <p:cNvSpPr>
            <a:spLocks noChangeShapeType="1"/>
          </p:cNvSpPr>
          <p:nvPr/>
        </p:nvSpPr>
        <p:spPr bwMode="auto">
          <a:xfrm>
            <a:off x="0" y="6381750"/>
            <a:ext cx="9144000" cy="1588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15367" name="Group 3"/>
          <p:cNvGrpSpPr>
            <a:grpSpLocks/>
          </p:cNvGrpSpPr>
          <p:nvPr/>
        </p:nvGrpSpPr>
        <p:grpSpPr bwMode="auto">
          <a:xfrm>
            <a:off x="0" y="642938"/>
            <a:ext cx="9144000" cy="144462"/>
            <a:chOff x="0" y="391"/>
            <a:chExt cx="5760" cy="91"/>
          </a:xfrm>
        </p:grpSpPr>
        <p:sp>
          <p:nvSpPr>
            <p:cNvPr id="15369" name="Rectangle 4"/>
            <p:cNvSpPr>
              <a:spLocks noChangeArrowheads="1"/>
            </p:cNvSpPr>
            <p:nvPr/>
          </p:nvSpPr>
          <p:spPr bwMode="auto">
            <a:xfrm flipV="1">
              <a:off x="0" y="391"/>
              <a:ext cx="5760" cy="48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latinLnBrk="1">
                <a:lnSpc>
                  <a:spcPct val="140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kumimoji="1" lang="en-US" sz="2000" i="1">
                <a:latin typeface="HY헤드라인M"/>
                <a:ea typeface="HY헤드라인M"/>
                <a:cs typeface="HY헤드라인M"/>
              </a:endParaRPr>
            </a:p>
          </p:txBody>
        </p:sp>
        <p:sp>
          <p:nvSpPr>
            <p:cNvPr id="15370" name="Rectangle 5"/>
            <p:cNvSpPr>
              <a:spLocks noChangeArrowheads="1"/>
            </p:cNvSpPr>
            <p:nvPr/>
          </p:nvSpPr>
          <p:spPr bwMode="auto">
            <a:xfrm>
              <a:off x="0" y="471"/>
              <a:ext cx="5760" cy="11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latinLnBrk="1">
                <a:lnSpc>
                  <a:spcPct val="140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kumimoji="1" lang="en-US" sz="2000" i="1">
                <a:latin typeface="HY헤드라인M"/>
                <a:ea typeface="HY헤드라인M"/>
                <a:cs typeface="HY헤드라인M"/>
              </a:endParaRPr>
            </a:p>
          </p:txBody>
        </p:sp>
      </p:grpSp>
      <p:sp>
        <p:nvSpPr>
          <p:cNvPr id="15" name="Содержимое 2"/>
          <p:cNvSpPr txBox="1">
            <a:spLocks/>
          </p:cNvSpPr>
          <p:nvPr/>
        </p:nvSpPr>
        <p:spPr>
          <a:xfrm>
            <a:off x="457200" y="1214438"/>
            <a:ext cx="8229600" cy="491172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</a:pPr>
            <a:r>
              <a:rPr lang="ru-RU" sz="2400" dirty="0">
                <a:solidFill>
                  <a:srgbClr val="000066"/>
                </a:solidFill>
                <a:latin typeface="Times New Roman" pitchFamily="18" charset="0"/>
              </a:rPr>
              <a:t>Фонд местного сообщества, </a:t>
            </a:r>
            <a:r>
              <a:rPr lang="en-US" sz="2400" dirty="0">
                <a:solidFill>
                  <a:srgbClr val="000066"/>
                </a:solidFill>
                <a:latin typeface="Times New Roman" pitchFamily="18" charset="0"/>
              </a:rPr>
              <a:t>community foundation</a:t>
            </a:r>
            <a:r>
              <a:rPr lang="ru-RU" sz="2400" dirty="0">
                <a:solidFill>
                  <a:srgbClr val="000066"/>
                </a:solidFill>
                <a:latin typeface="Times New Roman" pitchFamily="18" charset="0"/>
              </a:rPr>
              <a:t> – некоммерческая организация:</a:t>
            </a:r>
          </a:p>
          <a:p>
            <a:pPr lvl="1">
              <a:spcBef>
                <a:spcPct val="200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</a:pPr>
            <a:r>
              <a:rPr lang="ru-RU" sz="2000" dirty="0">
                <a:solidFill>
                  <a:srgbClr val="4D4D4D"/>
                </a:solidFill>
                <a:latin typeface="+mn-lt"/>
                <a:cs typeface="+mn-cs"/>
              </a:rPr>
              <a:t>Работает на конкретной территории,</a:t>
            </a:r>
          </a:p>
          <a:p>
            <a:pPr lvl="1">
              <a:spcBef>
                <a:spcPct val="200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</a:pPr>
            <a:r>
              <a:rPr lang="ru-RU" sz="2000" dirty="0">
                <a:solidFill>
                  <a:srgbClr val="4D4D4D"/>
                </a:solidFill>
                <a:latin typeface="+mn-lt"/>
                <a:cs typeface="+mn-cs"/>
              </a:rPr>
              <a:t>Цель - объединение ресурсов территории для решения проблем местного сообщества и повышения качества жизни населения. </a:t>
            </a:r>
          </a:p>
          <a:p>
            <a:pPr lvl="1">
              <a:spcBef>
                <a:spcPct val="200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</a:pPr>
            <a:r>
              <a:rPr lang="ru-RU" sz="2000" dirty="0">
                <a:solidFill>
                  <a:srgbClr val="4D4D4D"/>
                </a:solidFill>
                <a:latin typeface="+mn-lt"/>
                <a:cs typeface="+mn-cs"/>
              </a:rPr>
              <a:t>Являются </a:t>
            </a:r>
            <a:r>
              <a:rPr lang="ru-RU" sz="2000" dirty="0" err="1">
                <a:solidFill>
                  <a:srgbClr val="4D4D4D"/>
                </a:solidFill>
                <a:latin typeface="+mn-lt"/>
                <a:cs typeface="+mn-cs"/>
              </a:rPr>
              <a:t>грантодающей</a:t>
            </a:r>
            <a:r>
              <a:rPr lang="ru-RU" sz="2000" dirty="0">
                <a:solidFill>
                  <a:srgbClr val="4D4D4D"/>
                </a:solidFill>
                <a:latin typeface="+mn-lt"/>
                <a:cs typeface="+mn-cs"/>
              </a:rPr>
              <a:t> организацией,</a:t>
            </a:r>
          </a:p>
          <a:p>
            <a:pPr lvl="1">
              <a:spcBef>
                <a:spcPct val="200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</a:pPr>
            <a:r>
              <a:rPr lang="ru-RU" sz="2000" dirty="0">
                <a:solidFill>
                  <a:srgbClr val="4D4D4D"/>
                </a:solidFill>
                <a:latin typeface="+mn-lt"/>
                <a:cs typeface="+mn-cs"/>
              </a:rPr>
              <a:t>Способствуют развитию институциональной благотворительности. </a:t>
            </a:r>
          </a:p>
          <a:p>
            <a:pPr marL="342900" indent="-34290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0066"/>
                </a:solidFill>
                <a:latin typeface="Times New Roman" pitchFamily="18" charset="0"/>
              </a:rPr>
              <a:t>Гипотеза о росте </a:t>
            </a:r>
            <a:r>
              <a:rPr lang="ru-RU" sz="2400" dirty="0">
                <a:solidFill>
                  <a:srgbClr val="000066"/>
                </a:solidFill>
                <a:latin typeface="Times New Roman" pitchFamily="18" charset="0"/>
              </a:rPr>
              <a:t>значимости ФМС как альтернативного инструмента поддержания качества </a:t>
            </a:r>
            <a:r>
              <a:rPr lang="ru-RU" sz="2400" dirty="0" smtClean="0">
                <a:solidFill>
                  <a:srgbClr val="000066"/>
                </a:solidFill>
                <a:latin typeface="Times New Roman" pitchFamily="18" charset="0"/>
              </a:rPr>
              <a:t>жизни населения в </a:t>
            </a:r>
            <a:r>
              <a:rPr lang="ru-RU" sz="2400" dirty="0">
                <a:solidFill>
                  <a:srgbClr val="000066"/>
                </a:solidFill>
                <a:latin typeface="Times New Roman" pitchFamily="18" charset="0"/>
              </a:rPr>
              <a:t>условиях кризиса. </a:t>
            </a:r>
          </a:p>
          <a:p>
            <a:pPr lvl="1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sz="2800" dirty="0">
              <a:solidFill>
                <a:srgbClr val="000000"/>
              </a:solidFill>
              <a:latin typeface="Times New Roman" pitchFamily="18" charset="0"/>
            </a:endParaRPr>
          </a:p>
          <a:p>
            <a:pPr lvl="1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sz="2800" dirty="0">
              <a:solidFill>
                <a:srgbClr val="000000"/>
              </a:solidFill>
              <a:latin typeface="Times New Roman" pitchFamily="18" charset="0"/>
            </a:endParaRPr>
          </a:p>
          <a:p>
            <a:pPr marL="342900" indent="-34290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sz="3200" dirty="0">
              <a:solidFill>
                <a:srgbClr val="000000"/>
              </a:solidFill>
              <a:latin typeface="Times New Roman" pitchFamily="18" charset="0"/>
            </a:endParaRPr>
          </a:p>
          <a:p>
            <a:pPr marL="342900" indent="-34290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sz="3200" dirty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8715375" y="6578600"/>
            <a:ext cx="427038" cy="277813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67F1A3E6-325B-4F3F-BFB1-C114C6C5F9CD}" type="slidenum">
              <a:rPr lang="ru-RU" smtClean="0">
                <a:latin typeface="Arial Bold Italic"/>
                <a:cs typeface="Arial" pitchFamily="34" charset="0"/>
              </a:rPr>
              <a:pPr>
                <a:buFont typeface="Times New Roman" pitchFamily="18" charset="0"/>
                <a:buNone/>
              </a:pPr>
              <a:t>20</a:t>
            </a:fld>
            <a:endParaRPr lang="ru-RU" smtClean="0">
              <a:latin typeface="Arial Bold Italic"/>
              <a:cs typeface="Arial" pitchFamily="34" charset="0"/>
            </a:endParaRPr>
          </a:p>
        </p:txBody>
      </p:sp>
      <p:sp>
        <p:nvSpPr>
          <p:cNvPr id="20483" name="Rectangle 1"/>
          <p:cNvSpPr>
            <a:spLocks noChangeArrowheads="1"/>
          </p:cNvSpPr>
          <p:nvPr/>
        </p:nvSpPr>
        <p:spPr bwMode="auto">
          <a:xfrm>
            <a:off x="323850" y="6524625"/>
            <a:ext cx="2747963" cy="274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40680" bIns="0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9688" algn="l"/>
                <a:tab pos="954088" algn="l"/>
                <a:tab pos="1868488" algn="l"/>
                <a:tab pos="2782888" algn="l"/>
                <a:tab pos="3697288" algn="l"/>
                <a:tab pos="4611688" algn="l"/>
                <a:tab pos="5526088" algn="l"/>
                <a:tab pos="6440488" algn="l"/>
                <a:tab pos="7354888" algn="l"/>
                <a:tab pos="8269288" algn="l"/>
                <a:tab pos="9183688" algn="l"/>
                <a:tab pos="10098088" algn="l"/>
              </a:tabLst>
            </a:pPr>
            <a:r>
              <a:rPr lang="en-US" sz="1200">
                <a:solidFill>
                  <a:srgbClr val="000099"/>
                </a:solidFill>
                <a:latin typeface="Arial Bold Italic"/>
              </a:rPr>
              <a:t>ГРАНС-Центр </a:t>
            </a:r>
            <a:r>
              <a:rPr lang="en-US" sz="1200">
                <a:solidFill>
                  <a:srgbClr val="000099"/>
                </a:solidFill>
              </a:rPr>
              <a:t>© 2009</a:t>
            </a:r>
          </a:p>
        </p:txBody>
      </p:sp>
      <p:pic>
        <p:nvPicPr>
          <p:cNvPr id="2048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0650" y="6543675"/>
            <a:ext cx="207963" cy="215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0485" name="Rectangle 3"/>
          <p:cNvSpPr>
            <a:spLocks noChangeArrowheads="1"/>
          </p:cNvSpPr>
          <p:nvPr/>
        </p:nvSpPr>
        <p:spPr bwMode="auto">
          <a:xfrm>
            <a:off x="0" y="142875"/>
            <a:ext cx="9156700" cy="428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40680" bIns="0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9688" algn="l"/>
                <a:tab pos="954088" algn="l"/>
                <a:tab pos="1868488" algn="l"/>
                <a:tab pos="2782888" algn="l"/>
                <a:tab pos="3697288" algn="l"/>
                <a:tab pos="4611688" algn="l"/>
                <a:tab pos="5526088" algn="l"/>
                <a:tab pos="6440488" algn="l"/>
                <a:tab pos="7354888" algn="l"/>
                <a:tab pos="8269288" algn="l"/>
                <a:tab pos="9183688" algn="l"/>
                <a:tab pos="10098088" algn="l"/>
              </a:tabLst>
            </a:pPr>
            <a:r>
              <a:rPr lang="ru-RU" sz="2400" b="1" dirty="0" smtClean="0">
                <a:solidFill>
                  <a:srgbClr val="A50021"/>
                </a:solidFill>
              </a:rPr>
              <a:t>Что </a:t>
            </a:r>
            <a:r>
              <a:rPr lang="ru-RU" sz="2400" b="1" dirty="0">
                <a:solidFill>
                  <a:srgbClr val="A50021"/>
                </a:solidFill>
              </a:rPr>
              <a:t>именно изменилось во взаимодействии Фонда с органами </a:t>
            </a:r>
            <a:r>
              <a:rPr lang="ru-RU" sz="2400" b="1" dirty="0" smtClean="0">
                <a:solidFill>
                  <a:srgbClr val="A50021"/>
                </a:solidFill>
              </a:rPr>
              <a:t>власти в связи с экономическим кризисом</a:t>
            </a:r>
            <a:r>
              <a:rPr lang="en-US" sz="2400" b="1" dirty="0" smtClean="0">
                <a:solidFill>
                  <a:srgbClr val="A50021"/>
                </a:solidFill>
              </a:rPr>
              <a:t>?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20486" name="Line 4"/>
          <p:cNvSpPr>
            <a:spLocks noChangeShapeType="1"/>
          </p:cNvSpPr>
          <p:nvPr/>
        </p:nvSpPr>
        <p:spPr bwMode="auto">
          <a:xfrm>
            <a:off x="0" y="6381750"/>
            <a:ext cx="9144000" cy="1588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11" name="Диаграмма 10"/>
          <p:cNvGraphicFramePr/>
          <p:nvPr/>
        </p:nvGraphicFramePr>
        <p:xfrm>
          <a:off x="0" y="1071546"/>
          <a:ext cx="9144000" cy="5286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20488" name="Group 3"/>
          <p:cNvGrpSpPr>
            <a:grpSpLocks/>
          </p:cNvGrpSpPr>
          <p:nvPr/>
        </p:nvGrpSpPr>
        <p:grpSpPr bwMode="auto">
          <a:xfrm>
            <a:off x="0" y="928688"/>
            <a:ext cx="9144000" cy="144462"/>
            <a:chOff x="0" y="391"/>
            <a:chExt cx="5760" cy="91"/>
          </a:xfrm>
        </p:grpSpPr>
        <p:sp>
          <p:nvSpPr>
            <p:cNvPr id="20489" name="Rectangle 4"/>
            <p:cNvSpPr>
              <a:spLocks noChangeArrowheads="1"/>
            </p:cNvSpPr>
            <p:nvPr/>
          </p:nvSpPr>
          <p:spPr bwMode="auto">
            <a:xfrm flipV="1">
              <a:off x="0" y="391"/>
              <a:ext cx="5760" cy="48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latinLnBrk="1">
                <a:lnSpc>
                  <a:spcPct val="140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kumimoji="1" lang="en-US" sz="2000" i="1">
                <a:latin typeface="HY헤드라인M"/>
                <a:ea typeface="HY헤드라인M"/>
                <a:cs typeface="HY헤드라인M"/>
              </a:endParaRPr>
            </a:p>
          </p:txBody>
        </p:sp>
        <p:sp>
          <p:nvSpPr>
            <p:cNvPr id="20490" name="Rectangle 5"/>
            <p:cNvSpPr>
              <a:spLocks noChangeArrowheads="1"/>
            </p:cNvSpPr>
            <p:nvPr/>
          </p:nvSpPr>
          <p:spPr bwMode="auto">
            <a:xfrm>
              <a:off x="0" y="471"/>
              <a:ext cx="5760" cy="11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latinLnBrk="1">
                <a:lnSpc>
                  <a:spcPct val="140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kumimoji="1" lang="en-US" sz="2000" i="1">
                <a:latin typeface="HY헤드라인M"/>
                <a:ea typeface="HY헤드라인M"/>
                <a:cs typeface="HY헤드라인M"/>
              </a:endParaRPr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8715375" y="6578600"/>
            <a:ext cx="427038" cy="277813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E96C603B-5400-4B62-9CF4-99E0473C8645}" type="slidenum">
              <a:rPr lang="ru-RU" smtClean="0">
                <a:latin typeface="Arial Bold Italic"/>
                <a:cs typeface="Arial" pitchFamily="34" charset="0"/>
              </a:rPr>
              <a:pPr>
                <a:buFont typeface="Times New Roman" pitchFamily="18" charset="0"/>
                <a:buNone/>
              </a:pPr>
              <a:t>21</a:t>
            </a:fld>
            <a:endParaRPr lang="ru-RU" smtClean="0">
              <a:latin typeface="Arial Bold Italic"/>
              <a:cs typeface="Arial" pitchFamily="34" charset="0"/>
            </a:endParaRPr>
          </a:p>
        </p:txBody>
      </p:sp>
      <p:sp>
        <p:nvSpPr>
          <p:cNvPr id="21507" name="Rectangle 1"/>
          <p:cNvSpPr>
            <a:spLocks noChangeArrowheads="1"/>
          </p:cNvSpPr>
          <p:nvPr/>
        </p:nvSpPr>
        <p:spPr bwMode="auto">
          <a:xfrm>
            <a:off x="323850" y="6524625"/>
            <a:ext cx="2747963" cy="274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40680" bIns="0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9688" algn="l"/>
                <a:tab pos="954088" algn="l"/>
                <a:tab pos="1868488" algn="l"/>
                <a:tab pos="2782888" algn="l"/>
                <a:tab pos="3697288" algn="l"/>
                <a:tab pos="4611688" algn="l"/>
                <a:tab pos="5526088" algn="l"/>
                <a:tab pos="6440488" algn="l"/>
                <a:tab pos="7354888" algn="l"/>
                <a:tab pos="8269288" algn="l"/>
                <a:tab pos="9183688" algn="l"/>
                <a:tab pos="10098088" algn="l"/>
              </a:tabLst>
            </a:pPr>
            <a:r>
              <a:rPr lang="en-US" sz="1200">
                <a:solidFill>
                  <a:srgbClr val="000099"/>
                </a:solidFill>
                <a:latin typeface="Arial Bold Italic"/>
              </a:rPr>
              <a:t>ГРАНС-Центр </a:t>
            </a:r>
            <a:r>
              <a:rPr lang="en-US" sz="1200">
                <a:solidFill>
                  <a:srgbClr val="000099"/>
                </a:solidFill>
              </a:rPr>
              <a:t>© 2009</a:t>
            </a:r>
          </a:p>
        </p:txBody>
      </p:sp>
      <p:pic>
        <p:nvPicPr>
          <p:cNvPr id="2150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0650" y="6543675"/>
            <a:ext cx="207963" cy="215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1509" name="Rectangle 3"/>
          <p:cNvSpPr>
            <a:spLocks noChangeArrowheads="1"/>
          </p:cNvSpPr>
          <p:nvPr/>
        </p:nvSpPr>
        <p:spPr bwMode="auto">
          <a:xfrm>
            <a:off x="0" y="142875"/>
            <a:ext cx="9156700" cy="428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40680" bIns="0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9688" algn="l"/>
                <a:tab pos="954088" algn="l"/>
                <a:tab pos="1868488" algn="l"/>
                <a:tab pos="2782888" algn="l"/>
                <a:tab pos="3697288" algn="l"/>
                <a:tab pos="4611688" algn="l"/>
                <a:tab pos="5526088" algn="l"/>
                <a:tab pos="6440488" algn="l"/>
                <a:tab pos="7354888" algn="l"/>
                <a:tab pos="8269288" algn="l"/>
                <a:tab pos="9183688" algn="l"/>
                <a:tab pos="10098088" algn="l"/>
              </a:tabLst>
            </a:pPr>
            <a:r>
              <a:rPr lang="ru-RU" sz="2400" b="1" dirty="0" smtClean="0">
                <a:solidFill>
                  <a:srgbClr val="A50021"/>
                </a:solidFill>
              </a:rPr>
              <a:t>Что </a:t>
            </a:r>
            <a:r>
              <a:rPr lang="ru-RU" sz="2400" b="1" dirty="0">
                <a:solidFill>
                  <a:srgbClr val="A50021"/>
                </a:solidFill>
              </a:rPr>
              <a:t>именно изменилось во взаимодействии Фонда с коммерческими </a:t>
            </a:r>
            <a:r>
              <a:rPr lang="ru-RU" sz="2400" b="1" dirty="0" smtClean="0">
                <a:solidFill>
                  <a:srgbClr val="A50021"/>
                </a:solidFill>
              </a:rPr>
              <a:t>структурами в связи с экономическим кризисом</a:t>
            </a:r>
            <a:r>
              <a:rPr lang="en-US" sz="2400" b="1" dirty="0" smtClean="0">
                <a:solidFill>
                  <a:srgbClr val="A50021"/>
                </a:solidFill>
              </a:rPr>
              <a:t>?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21510" name="Line 4"/>
          <p:cNvSpPr>
            <a:spLocks noChangeShapeType="1"/>
          </p:cNvSpPr>
          <p:nvPr/>
        </p:nvSpPr>
        <p:spPr bwMode="auto">
          <a:xfrm>
            <a:off x="0" y="6381750"/>
            <a:ext cx="9144000" cy="1588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0" y="1500174"/>
          <a:ext cx="9143999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21512" name="Group 3"/>
          <p:cNvGrpSpPr>
            <a:grpSpLocks/>
          </p:cNvGrpSpPr>
          <p:nvPr/>
        </p:nvGrpSpPr>
        <p:grpSpPr bwMode="auto">
          <a:xfrm>
            <a:off x="0" y="1285875"/>
            <a:ext cx="9144000" cy="144463"/>
            <a:chOff x="0" y="391"/>
            <a:chExt cx="5760" cy="91"/>
          </a:xfrm>
        </p:grpSpPr>
        <p:sp>
          <p:nvSpPr>
            <p:cNvPr id="21513" name="Rectangle 4"/>
            <p:cNvSpPr>
              <a:spLocks noChangeArrowheads="1"/>
            </p:cNvSpPr>
            <p:nvPr/>
          </p:nvSpPr>
          <p:spPr bwMode="auto">
            <a:xfrm flipV="1">
              <a:off x="0" y="391"/>
              <a:ext cx="5760" cy="48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latinLnBrk="1">
                <a:lnSpc>
                  <a:spcPct val="140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kumimoji="1" lang="en-US" sz="2000" i="1">
                <a:latin typeface="HY헤드라인M"/>
                <a:ea typeface="HY헤드라인M"/>
                <a:cs typeface="HY헤드라인M"/>
              </a:endParaRPr>
            </a:p>
          </p:txBody>
        </p:sp>
        <p:sp>
          <p:nvSpPr>
            <p:cNvPr id="21514" name="Rectangle 5"/>
            <p:cNvSpPr>
              <a:spLocks noChangeArrowheads="1"/>
            </p:cNvSpPr>
            <p:nvPr/>
          </p:nvSpPr>
          <p:spPr bwMode="auto">
            <a:xfrm>
              <a:off x="0" y="471"/>
              <a:ext cx="5760" cy="11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latinLnBrk="1">
                <a:lnSpc>
                  <a:spcPct val="140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kumimoji="1" lang="en-US" sz="2000" i="1">
                <a:latin typeface="HY헤드라인M"/>
                <a:ea typeface="HY헤드라인M"/>
                <a:cs typeface="HY헤드라인M"/>
              </a:endParaRPr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8715375" y="6578600"/>
            <a:ext cx="427038" cy="277813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E0962690-8209-493C-A70B-C8787666EA93}" type="slidenum">
              <a:rPr lang="ru-RU" smtClean="0">
                <a:latin typeface="Arial Bold Italic"/>
                <a:cs typeface="Arial" pitchFamily="34" charset="0"/>
              </a:rPr>
              <a:pPr>
                <a:buFont typeface="Times New Roman" pitchFamily="18" charset="0"/>
                <a:buNone/>
              </a:pPr>
              <a:t>22</a:t>
            </a:fld>
            <a:endParaRPr lang="ru-RU" smtClean="0">
              <a:latin typeface="Arial Bold Italic"/>
              <a:cs typeface="Arial" pitchFamily="34" charset="0"/>
            </a:endParaRPr>
          </a:p>
        </p:txBody>
      </p:sp>
      <p:sp>
        <p:nvSpPr>
          <p:cNvPr id="22531" name="Rectangle 1"/>
          <p:cNvSpPr>
            <a:spLocks noChangeArrowheads="1"/>
          </p:cNvSpPr>
          <p:nvPr/>
        </p:nvSpPr>
        <p:spPr bwMode="auto">
          <a:xfrm>
            <a:off x="323850" y="6524625"/>
            <a:ext cx="2747963" cy="274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40680" bIns="0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9688" algn="l"/>
                <a:tab pos="954088" algn="l"/>
                <a:tab pos="1868488" algn="l"/>
                <a:tab pos="2782888" algn="l"/>
                <a:tab pos="3697288" algn="l"/>
                <a:tab pos="4611688" algn="l"/>
                <a:tab pos="5526088" algn="l"/>
                <a:tab pos="6440488" algn="l"/>
                <a:tab pos="7354888" algn="l"/>
                <a:tab pos="8269288" algn="l"/>
                <a:tab pos="9183688" algn="l"/>
                <a:tab pos="10098088" algn="l"/>
              </a:tabLst>
            </a:pPr>
            <a:r>
              <a:rPr lang="en-US" sz="1200">
                <a:solidFill>
                  <a:srgbClr val="000099"/>
                </a:solidFill>
                <a:latin typeface="Arial Bold Italic"/>
              </a:rPr>
              <a:t>ГРАНС-Центр </a:t>
            </a:r>
            <a:r>
              <a:rPr lang="en-US" sz="1200">
                <a:solidFill>
                  <a:srgbClr val="000099"/>
                </a:solidFill>
              </a:rPr>
              <a:t>© 2009</a:t>
            </a:r>
          </a:p>
        </p:txBody>
      </p:sp>
      <p:pic>
        <p:nvPicPr>
          <p:cNvPr id="2253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0650" y="6543675"/>
            <a:ext cx="207963" cy="215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2533" name="Rectangle 3"/>
          <p:cNvSpPr>
            <a:spLocks noChangeArrowheads="1"/>
          </p:cNvSpPr>
          <p:nvPr/>
        </p:nvSpPr>
        <p:spPr bwMode="auto">
          <a:xfrm>
            <a:off x="0" y="142875"/>
            <a:ext cx="9156700" cy="428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40680" bIns="0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9688" algn="l"/>
                <a:tab pos="954088" algn="l"/>
                <a:tab pos="1868488" algn="l"/>
                <a:tab pos="2782888" algn="l"/>
                <a:tab pos="3697288" algn="l"/>
                <a:tab pos="4611688" algn="l"/>
                <a:tab pos="5526088" algn="l"/>
                <a:tab pos="6440488" algn="l"/>
                <a:tab pos="7354888" algn="l"/>
                <a:tab pos="8269288" algn="l"/>
                <a:tab pos="9183688" algn="l"/>
                <a:tab pos="10098088" algn="l"/>
              </a:tabLst>
            </a:pPr>
            <a:r>
              <a:rPr lang="ru-RU" sz="2400" b="1" dirty="0" smtClean="0">
                <a:solidFill>
                  <a:srgbClr val="A50021"/>
                </a:solidFill>
              </a:rPr>
              <a:t>Что </a:t>
            </a:r>
            <a:r>
              <a:rPr lang="ru-RU" sz="2400" b="1" dirty="0">
                <a:solidFill>
                  <a:srgbClr val="A50021"/>
                </a:solidFill>
              </a:rPr>
              <a:t>именно изменилось во взаимодействии Фонда с частными </a:t>
            </a:r>
            <a:r>
              <a:rPr lang="ru-RU" sz="2400" b="1" dirty="0" smtClean="0">
                <a:solidFill>
                  <a:srgbClr val="A50021"/>
                </a:solidFill>
              </a:rPr>
              <a:t>лицами в связи с экономическим кризисом?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22534" name="Line 4"/>
          <p:cNvSpPr>
            <a:spLocks noChangeShapeType="1"/>
          </p:cNvSpPr>
          <p:nvPr/>
        </p:nvSpPr>
        <p:spPr bwMode="auto">
          <a:xfrm>
            <a:off x="0" y="6381750"/>
            <a:ext cx="9144000" cy="1588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13" name="Диаграмма 12"/>
          <p:cNvGraphicFramePr/>
          <p:nvPr/>
        </p:nvGraphicFramePr>
        <p:xfrm>
          <a:off x="0" y="1571612"/>
          <a:ext cx="9143999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22536" name="Group 3"/>
          <p:cNvGrpSpPr>
            <a:grpSpLocks/>
          </p:cNvGrpSpPr>
          <p:nvPr/>
        </p:nvGrpSpPr>
        <p:grpSpPr bwMode="auto">
          <a:xfrm>
            <a:off x="0" y="1285875"/>
            <a:ext cx="9144000" cy="144463"/>
            <a:chOff x="0" y="391"/>
            <a:chExt cx="5760" cy="91"/>
          </a:xfrm>
        </p:grpSpPr>
        <p:sp>
          <p:nvSpPr>
            <p:cNvPr id="22537" name="Rectangle 4"/>
            <p:cNvSpPr>
              <a:spLocks noChangeArrowheads="1"/>
            </p:cNvSpPr>
            <p:nvPr/>
          </p:nvSpPr>
          <p:spPr bwMode="auto">
            <a:xfrm flipV="1">
              <a:off x="0" y="391"/>
              <a:ext cx="5760" cy="48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latinLnBrk="1">
                <a:lnSpc>
                  <a:spcPct val="140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kumimoji="1" lang="en-US" sz="2000" i="1">
                <a:latin typeface="HY헤드라인M"/>
                <a:ea typeface="HY헤드라인M"/>
                <a:cs typeface="HY헤드라인M"/>
              </a:endParaRPr>
            </a:p>
          </p:txBody>
        </p:sp>
        <p:sp>
          <p:nvSpPr>
            <p:cNvPr id="22538" name="Rectangle 5"/>
            <p:cNvSpPr>
              <a:spLocks noChangeArrowheads="1"/>
            </p:cNvSpPr>
            <p:nvPr/>
          </p:nvSpPr>
          <p:spPr bwMode="auto">
            <a:xfrm>
              <a:off x="0" y="471"/>
              <a:ext cx="5760" cy="11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latinLnBrk="1">
                <a:lnSpc>
                  <a:spcPct val="140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kumimoji="1" lang="en-US" sz="2000" i="1">
                <a:latin typeface="HY헤드라인M"/>
                <a:ea typeface="HY헤드라인M"/>
                <a:cs typeface="HY헤드라인M"/>
              </a:endParaRPr>
            </a:p>
          </p:txBody>
        </p: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8715375" y="6578600"/>
            <a:ext cx="427038" cy="277813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35973989-BFEF-4E3E-AAD8-7E4D79353BE5}" type="slidenum">
              <a:rPr lang="ru-RU" smtClean="0">
                <a:latin typeface="Arial Bold Italic"/>
                <a:cs typeface="Arial" pitchFamily="34" charset="0"/>
              </a:rPr>
              <a:pPr>
                <a:buFont typeface="Times New Roman" pitchFamily="18" charset="0"/>
                <a:buNone/>
              </a:pPr>
              <a:t>23</a:t>
            </a:fld>
            <a:endParaRPr lang="ru-RU" smtClean="0">
              <a:latin typeface="Arial Bold Italic"/>
              <a:cs typeface="Arial" pitchFamily="34" charset="0"/>
            </a:endParaRPr>
          </a:p>
        </p:txBody>
      </p:sp>
      <p:sp>
        <p:nvSpPr>
          <p:cNvPr id="23555" name="Rectangle 1"/>
          <p:cNvSpPr>
            <a:spLocks noChangeArrowheads="1"/>
          </p:cNvSpPr>
          <p:nvPr/>
        </p:nvSpPr>
        <p:spPr bwMode="auto">
          <a:xfrm>
            <a:off x="323850" y="6524625"/>
            <a:ext cx="2747963" cy="274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40680" bIns="0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9688" algn="l"/>
                <a:tab pos="954088" algn="l"/>
                <a:tab pos="1868488" algn="l"/>
                <a:tab pos="2782888" algn="l"/>
                <a:tab pos="3697288" algn="l"/>
                <a:tab pos="4611688" algn="l"/>
                <a:tab pos="5526088" algn="l"/>
                <a:tab pos="6440488" algn="l"/>
                <a:tab pos="7354888" algn="l"/>
                <a:tab pos="8269288" algn="l"/>
                <a:tab pos="9183688" algn="l"/>
                <a:tab pos="10098088" algn="l"/>
              </a:tabLst>
            </a:pPr>
            <a:r>
              <a:rPr lang="en-US" sz="1200">
                <a:solidFill>
                  <a:srgbClr val="000099"/>
                </a:solidFill>
                <a:latin typeface="Arial Bold Italic"/>
              </a:rPr>
              <a:t>ГРАНС-Центр </a:t>
            </a:r>
            <a:r>
              <a:rPr lang="en-US" sz="1200">
                <a:solidFill>
                  <a:srgbClr val="000099"/>
                </a:solidFill>
              </a:rPr>
              <a:t>© 2009</a:t>
            </a:r>
          </a:p>
        </p:txBody>
      </p:sp>
      <p:pic>
        <p:nvPicPr>
          <p:cNvPr id="2355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0650" y="6543675"/>
            <a:ext cx="207963" cy="215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3557" name="Rectangle 3"/>
          <p:cNvSpPr>
            <a:spLocks noChangeArrowheads="1"/>
          </p:cNvSpPr>
          <p:nvPr/>
        </p:nvSpPr>
        <p:spPr bwMode="auto">
          <a:xfrm>
            <a:off x="0" y="142852"/>
            <a:ext cx="9156700" cy="428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40680" bIns="0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9688" algn="l"/>
                <a:tab pos="954088" algn="l"/>
                <a:tab pos="1868488" algn="l"/>
                <a:tab pos="2782888" algn="l"/>
                <a:tab pos="3697288" algn="l"/>
                <a:tab pos="4611688" algn="l"/>
                <a:tab pos="5526088" algn="l"/>
                <a:tab pos="6440488" algn="l"/>
                <a:tab pos="7354888" algn="l"/>
                <a:tab pos="8269288" algn="l"/>
                <a:tab pos="9183688" algn="l"/>
                <a:tab pos="10098088" algn="l"/>
              </a:tabLst>
            </a:pPr>
            <a:r>
              <a:rPr lang="ru-RU" sz="2400" b="1" dirty="0">
                <a:solidFill>
                  <a:srgbClr val="A50021"/>
                </a:solidFill>
              </a:rPr>
              <a:t>Основные </a:t>
            </a:r>
            <a:r>
              <a:rPr lang="ru-RU" sz="2400" b="1" dirty="0" smtClean="0">
                <a:solidFill>
                  <a:srgbClr val="A50021"/>
                </a:solidFill>
              </a:rPr>
              <a:t>результаты: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9688" algn="l"/>
                <a:tab pos="954088" algn="l"/>
                <a:tab pos="1868488" algn="l"/>
                <a:tab pos="2782888" algn="l"/>
                <a:tab pos="3697288" algn="l"/>
                <a:tab pos="4611688" algn="l"/>
                <a:tab pos="5526088" algn="l"/>
                <a:tab pos="6440488" algn="l"/>
                <a:tab pos="7354888" algn="l"/>
                <a:tab pos="8269288" algn="l"/>
                <a:tab pos="9183688" algn="l"/>
                <a:tab pos="10098088" algn="l"/>
              </a:tabLst>
            </a:pPr>
            <a:r>
              <a:rPr lang="ru-RU" sz="2400" b="1" dirty="0" smtClean="0">
                <a:solidFill>
                  <a:srgbClr val="A50021"/>
                </a:solidFill>
              </a:rPr>
              <a:t>Группы целевой аудитории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23558" name="Line 4"/>
          <p:cNvSpPr>
            <a:spLocks noChangeShapeType="1"/>
          </p:cNvSpPr>
          <p:nvPr/>
        </p:nvSpPr>
        <p:spPr bwMode="auto">
          <a:xfrm>
            <a:off x="0" y="6381750"/>
            <a:ext cx="9144000" cy="1588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3559" name="Group 3"/>
          <p:cNvGrpSpPr>
            <a:grpSpLocks/>
          </p:cNvGrpSpPr>
          <p:nvPr/>
        </p:nvGrpSpPr>
        <p:grpSpPr bwMode="auto">
          <a:xfrm>
            <a:off x="0" y="857232"/>
            <a:ext cx="9144000" cy="144462"/>
            <a:chOff x="0" y="391"/>
            <a:chExt cx="5760" cy="91"/>
          </a:xfrm>
        </p:grpSpPr>
        <p:sp>
          <p:nvSpPr>
            <p:cNvPr id="23561" name="Rectangle 4"/>
            <p:cNvSpPr>
              <a:spLocks noChangeArrowheads="1"/>
            </p:cNvSpPr>
            <p:nvPr/>
          </p:nvSpPr>
          <p:spPr bwMode="auto">
            <a:xfrm flipV="1">
              <a:off x="0" y="391"/>
              <a:ext cx="5760" cy="48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latinLnBrk="1">
                <a:lnSpc>
                  <a:spcPct val="140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kumimoji="1" lang="en-US" sz="2000" i="1">
                <a:latin typeface="HY헤드라인M"/>
                <a:ea typeface="HY헤드라인M"/>
                <a:cs typeface="HY헤드라인M"/>
              </a:endParaRPr>
            </a:p>
          </p:txBody>
        </p:sp>
        <p:sp>
          <p:nvSpPr>
            <p:cNvPr id="23562" name="Rectangle 5"/>
            <p:cNvSpPr>
              <a:spLocks noChangeArrowheads="1"/>
            </p:cNvSpPr>
            <p:nvPr/>
          </p:nvSpPr>
          <p:spPr bwMode="auto">
            <a:xfrm>
              <a:off x="0" y="471"/>
              <a:ext cx="5760" cy="11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latinLnBrk="1">
                <a:lnSpc>
                  <a:spcPct val="140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kumimoji="1" lang="en-US" sz="2000" i="1">
                <a:latin typeface="HY헤드라인M"/>
                <a:ea typeface="HY헤드라인M"/>
                <a:cs typeface="HY헤드라인M"/>
              </a:endParaRPr>
            </a:p>
          </p:txBody>
        </p:sp>
      </p:grpSp>
      <p:sp>
        <p:nvSpPr>
          <p:cNvPr id="15" name="Содержимое 2"/>
          <p:cNvSpPr txBox="1">
            <a:spLocks/>
          </p:cNvSpPr>
          <p:nvPr/>
        </p:nvSpPr>
        <p:spPr>
          <a:xfrm>
            <a:off x="457200" y="1214438"/>
            <a:ext cx="8229600" cy="491172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ru-RU" sz="2400" b="1" dirty="0">
                <a:solidFill>
                  <a:srgbClr val="000066"/>
                </a:solidFill>
                <a:latin typeface="+mn-lt"/>
                <a:cs typeface="+mn-cs"/>
              </a:rPr>
              <a:t>Целевая </a:t>
            </a:r>
            <a:r>
              <a:rPr lang="ru-RU" sz="2400" b="1" dirty="0" smtClean="0">
                <a:solidFill>
                  <a:srgbClr val="000066"/>
                </a:solidFill>
                <a:latin typeface="+mn-lt"/>
                <a:cs typeface="+mn-cs"/>
              </a:rPr>
              <a:t>аудитория</a:t>
            </a:r>
            <a:r>
              <a:rPr lang="ru-RU" sz="2400" dirty="0" smtClean="0">
                <a:solidFill>
                  <a:srgbClr val="000066"/>
                </a:solidFill>
                <a:latin typeface="+mn-lt"/>
                <a:cs typeface="+mn-cs"/>
              </a:rPr>
              <a:t>:</a:t>
            </a:r>
          </a:p>
          <a:p>
            <a:pPr marL="1085850" lvl="1" indent="-34290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ru-RU" sz="2200" dirty="0" err="1" smtClean="0">
                <a:solidFill>
                  <a:srgbClr val="4D4D4D"/>
                </a:solidFill>
                <a:latin typeface="+mn-lt"/>
                <a:cs typeface="+mn-cs"/>
              </a:rPr>
              <a:t>бизнес-структуры</a:t>
            </a:r>
            <a:r>
              <a:rPr lang="ru-RU" sz="2200" dirty="0" smtClean="0">
                <a:solidFill>
                  <a:srgbClr val="4D4D4D"/>
                </a:solidFill>
                <a:latin typeface="+mn-lt"/>
                <a:cs typeface="+mn-cs"/>
              </a:rPr>
              <a:t>, преимущественного местного уровня,</a:t>
            </a:r>
          </a:p>
          <a:p>
            <a:pPr marL="1485900" lvl="2" indent="-34290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ru-RU" sz="2000" i="1" dirty="0" err="1" smtClean="0">
                <a:solidFill>
                  <a:srgbClr val="4D4D4D"/>
                </a:solidFill>
                <a:latin typeface="+mn-lt"/>
                <a:cs typeface="+mn-cs"/>
              </a:rPr>
              <a:t>Бизнес-структуры</a:t>
            </a:r>
            <a:r>
              <a:rPr lang="ru-RU" sz="2000" i="1" dirty="0" smtClean="0">
                <a:solidFill>
                  <a:srgbClr val="4D4D4D"/>
                </a:solidFill>
                <a:latin typeface="+mn-lt"/>
                <a:cs typeface="+mn-cs"/>
              </a:rPr>
              <a:t> – оцениваются как сравнительно наиболее надежные среди всех групп доноров. </a:t>
            </a:r>
          </a:p>
          <a:p>
            <a:pPr marL="1085850" lvl="1" indent="-34290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ru-RU" sz="2200" dirty="0" smtClean="0">
                <a:solidFill>
                  <a:srgbClr val="4D4D4D"/>
                </a:solidFill>
                <a:latin typeface="+mn-lt"/>
                <a:cs typeface="+mn-cs"/>
              </a:rPr>
              <a:t>муниципальные и региональные органы власти. </a:t>
            </a:r>
          </a:p>
          <a:p>
            <a:pPr marL="1485900" lvl="2" indent="-34290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ru-RU" sz="2000" i="1" dirty="0" smtClean="0">
                <a:solidFill>
                  <a:srgbClr val="4D4D4D"/>
                </a:solidFill>
                <a:latin typeface="+mn-lt"/>
                <a:cs typeface="+mn-cs"/>
              </a:rPr>
              <a:t>Органы </a:t>
            </a:r>
            <a:r>
              <a:rPr lang="ru-RU" sz="2000" i="1" dirty="0">
                <a:solidFill>
                  <a:srgbClr val="4D4D4D"/>
                </a:solidFill>
                <a:latin typeface="+mn-lt"/>
                <a:cs typeface="+mn-cs"/>
              </a:rPr>
              <a:t>власти – минимальная надежность.</a:t>
            </a:r>
          </a:p>
          <a:p>
            <a:pPr marL="342900" indent="-34290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ru-RU" sz="2800" dirty="0">
              <a:solidFill>
                <a:srgbClr val="00677A"/>
              </a:solidFill>
              <a:latin typeface="Times New Roman"/>
              <a:ea typeface="SimSun"/>
              <a:cs typeface="Arial" charset="0"/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8715375" y="6578600"/>
            <a:ext cx="427038" cy="277813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C81CD676-FADF-4B17-A679-2A6EC9A88021}" type="slidenum">
              <a:rPr lang="ru-RU" smtClean="0">
                <a:latin typeface="Arial Bold Italic"/>
                <a:cs typeface="Arial" pitchFamily="34" charset="0"/>
              </a:rPr>
              <a:pPr>
                <a:buFont typeface="Times New Roman" pitchFamily="18" charset="0"/>
                <a:buNone/>
              </a:pPr>
              <a:t>24</a:t>
            </a:fld>
            <a:endParaRPr lang="ru-RU" dirty="0" smtClean="0">
              <a:latin typeface="Arial Bold Italic"/>
              <a:cs typeface="Arial" pitchFamily="34" charset="0"/>
            </a:endParaRPr>
          </a:p>
        </p:txBody>
      </p:sp>
      <p:sp>
        <p:nvSpPr>
          <p:cNvPr id="24579" name="Rectangle 1"/>
          <p:cNvSpPr>
            <a:spLocks noChangeArrowheads="1"/>
          </p:cNvSpPr>
          <p:nvPr/>
        </p:nvSpPr>
        <p:spPr bwMode="auto">
          <a:xfrm>
            <a:off x="323850" y="6524625"/>
            <a:ext cx="2747963" cy="274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40680" bIns="0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9688" algn="l"/>
                <a:tab pos="954088" algn="l"/>
                <a:tab pos="1868488" algn="l"/>
                <a:tab pos="2782888" algn="l"/>
                <a:tab pos="3697288" algn="l"/>
                <a:tab pos="4611688" algn="l"/>
                <a:tab pos="5526088" algn="l"/>
                <a:tab pos="6440488" algn="l"/>
                <a:tab pos="7354888" algn="l"/>
                <a:tab pos="8269288" algn="l"/>
                <a:tab pos="9183688" algn="l"/>
                <a:tab pos="10098088" algn="l"/>
              </a:tabLst>
            </a:pPr>
            <a:r>
              <a:rPr lang="en-US" sz="1200" dirty="0">
                <a:solidFill>
                  <a:srgbClr val="000099"/>
                </a:solidFill>
                <a:latin typeface="Arial Bold Italic"/>
              </a:rPr>
              <a:t>ГРАНС-</a:t>
            </a:r>
            <a:r>
              <a:rPr lang="en-US" sz="1200" dirty="0" err="1">
                <a:solidFill>
                  <a:srgbClr val="000099"/>
                </a:solidFill>
                <a:latin typeface="Arial Bold Italic"/>
              </a:rPr>
              <a:t>Центр</a:t>
            </a:r>
            <a:r>
              <a:rPr lang="en-US" sz="1200" dirty="0">
                <a:solidFill>
                  <a:srgbClr val="000099"/>
                </a:solidFill>
                <a:latin typeface="Arial Bold Italic"/>
              </a:rPr>
              <a:t> </a:t>
            </a:r>
            <a:r>
              <a:rPr lang="en-US" sz="1200" dirty="0">
                <a:solidFill>
                  <a:srgbClr val="000099"/>
                </a:solidFill>
              </a:rPr>
              <a:t>© 2009</a:t>
            </a:r>
          </a:p>
        </p:txBody>
      </p:sp>
      <p:pic>
        <p:nvPicPr>
          <p:cNvPr id="2458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0650" y="6543675"/>
            <a:ext cx="207963" cy="215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4581" name="Rectangle 3"/>
          <p:cNvSpPr>
            <a:spLocks noChangeArrowheads="1"/>
          </p:cNvSpPr>
          <p:nvPr/>
        </p:nvSpPr>
        <p:spPr bwMode="auto">
          <a:xfrm>
            <a:off x="0" y="142875"/>
            <a:ext cx="9156700" cy="428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40680" bIns="0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9688" algn="l"/>
                <a:tab pos="954088" algn="l"/>
                <a:tab pos="1868488" algn="l"/>
                <a:tab pos="2782888" algn="l"/>
                <a:tab pos="3697288" algn="l"/>
                <a:tab pos="4611688" algn="l"/>
                <a:tab pos="5526088" algn="l"/>
                <a:tab pos="6440488" algn="l"/>
                <a:tab pos="7354888" algn="l"/>
                <a:tab pos="8269288" algn="l"/>
                <a:tab pos="9183688" algn="l"/>
                <a:tab pos="10098088" algn="l"/>
              </a:tabLst>
            </a:pPr>
            <a:r>
              <a:rPr lang="ru-RU" sz="2400" b="1" dirty="0">
                <a:solidFill>
                  <a:srgbClr val="A50021"/>
                </a:solidFill>
              </a:rPr>
              <a:t>Взаимодействия с какими донорами </a:t>
            </a:r>
            <a:r>
              <a:rPr lang="ru-RU" sz="2400" b="1" dirty="0" smtClean="0">
                <a:solidFill>
                  <a:srgbClr val="A50021"/>
                </a:solidFill>
              </a:rPr>
              <a:t>Вы </a:t>
            </a:r>
            <a:r>
              <a:rPr lang="ru-RU" sz="2400" b="1" dirty="0">
                <a:solidFill>
                  <a:srgbClr val="A50021"/>
                </a:solidFill>
              </a:rPr>
              <a:t>рассматриваете как наиболее прочные в нынешних условиях</a:t>
            </a:r>
            <a:r>
              <a:rPr lang="en-US" sz="2400" b="1" dirty="0">
                <a:solidFill>
                  <a:srgbClr val="A50021"/>
                </a:solidFill>
              </a:rPr>
              <a:t>?</a:t>
            </a:r>
          </a:p>
        </p:txBody>
      </p:sp>
      <p:sp>
        <p:nvSpPr>
          <p:cNvPr id="24582" name="Line 4"/>
          <p:cNvSpPr>
            <a:spLocks noChangeShapeType="1"/>
          </p:cNvSpPr>
          <p:nvPr/>
        </p:nvSpPr>
        <p:spPr bwMode="auto">
          <a:xfrm>
            <a:off x="0" y="6381750"/>
            <a:ext cx="9144000" cy="1588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11" name="Диаграмма 10"/>
          <p:cNvGraphicFramePr/>
          <p:nvPr/>
        </p:nvGraphicFramePr>
        <p:xfrm>
          <a:off x="0" y="1071546"/>
          <a:ext cx="9144000" cy="5286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24584" name="Group 3"/>
          <p:cNvGrpSpPr>
            <a:grpSpLocks/>
          </p:cNvGrpSpPr>
          <p:nvPr/>
        </p:nvGrpSpPr>
        <p:grpSpPr bwMode="auto">
          <a:xfrm>
            <a:off x="0" y="928688"/>
            <a:ext cx="9144000" cy="144462"/>
            <a:chOff x="0" y="391"/>
            <a:chExt cx="5760" cy="91"/>
          </a:xfrm>
        </p:grpSpPr>
        <p:sp>
          <p:nvSpPr>
            <p:cNvPr id="24585" name="Rectangle 4"/>
            <p:cNvSpPr>
              <a:spLocks noChangeArrowheads="1"/>
            </p:cNvSpPr>
            <p:nvPr/>
          </p:nvSpPr>
          <p:spPr bwMode="auto">
            <a:xfrm flipV="1">
              <a:off x="0" y="391"/>
              <a:ext cx="5760" cy="48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latinLnBrk="1">
                <a:lnSpc>
                  <a:spcPct val="140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kumimoji="1" lang="en-US" sz="2000" i="1">
                <a:latin typeface="HY헤드라인M"/>
                <a:ea typeface="HY헤드라인M"/>
                <a:cs typeface="HY헤드라인M"/>
              </a:endParaRPr>
            </a:p>
          </p:txBody>
        </p:sp>
        <p:sp>
          <p:nvSpPr>
            <p:cNvPr id="24586" name="Rectangle 5"/>
            <p:cNvSpPr>
              <a:spLocks noChangeArrowheads="1"/>
            </p:cNvSpPr>
            <p:nvPr/>
          </p:nvSpPr>
          <p:spPr bwMode="auto">
            <a:xfrm>
              <a:off x="0" y="471"/>
              <a:ext cx="5760" cy="11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latinLnBrk="1">
                <a:lnSpc>
                  <a:spcPct val="140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kumimoji="1" lang="en-US" sz="2000" i="1">
                <a:latin typeface="HY헤드라인M"/>
                <a:ea typeface="HY헤드라인M"/>
                <a:cs typeface="HY헤드라인M"/>
              </a:endParaRPr>
            </a:p>
          </p:txBody>
        </p: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8715375" y="6578600"/>
            <a:ext cx="427038" cy="277813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BE647BAA-17F3-4457-A87E-CD10CEA801BD}" type="slidenum">
              <a:rPr lang="ru-RU" smtClean="0">
                <a:latin typeface="Arial Bold Italic"/>
                <a:cs typeface="Arial" pitchFamily="34" charset="0"/>
              </a:rPr>
              <a:pPr>
                <a:buFont typeface="Times New Roman" pitchFamily="18" charset="0"/>
                <a:buNone/>
              </a:pPr>
              <a:t>25</a:t>
            </a:fld>
            <a:endParaRPr lang="ru-RU" smtClean="0">
              <a:latin typeface="Arial Bold Italic"/>
              <a:cs typeface="Arial" pitchFamily="34" charset="0"/>
            </a:endParaRPr>
          </a:p>
        </p:txBody>
      </p:sp>
      <p:sp>
        <p:nvSpPr>
          <p:cNvPr id="25603" name="Rectangle 1"/>
          <p:cNvSpPr>
            <a:spLocks noChangeArrowheads="1"/>
          </p:cNvSpPr>
          <p:nvPr/>
        </p:nvSpPr>
        <p:spPr bwMode="auto">
          <a:xfrm>
            <a:off x="323850" y="6524625"/>
            <a:ext cx="2747963" cy="274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40680" bIns="0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9688" algn="l"/>
                <a:tab pos="954088" algn="l"/>
                <a:tab pos="1868488" algn="l"/>
                <a:tab pos="2782888" algn="l"/>
                <a:tab pos="3697288" algn="l"/>
                <a:tab pos="4611688" algn="l"/>
                <a:tab pos="5526088" algn="l"/>
                <a:tab pos="6440488" algn="l"/>
                <a:tab pos="7354888" algn="l"/>
                <a:tab pos="8269288" algn="l"/>
                <a:tab pos="9183688" algn="l"/>
                <a:tab pos="10098088" algn="l"/>
              </a:tabLst>
            </a:pPr>
            <a:r>
              <a:rPr lang="en-US" sz="1200">
                <a:solidFill>
                  <a:srgbClr val="000099"/>
                </a:solidFill>
                <a:latin typeface="Arial Bold Italic"/>
              </a:rPr>
              <a:t>ГРАНС-Центр </a:t>
            </a:r>
            <a:r>
              <a:rPr lang="en-US" sz="1200">
                <a:solidFill>
                  <a:srgbClr val="000099"/>
                </a:solidFill>
              </a:rPr>
              <a:t>© 2009</a:t>
            </a:r>
          </a:p>
        </p:txBody>
      </p:sp>
      <p:pic>
        <p:nvPicPr>
          <p:cNvPr id="2560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0650" y="6543675"/>
            <a:ext cx="207963" cy="215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5605" name="Rectangle 3"/>
          <p:cNvSpPr>
            <a:spLocks noChangeArrowheads="1"/>
          </p:cNvSpPr>
          <p:nvPr/>
        </p:nvSpPr>
        <p:spPr bwMode="auto">
          <a:xfrm>
            <a:off x="0" y="142875"/>
            <a:ext cx="9156700" cy="428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40680" bIns="0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9688" algn="l"/>
                <a:tab pos="954088" algn="l"/>
                <a:tab pos="1868488" algn="l"/>
                <a:tab pos="2782888" algn="l"/>
                <a:tab pos="3697288" algn="l"/>
                <a:tab pos="4611688" algn="l"/>
                <a:tab pos="5526088" algn="l"/>
                <a:tab pos="6440488" algn="l"/>
                <a:tab pos="7354888" algn="l"/>
                <a:tab pos="8269288" algn="l"/>
                <a:tab pos="9183688" algn="l"/>
                <a:tab pos="10098088" algn="l"/>
              </a:tabLst>
            </a:pPr>
            <a:r>
              <a:rPr lang="ru-RU" sz="2400" b="1" dirty="0">
                <a:solidFill>
                  <a:srgbClr val="A50021"/>
                </a:solidFill>
              </a:rPr>
              <a:t>Взаимодействия с какими донорами </a:t>
            </a:r>
            <a:r>
              <a:rPr lang="ru-RU" sz="2400" b="1" dirty="0" smtClean="0">
                <a:solidFill>
                  <a:srgbClr val="A50021"/>
                </a:solidFill>
              </a:rPr>
              <a:t>Вы </a:t>
            </a:r>
            <a:r>
              <a:rPr lang="ru-RU" sz="2400" b="1" dirty="0">
                <a:solidFill>
                  <a:srgbClr val="A50021"/>
                </a:solidFill>
              </a:rPr>
              <a:t>рассматриваете как наименее прочные в нынешних условиях</a:t>
            </a:r>
            <a:r>
              <a:rPr lang="en-US" sz="2400" b="1" dirty="0">
                <a:solidFill>
                  <a:srgbClr val="A50021"/>
                </a:solidFill>
              </a:rPr>
              <a:t>?</a:t>
            </a:r>
          </a:p>
        </p:txBody>
      </p:sp>
      <p:sp>
        <p:nvSpPr>
          <p:cNvPr id="25606" name="Line 4"/>
          <p:cNvSpPr>
            <a:spLocks noChangeShapeType="1"/>
          </p:cNvSpPr>
          <p:nvPr/>
        </p:nvSpPr>
        <p:spPr bwMode="auto">
          <a:xfrm>
            <a:off x="0" y="6381750"/>
            <a:ext cx="9144000" cy="1588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12" name="Диаграмма 11"/>
          <p:cNvGraphicFramePr/>
          <p:nvPr/>
        </p:nvGraphicFramePr>
        <p:xfrm>
          <a:off x="0" y="1071546"/>
          <a:ext cx="9144000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25608" name="Group 3"/>
          <p:cNvGrpSpPr>
            <a:grpSpLocks/>
          </p:cNvGrpSpPr>
          <p:nvPr/>
        </p:nvGrpSpPr>
        <p:grpSpPr bwMode="auto">
          <a:xfrm>
            <a:off x="0" y="928688"/>
            <a:ext cx="9144000" cy="144462"/>
            <a:chOff x="0" y="391"/>
            <a:chExt cx="5760" cy="91"/>
          </a:xfrm>
        </p:grpSpPr>
        <p:sp>
          <p:nvSpPr>
            <p:cNvPr id="25609" name="Rectangle 4"/>
            <p:cNvSpPr>
              <a:spLocks noChangeArrowheads="1"/>
            </p:cNvSpPr>
            <p:nvPr/>
          </p:nvSpPr>
          <p:spPr bwMode="auto">
            <a:xfrm flipV="1">
              <a:off x="0" y="391"/>
              <a:ext cx="5760" cy="48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latinLnBrk="1">
                <a:lnSpc>
                  <a:spcPct val="140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kumimoji="1" lang="en-US" sz="2000" i="1">
                <a:latin typeface="HY헤드라인M"/>
                <a:ea typeface="HY헤드라인M"/>
                <a:cs typeface="HY헤드라인M"/>
              </a:endParaRPr>
            </a:p>
          </p:txBody>
        </p:sp>
        <p:sp>
          <p:nvSpPr>
            <p:cNvPr id="25610" name="Rectangle 5"/>
            <p:cNvSpPr>
              <a:spLocks noChangeArrowheads="1"/>
            </p:cNvSpPr>
            <p:nvPr/>
          </p:nvSpPr>
          <p:spPr bwMode="auto">
            <a:xfrm>
              <a:off x="0" y="471"/>
              <a:ext cx="5760" cy="11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latinLnBrk="1">
                <a:lnSpc>
                  <a:spcPct val="140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kumimoji="1" lang="en-US" sz="2000" i="1">
                <a:latin typeface="HY헤드라인M"/>
                <a:ea typeface="HY헤드라인M"/>
                <a:cs typeface="HY헤드라인M"/>
              </a:endParaRPr>
            </a:p>
          </p:txBody>
        </p: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8715375" y="6578600"/>
            <a:ext cx="427038" cy="277813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948AD574-6E9D-4E3C-9137-046DA2E751F9}" type="slidenum">
              <a:rPr lang="ru-RU" smtClean="0">
                <a:latin typeface="Arial Bold Italic"/>
                <a:cs typeface="Arial" pitchFamily="34" charset="0"/>
              </a:rPr>
              <a:pPr>
                <a:buFont typeface="Times New Roman" pitchFamily="18" charset="0"/>
                <a:buNone/>
              </a:pPr>
              <a:t>26</a:t>
            </a:fld>
            <a:endParaRPr lang="ru-RU" smtClean="0">
              <a:latin typeface="Arial Bold Italic"/>
              <a:cs typeface="Arial" pitchFamily="34" charset="0"/>
            </a:endParaRPr>
          </a:p>
        </p:txBody>
      </p:sp>
      <p:sp>
        <p:nvSpPr>
          <p:cNvPr id="26627" name="Rectangle 1"/>
          <p:cNvSpPr>
            <a:spLocks noChangeArrowheads="1"/>
          </p:cNvSpPr>
          <p:nvPr/>
        </p:nvSpPr>
        <p:spPr bwMode="auto">
          <a:xfrm>
            <a:off x="323850" y="6524625"/>
            <a:ext cx="2747963" cy="274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40680" bIns="0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9688" algn="l"/>
                <a:tab pos="954088" algn="l"/>
                <a:tab pos="1868488" algn="l"/>
                <a:tab pos="2782888" algn="l"/>
                <a:tab pos="3697288" algn="l"/>
                <a:tab pos="4611688" algn="l"/>
                <a:tab pos="5526088" algn="l"/>
                <a:tab pos="6440488" algn="l"/>
                <a:tab pos="7354888" algn="l"/>
                <a:tab pos="8269288" algn="l"/>
                <a:tab pos="9183688" algn="l"/>
                <a:tab pos="10098088" algn="l"/>
              </a:tabLst>
            </a:pPr>
            <a:r>
              <a:rPr lang="en-US" sz="1200">
                <a:solidFill>
                  <a:srgbClr val="000099"/>
                </a:solidFill>
                <a:latin typeface="Arial Bold Italic"/>
              </a:rPr>
              <a:t>ГРАНС-Центр </a:t>
            </a:r>
            <a:r>
              <a:rPr lang="en-US" sz="1200">
                <a:solidFill>
                  <a:srgbClr val="000099"/>
                </a:solidFill>
              </a:rPr>
              <a:t>© 2009</a:t>
            </a:r>
          </a:p>
        </p:txBody>
      </p:sp>
      <p:pic>
        <p:nvPicPr>
          <p:cNvPr id="2662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0650" y="6543675"/>
            <a:ext cx="207963" cy="215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6629" name="Rectangle 3"/>
          <p:cNvSpPr>
            <a:spLocks noChangeArrowheads="1"/>
          </p:cNvSpPr>
          <p:nvPr/>
        </p:nvSpPr>
        <p:spPr bwMode="auto">
          <a:xfrm>
            <a:off x="0" y="142875"/>
            <a:ext cx="9156700" cy="428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40680" bIns="0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9688" algn="l"/>
                <a:tab pos="954088" algn="l"/>
                <a:tab pos="1868488" algn="l"/>
                <a:tab pos="2782888" algn="l"/>
                <a:tab pos="3697288" algn="l"/>
                <a:tab pos="4611688" algn="l"/>
                <a:tab pos="5526088" algn="l"/>
                <a:tab pos="6440488" algn="l"/>
                <a:tab pos="7354888" algn="l"/>
                <a:tab pos="8269288" algn="l"/>
                <a:tab pos="9183688" algn="l"/>
                <a:tab pos="10098088" algn="l"/>
              </a:tabLst>
            </a:pPr>
            <a:r>
              <a:rPr lang="ru-RU" sz="2400" b="1" dirty="0">
                <a:solidFill>
                  <a:srgbClr val="A50021"/>
                </a:solidFill>
              </a:rPr>
              <a:t>Основные </a:t>
            </a:r>
            <a:r>
              <a:rPr lang="ru-RU" sz="2400" b="1" dirty="0" smtClean="0">
                <a:solidFill>
                  <a:srgbClr val="A50021"/>
                </a:solidFill>
              </a:rPr>
              <a:t>результаты: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26630" name="Line 4"/>
          <p:cNvSpPr>
            <a:spLocks noChangeShapeType="1"/>
          </p:cNvSpPr>
          <p:nvPr/>
        </p:nvSpPr>
        <p:spPr bwMode="auto">
          <a:xfrm>
            <a:off x="0" y="6381750"/>
            <a:ext cx="9144000" cy="1588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6631" name="Group 3"/>
          <p:cNvGrpSpPr>
            <a:grpSpLocks/>
          </p:cNvGrpSpPr>
          <p:nvPr/>
        </p:nvGrpSpPr>
        <p:grpSpPr bwMode="auto">
          <a:xfrm>
            <a:off x="0" y="927084"/>
            <a:ext cx="9144000" cy="144462"/>
            <a:chOff x="0" y="391"/>
            <a:chExt cx="5760" cy="91"/>
          </a:xfrm>
        </p:grpSpPr>
        <p:sp>
          <p:nvSpPr>
            <p:cNvPr id="26633" name="Rectangle 4"/>
            <p:cNvSpPr>
              <a:spLocks noChangeArrowheads="1"/>
            </p:cNvSpPr>
            <p:nvPr/>
          </p:nvSpPr>
          <p:spPr bwMode="auto">
            <a:xfrm flipV="1">
              <a:off x="0" y="391"/>
              <a:ext cx="5760" cy="48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latinLnBrk="1">
                <a:lnSpc>
                  <a:spcPct val="140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kumimoji="1" lang="en-US" sz="2000" i="1">
                <a:latin typeface="HY헤드라인M"/>
                <a:ea typeface="HY헤드라인M"/>
                <a:cs typeface="HY헤드라인M"/>
              </a:endParaRPr>
            </a:p>
          </p:txBody>
        </p:sp>
        <p:sp>
          <p:nvSpPr>
            <p:cNvPr id="26634" name="Rectangle 5"/>
            <p:cNvSpPr>
              <a:spLocks noChangeArrowheads="1"/>
            </p:cNvSpPr>
            <p:nvPr/>
          </p:nvSpPr>
          <p:spPr bwMode="auto">
            <a:xfrm>
              <a:off x="0" y="471"/>
              <a:ext cx="5760" cy="11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latinLnBrk="1">
                <a:lnSpc>
                  <a:spcPct val="140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kumimoji="1" lang="en-US" sz="2000" i="1">
                <a:latin typeface="HY헤드라인M"/>
                <a:ea typeface="HY헤드라인M"/>
                <a:cs typeface="HY헤드라인M"/>
              </a:endParaRPr>
            </a:p>
          </p:txBody>
        </p:sp>
      </p:grpSp>
      <p:sp>
        <p:nvSpPr>
          <p:cNvPr id="15" name="Содержимое 2"/>
          <p:cNvSpPr txBox="1">
            <a:spLocks/>
          </p:cNvSpPr>
          <p:nvPr/>
        </p:nvSpPr>
        <p:spPr>
          <a:xfrm>
            <a:off x="457200" y="1214438"/>
            <a:ext cx="8229600" cy="491172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algn="just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ru-RU" sz="2400" b="1" dirty="0">
                <a:solidFill>
                  <a:srgbClr val="000066"/>
                </a:solidFill>
                <a:latin typeface="+mn-lt"/>
                <a:cs typeface="+mn-cs"/>
              </a:rPr>
              <a:t>Население </a:t>
            </a:r>
            <a:r>
              <a:rPr lang="ru-RU" sz="2400" dirty="0">
                <a:solidFill>
                  <a:srgbClr val="000066"/>
                </a:solidFill>
                <a:latin typeface="+mn-lt"/>
                <a:cs typeface="+mn-cs"/>
              </a:rPr>
              <a:t>– не </a:t>
            </a:r>
            <a:r>
              <a:rPr lang="ru-RU" sz="2400" dirty="0" smtClean="0">
                <a:solidFill>
                  <a:srgbClr val="000066"/>
                </a:solidFill>
                <a:latin typeface="+mn-lt"/>
                <a:cs typeface="+mn-cs"/>
              </a:rPr>
              <a:t>оценивается как приоритетная </a:t>
            </a:r>
            <a:r>
              <a:rPr lang="ru-RU" sz="2400" dirty="0">
                <a:solidFill>
                  <a:srgbClr val="000066"/>
                </a:solidFill>
                <a:latin typeface="+mn-lt"/>
                <a:cs typeface="+mn-cs"/>
              </a:rPr>
              <a:t>целевая группа. </a:t>
            </a:r>
          </a:p>
          <a:p>
            <a:pPr marL="742950" lvl="2" indent="-342900" algn="just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ru-RU" sz="2000" dirty="0" smtClean="0">
                <a:solidFill>
                  <a:srgbClr val="4D4D4D"/>
                </a:solidFill>
                <a:latin typeface="+mn-lt"/>
                <a:cs typeface="+mn-cs"/>
              </a:rPr>
              <a:t>Уровень знания и понимания деятельности ФМС среди населения – довольно низкий. </a:t>
            </a:r>
          </a:p>
          <a:p>
            <a:pPr marL="742950" lvl="2" indent="-342900" algn="just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ru-RU" sz="2000" dirty="0" smtClean="0">
                <a:solidFill>
                  <a:srgbClr val="4D4D4D"/>
                </a:solidFill>
                <a:latin typeface="+mn-lt"/>
                <a:cs typeface="+mn-cs"/>
              </a:rPr>
              <a:t>Стереотипное восприятие ФМС. </a:t>
            </a:r>
          </a:p>
          <a:p>
            <a:pPr marL="342900" indent="-342900" algn="just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0066"/>
                </a:solidFill>
                <a:latin typeface="+mn-lt"/>
                <a:cs typeface="+mn-cs"/>
              </a:rPr>
              <a:t>Намечается положительная тенденция к росту осведомленности и доверия со стороны жителей</a:t>
            </a:r>
            <a:r>
              <a:rPr lang="ru-RU" sz="2800" dirty="0">
                <a:solidFill>
                  <a:srgbClr val="000066"/>
                </a:solidFill>
                <a:latin typeface="+mn-lt"/>
                <a:cs typeface="+mn-cs"/>
              </a:rPr>
              <a:t>.</a:t>
            </a:r>
          </a:p>
          <a:p>
            <a:pPr marL="342900" indent="-34290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ru-RU" sz="3200" kern="0" dirty="0">
              <a:solidFill>
                <a:srgbClr val="000000"/>
              </a:solidFill>
              <a:latin typeface="+mn-lt"/>
              <a:cs typeface="+mn-cs"/>
            </a:endParaRPr>
          </a:p>
          <a:p>
            <a:pPr marL="342900" indent="-34290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ru-RU" sz="3200" kern="0" dirty="0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0" y="142852"/>
            <a:ext cx="9156700" cy="428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40680" bIns="0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9688" algn="l"/>
                <a:tab pos="954088" algn="l"/>
                <a:tab pos="1868488" algn="l"/>
                <a:tab pos="2782888" algn="l"/>
                <a:tab pos="3697288" algn="l"/>
                <a:tab pos="4611688" algn="l"/>
                <a:tab pos="5526088" algn="l"/>
                <a:tab pos="6440488" algn="l"/>
                <a:tab pos="7354888" algn="l"/>
                <a:tab pos="8269288" algn="l"/>
                <a:tab pos="9183688" algn="l"/>
                <a:tab pos="10098088" algn="l"/>
              </a:tabLst>
            </a:pPr>
            <a:endParaRPr lang="ru-RU" sz="2400" b="1" dirty="0" smtClean="0">
              <a:solidFill>
                <a:srgbClr val="A50021"/>
              </a:solidFill>
            </a:endParaRP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9688" algn="l"/>
                <a:tab pos="954088" algn="l"/>
                <a:tab pos="1868488" algn="l"/>
                <a:tab pos="2782888" algn="l"/>
                <a:tab pos="3697288" algn="l"/>
                <a:tab pos="4611688" algn="l"/>
                <a:tab pos="5526088" algn="l"/>
                <a:tab pos="6440488" algn="l"/>
                <a:tab pos="7354888" algn="l"/>
                <a:tab pos="8269288" algn="l"/>
                <a:tab pos="9183688" algn="l"/>
                <a:tab pos="10098088" algn="l"/>
              </a:tabLst>
            </a:pPr>
            <a:r>
              <a:rPr lang="ru-RU" sz="2400" b="1" dirty="0" smtClean="0">
                <a:solidFill>
                  <a:srgbClr val="A50021"/>
                </a:solidFill>
              </a:rPr>
              <a:t>Группы целевой аудитории</a:t>
            </a:r>
            <a:endParaRPr lang="en-US" sz="2400" b="1" dirty="0">
              <a:solidFill>
                <a:srgbClr val="A50021"/>
              </a:solidFill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8501063" y="6578600"/>
            <a:ext cx="641350" cy="277813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62934AEE-C6F5-4ABE-8339-C58FB1A7B2CF}" type="slidenum">
              <a:rPr lang="ru-RU" smtClean="0">
                <a:latin typeface="Arial Bold Italic"/>
                <a:cs typeface="Arial" pitchFamily="34" charset="0"/>
              </a:rPr>
              <a:pPr>
                <a:buFont typeface="Times New Roman" pitchFamily="18" charset="0"/>
                <a:buNone/>
              </a:pPr>
              <a:t>27</a:t>
            </a:fld>
            <a:endParaRPr lang="ru-RU" smtClean="0">
              <a:latin typeface="Arial Bold Italic"/>
              <a:cs typeface="Arial" pitchFamily="34" charset="0"/>
            </a:endParaRPr>
          </a:p>
        </p:txBody>
      </p:sp>
      <p:sp>
        <p:nvSpPr>
          <p:cNvPr id="27651" name="Rectangle 1"/>
          <p:cNvSpPr>
            <a:spLocks noChangeArrowheads="1"/>
          </p:cNvSpPr>
          <p:nvPr/>
        </p:nvSpPr>
        <p:spPr bwMode="auto">
          <a:xfrm>
            <a:off x="323850" y="6524625"/>
            <a:ext cx="2747963" cy="274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40680" bIns="0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9688" algn="l"/>
                <a:tab pos="954088" algn="l"/>
                <a:tab pos="1868488" algn="l"/>
                <a:tab pos="2782888" algn="l"/>
                <a:tab pos="3697288" algn="l"/>
                <a:tab pos="4611688" algn="l"/>
                <a:tab pos="5526088" algn="l"/>
                <a:tab pos="6440488" algn="l"/>
                <a:tab pos="7354888" algn="l"/>
                <a:tab pos="8269288" algn="l"/>
                <a:tab pos="9183688" algn="l"/>
                <a:tab pos="10098088" algn="l"/>
              </a:tabLst>
            </a:pPr>
            <a:r>
              <a:rPr lang="en-US" sz="1200">
                <a:solidFill>
                  <a:srgbClr val="000099"/>
                </a:solidFill>
                <a:latin typeface="Arial Bold Italic"/>
              </a:rPr>
              <a:t>ГРАНС-Центр </a:t>
            </a:r>
            <a:r>
              <a:rPr lang="en-US" sz="1200">
                <a:solidFill>
                  <a:srgbClr val="000099"/>
                </a:solidFill>
              </a:rPr>
              <a:t>© 2009</a:t>
            </a:r>
          </a:p>
        </p:txBody>
      </p:sp>
      <p:pic>
        <p:nvPicPr>
          <p:cNvPr id="2765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0650" y="6543675"/>
            <a:ext cx="207963" cy="215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7653" name="Line 4"/>
          <p:cNvSpPr>
            <a:spLocks noChangeShapeType="1"/>
          </p:cNvSpPr>
          <p:nvPr/>
        </p:nvSpPr>
        <p:spPr bwMode="auto">
          <a:xfrm>
            <a:off x="0" y="6381750"/>
            <a:ext cx="9144000" cy="1588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54" name="Rectangle 3"/>
          <p:cNvSpPr>
            <a:spLocks noChangeArrowheads="1"/>
          </p:cNvSpPr>
          <p:nvPr/>
        </p:nvSpPr>
        <p:spPr bwMode="auto">
          <a:xfrm>
            <a:off x="0" y="142875"/>
            <a:ext cx="9156700" cy="571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40680" bIns="0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9688" algn="l"/>
                <a:tab pos="954088" algn="l"/>
                <a:tab pos="1868488" algn="l"/>
                <a:tab pos="2782888" algn="l"/>
                <a:tab pos="3697288" algn="l"/>
                <a:tab pos="4611688" algn="l"/>
                <a:tab pos="5526088" algn="l"/>
                <a:tab pos="6440488" algn="l"/>
                <a:tab pos="7354888" algn="l"/>
                <a:tab pos="8269288" algn="l"/>
                <a:tab pos="9183688" algn="l"/>
                <a:tab pos="10098088" algn="l"/>
              </a:tabLst>
            </a:pPr>
            <a:r>
              <a:rPr lang="ru-RU" sz="2400" b="1">
                <a:solidFill>
                  <a:srgbClr val="A50021"/>
                </a:solidFill>
              </a:rPr>
              <a:t>По Вашему мнению, насколько жители Вашего муниципального образования осведомлены о деятельности ФМС?</a:t>
            </a:r>
            <a:endParaRPr lang="en-US" sz="2400" b="1">
              <a:solidFill>
                <a:srgbClr val="A50021"/>
              </a:solidFill>
            </a:endParaRPr>
          </a:p>
        </p:txBody>
      </p:sp>
      <p:grpSp>
        <p:nvGrpSpPr>
          <p:cNvPr id="27655" name="Group 3"/>
          <p:cNvGrpSpPr>
            <a:grpSpLocks/>
          </p:cNvGrpSpPr>
          <p:nvPr/>
        </p:nvGrpSpPr>
        <p:grpSpPr bwMode="auto">
          <a:xfrm>
            <a:off x="0" y="1214438"/>
            <a:ext cx="9144000" cy="144462"/>
            <a:chOff x="0" y="391"/>
            <a:chExt cx="5760" cy="91"/>
          </a:xfrm>
        </p:grpSpPr>
        <p:sp>
          <p:nvSpPr>
            <p:cNvPr id="27657" name="Rectangle 4"/>
            <p:cNvSpPr>
              <a:spLocks noChangeArrowheads="1"/>
            </p:cNvSpPr>
            <p:nvPr/>
          </p:nvSpPr>
          <p:spPr bwMode="auto">
            <a:xfrm flipV="1">
              <a:off x="0" y="391"/>
              <a:ext cx="5760" cy="48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latinLnBrk="1">
                <a:lnSpc>
                  <a:spcPct val="140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kumimoji="1" lang="en-US" sz="2000" i="1">
                <a:latin typeface="HY헤드라인M"/>
                <a:ea typeface="HY헤드라인M"/>
                <a:cs typeface="HY헤드라인M"/>
              </a:endParaRPr>
            </a:p>
          </p:txBody>
        </p:sp>
        <p:sp>
          <p:nvSpPr>
            <p:cNvPr id="27658" name="Rectangle 5"/>
            <p:cNvSpPr>
              <a:spLocks noChangeArrowheads="1"/>
            </p:cNvSpPr>
            <p:nvPr/>
          </p:nvSpPr>
          <p:spPr bwMode="auto">
            <a:xfrm>
              <a:off x="0" y="471"/>
              <a:ext cx="5760" cy="11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latinLnBrk="1">
                <a:lnSpc>
                  <a:spcPct val="140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kumimoji="1" lang="en-US" sz="2000" i="1">
                <a:latin typeface="HY헤드라인M"/>
                <a:ea typeface="HY헤드라인M"/>
                <a:cs typeface="HY헤드라인M"/>
              </a:endParaRPr>
            </a:p>
          </p:txBody>
        </p:sp>
      </p:grpSp>
      <p:graphicFrame>
        <p:nvGraphicFramePr>
          <p:cNvPr id="12" name="Chart 11"/>
          <p:cNvGraphicFramePr/>
          <p:nvPr/>
        </p:nvGraphicFramePr>
        <p:xfrm>
          <a:off x="0" y="1285860"/>
          <a:ext cx="9144000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8715375" y="6578600"/>
            <a:ext cx="427038" cy="277813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DDD8C35F-04E2-4D73-B144-80C51604D340}" type="slidenum">
              <a:rPr lang="ru-RU" smtClean="0">
                <a:latin typeface="Arial Bold Italic"/>
                <a:cs typeface="Arial" pitchFamily="34" charset="0"/>
              </a:rPr>
              <a:pPr>
                <a:buFont typeface="Times New Roman" pitchFamily="18" charset="0"/>
                <a:buNone/>
              </a:pPr>
              <a:t>28</a:t>
            </a:fld>
            <a:endParaRPr lang="ru-RU" smtClean="0">
              <a:latin typeface="Arial Bold Italic"/>
              <a:cs typeface="Arial" pitchFamily="34" charset="0"/>
            </a:endParaRPr>
          </a:p>
        </p:txBody>
      </p:sp>
      <p:sp>
        <p:nvSpPr>
          <p:cNvPr id="28675" name="Rectangle 1"/>
          <p:cNvSpPr>
            <a:spLocks noChangeArrowheads="1"/>
          </p:cNvSpPr>
          <p:nvPr/>
        </p:nvSpPr>
        <p:spPr bwMode="auto">
          <a:xfrm>
            <a:off x="323850" y="6524625"/>
            <a:ext cx="2747963" cy="274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40680" bIns="0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9688" algn="l"/>
                <a:tab pos="954088" algn="l"/>
                <a:tab pos="1868488" algn="l"/>
                <a:tab pos="2782888" algn="l"/>
                <a:tab pos="3697288" algn="l"/>
                <a:tab pos="4611688" algn="l"/>
                <a:tab pos="5526088" algn="l"/>
                <a:tab pos="6440488" algn="l"/>
                <a:tab pos="7354888" algn="l"/>
                <a:tab pos="8269288" algn="l"/>
                <a:tab pos="9183688" algn="l"/>
                <a:tab pos="10098088" algn="l"/>
              </a:tabLst>
            </a:pPr>
            <a:r>
              <a:rPr lang="en-US" sz="1200">
                <a:solidFill>
                  <a:srgbClr val="000099"/>
                </a:solidFill>
                <a:latin typeface="Arial Bold Italic"/>
              </a:rPr>
              <a:t>ГРАНС-Центр </a:t>
            </a:r>
            <a:r>
              <a:rPr lang="en-US" sz="1200">
                <a:solidFill>
                  <a:srgbClr val="000099"/>
                </a:solidFill>
              </a:rPr>
              <a:t>© 2009</a:t>
            </a:r>
          </a:p>
        </p:txBody>
      </p:sp>
      <p:pic>
        <p:nvPicPr>
          <p:cNvPr id="2867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0650" y="6543675"/>
            <a:ext cx="207963" cy="215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8677" name="Rectangle 3"/>
          <p:cNvSpPr>
            <a:spLocks noChangeArrowheads="1"/>
          </p:cNvSpPr>
          <p:nvPr/>
        </p:nvSpPr>
        <p:spPr bwMode="auto">
          <a:xfrm>
            <a:off x="0" y="142875"/>
            <a:ext cx="9156700" cy="428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40680" bIns="0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9688" algn="l"/>
                <a:tab pos="954088" algn="l"/>
                <a:tab pos="1868488" algn="l"/>
                <a:tab pos="2782888" algn="l"/>
                <a:tab pos="3697288" algn="l"/>
                <a:tab pos="4611688" algn="l"/>
                <a:tab pos="5526088" algn="l"/>
                <a:tab pos="6440488" algn="l"/>
                <a:tab pos="7354888" algn="l"/>
                <a:tab pos="8269288" algn="l"/>
                <a:tab pos="9183688" algn="l"/>
                <a:tab pos="10098088" algn="l"/>
              </a:tabLst>
            </a:pPr>
            <a:r>
              <a:rPr lang="ru-RU" sz="2400" b="1" dirty="0">
                <a:solidFill>
                  <a:srgbClr val="A50021"/>
                </a:solidFill>
              </a:rPr>
              <a:t>Основные </a:t>
            </a:r>
            <a:r>
              <a:rPr lang="ru-RU" sz="2400" b="1" dirty="0" smtClean="0">
                <a:solidFill>
                  <a:srgbClr val="A50021"/>
                </a:solidFill>
              </a:rPr>
              <a:t>результаты: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9688" algn="l"/>
                <a:tab pos="954088" algn="l"/>
                <a:tab pos="1868488" algn="l"/>
                <a:tab pos="2782888" algn="l"/>
                <a:tab pos="3697288" algn="l"/>
                <a:tab pos="4611688" algn="l"/>
                <a:tab pos="5526088" algn="l"/>
                <a:tab pos="6440488" algn="l"/>
                <a:tab pos="7354888" algn="l"/>
                <a:tab pos="8269288" algn="l"/>
                <a:tab pos="9183688" algn="l"/>
                <a:tab pos="10098088" algn="l"/>
              </a:tabLst>
            </a:pPr>
            <a:r>
              <a:rPr lang="ru-RU" sz="2400" b="1" dirty="0" smtClean="0">
                <a:solidFill>
                  <a:srgbClr val="A50021"/>
                </a:solidFill>
              </a:rPr>
              <a:t>Источники финансирования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28678" name="Line 4"/>
          <p:cNvSpPr>
            <a:spLocks noChangeShapeType="1"/>
          </p:cNvSpPr>
          <p:nvPr/>
        </p:nvSpPr>
        <p:spPr bwMode="auto">
          <a:xfrm>
            <a:off x="0" y="6381750"/>
            <a:ext cx="9144000" cy="1588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8679" name="Group 3"/>
          <p:cNvGrpSpPr>
            <a:grpSpLocks/>
          </p:cNvGrpSpPr>
          <p:nvPr/>
        </p:nvGrpSpPr>
        <p:grpSpPr bwMode="auto">
          <a:xfrm>
            <a:off x="0" y="857232"/>
            <a:ext cx="9144000" cy="144462"/>
            <a:chOff x="0" y="391"/>
            <a:chExt cx="5760" cy="91"/>
          </a:xfrm>
        </p:grpSpPr>
        <p:sp>
          <p:nvSpPr>
            <p:cNvPr id="28681" name="Rectangle 4"/>
            <p:cNvSpPr>
              <a:spLocks noChangeArrowheads="1"/>
            </p:cNvSpPr>
            <p:nvPr/>
          </p:nvSpPr>
          <p:spPr bwMode="auto">
            <a:xfrm flipV="1">
              <a:off x="0" y="391"/>
              <a:ext cx="5760" cy="48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latinLnBrk="1">
                <a:lnSpc>
                  <a:spcPct val="140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kumimoji="1" lang="en-US" sz="2000" i="1">
                <a:latin typeface="HY헤드라인M"/>
                <a:ea typeface="HY헤드라인M"/>
                <a:cs typeface="HY헤드라인M"/>
              </a:endParaRPr>
            </a:p>
          </p:txBody>
        </p:sp>
        <p:sp>
          <p:nvSpPr>
            <p:cNvPr id="28682" name="Rectangle 5"/>
            <p:cNvSpPr>
              <a:spLocks noChangeArrowheads="1"/>
            </p:cNvSpPr>
            <p:nvPr/>
          </p:nvSpPr>
          <p:spPr bwMode="auto">
            <a:xfrm>
              <a:off x="0" y="471"/>
              <a:ext cx="5760" cy="11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latinLnBrk="1">
                <a:lnSpc>
                  <a:spcPct val="140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kumimoji="1" lang="en-US" sz="2000" i="1">
                <a:latin typeface="HY헤드라인M"/>
                <a:ea typeface="HY헤드라인M"/>
                <a:cs typeface="HY헤드라인M"/>
              </a:endParaRPr>
            </a:p>
          </p:txBody>
        </p:sp>
      </p:grpSp>
      <p:sp>
        <p:nvSpPr>
          <p:cNvPr id="15" name="Содержимое 2"/>
          <p:cNvSpPr txBox="1">
            <a:spLocks/>
          </p:cNvSpPr>
          <p:nvPr/>
        </p:nvSpPr>
        <p:spPr>
          <a:xfrm>
            <a:off x="457200" y="1214438"/>
            <a:ext cx="8229600" cy="491172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rgbClr val="000066"/>
                </a:solidFill>
                <a:latin typeface="+mn-lt"/>
                <a:cs typeface="+mn-cs"/>
              </a:rPr>
              <a:t>Коммерческие организации и органы власти являются ключевыми донорами. </a:t>
            </a:r>
            <a:endParaRPr lang="ru-RU" sz="2400" dirty="0">
              <a:solidFill>
                <a:srgbClr val="000066"/>
              </a:solidFill>
              <a:latin typeface="+mn-lt"/>
              <a:cs typeface="+mn-cs"/>
            </a:endParaRPr>
          </a:p>
          <a:p>
            <a:pPr marL="1085850" lvl="1" indent="-34290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ru-RU" sz="2000" dirty="0">
                <a:solidFill>
                  <a:srgbClr val="4D4D4D"/>
                </a:solidFill>
                <a:latin typeface="+mn-lt"/>
                <a:cs typeface="+mn-cs"/>
              </a:rPr>
              <a:t>Основной вклад в </a:t>
            </a:r>
            <a:r>
              <a:rPr lang="ru-RU" sz="2000" dirty="0" smtClean="0">
                <a:solidFill>
                  <a:srgbClr val="4D4D4D"/>
                </a:solidFill>
                <a:latin typeface="+mn-lt"/>
                <a:cs typeface="+mn-cs"/>
              </a:rPr>
              <a:t>бюджет – коммерческие структуры,</a:t>
            </a:r>
            <a:endParaRPr lang="ru-RU" sz="2000" dirty="0">
              <a:solidFill>
                <a:srgbClr val="4D4D4D"/>
              </a:solidFill>
              <a:latin typeface="+mn-lt"/>
              <a:cs typeface="+mn-cs"/>
            </a:endParaRPr>
          </a:p>
          <a:p>
            <a:pPr marL="1085850" lvl="1" indent="-34290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ru-RU" sz="2000" dirty="0" smtClean="0">
                <a:solidFill>
                  <a:srgbClr val="4D4D4D"/>
                </a:solidFill>
                <a:latin typeface="+mn-lt"/>
                <a:cs typeface="+mn-cs"/>
              </a:rPr>
              <a:t>Способствуют формированию </a:t>
            </a:r>
            <a:r>
              <a:rPr lang="ru-RU" sz="2000" dirty="0">
                <a:solidFill>
                  <a:srgbClr val="4D4D4D"/>
                </a:solidFill>
                <a:latin typeface="+mn-lt"/>
                <a:cs typeface="+mn-cs"/>
              </a:rPr>
              <a:t>и </a:t>
            </a:r>
            <a:r>
              <a:rPr lang="ru-RU" sz="2000" dirty="0" smtClean="0">
                <a:solidFill>
                  <a:srgbClr val="4D4D4D"/>
                </a:solidFill>
                <a:latin typeface="+mn-lt"/>
                <a:cs typeface="+mn-cs"/>
              </a:rPr>
              <a:t>накоплению </a:t>
            </a:r>
            <a:r>
              <a:rPr lang="ru-RU" sz="2000" dirty="0">
                <a:solidFill>
                  <a:srgbClr val="4D4D4D"/>
                </a:solidFill>
                <a:latin typeface="+mn-lt"/>
                <a:cs typeface="+mn-cs"/>
              </a:rPr>
              <a:t>социального </a:t>
            </a:r>
            <a:r>
              <a:rPr lang="ru-RU" sz="2000" dirty="0" smtClean="0">
                <a:solidFill>
                  <a:srgbClr val="4D4D4D"/>
                </a:solidFill>
                <a:latin typeface="+mn-lt"/>
                <a:cs typeface="+mn-cs"/>
              </a:rPr>
              <a:t>капитала – органы власти, преимущественно муниципальные и региональные.</a:t>
            </a:r>
          </a:p>
          <a:p>
            <a:pPr marL="1085850" lvl="1" indent="-34290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endParaRPr lang="ru-RU" sz="2000" dirty="0" smtClean="0">
              <a:solidFill>
                <a:srgbClr val="4D4D4D"/>
              </a:solidFill>
              <a:latin typeface="+mn-lt"/>
              <a:cs typeface="+mn-cs"/>
            </a:endParaRPr>
          </a:p>
          <a:p>
            <a:pPr marL="342900" indent="-34290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rgbClr val="000066"/>
                </a:solidFill>
                <a:latin typeface="+mn-lt"/>
                <a:cs typeface="+mn-cs"/>
              </a:rPr>
              <a:t>Данным группам фонды оказывают широкий спектр услуг, преимущественно на безвозмездной основе. </a:t>
            </a:r>
          </a:p>
          <a:p>
            <a:pPr marL="342900" indent="-34290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endParaRPr lang="ru-RU" sz="2800" dirty="0">
              <a:solidFill>
                <a:srgbClr val="00677A"/>
              </a:solidFill>
              <a:latin typeface="Times New Roman"/>
              <a:ea typeface="SimSun"/>
              <a:cs typeface="Arial" charset="0"/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8715375" y="6578600"/>
            <a:ext cx="427038" cy="277813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F3970DE0-2001-4C1C-915E-BF62C29632EE}" type="slidenum">
              <a:rPr lang="ru-RU" smtClean="0">
                <a:latin typeface="Arial Bold Italic"/>
                <a:cs typeface="Arial" pitchFamily="34" charset="0"/>
              </a:rPr>
              <a:pPr>
                <a:buFont typeface="Times New Roman" pitchFamily="18" charset="0"/>
                <a:buNone/>
              </a:pPr>
              <a:t>29</a:t>
            </a:fld>
            <a:endParaRPr lang="ru-RU" smtClean="0">
              <a:latin typeface="Arial Bold Italic"/>
              <a:cs typeface="Arial" pitchFamily="34" charset="0"/>
            </a:endParaRPr>
          </a:p>
        </p:txBody>
      </p:sp>
      <p:sp>
        <p:nvSpPr>
          <p:cNvPr id="29699" name="Rectangle 1"/>
          <p:cNvSpPr>
            <a:spLocks noChangeArrowheads="1"/>
          </p:cNvSpPr>
          <p:nvPr/>
        </p:nvSpPr>
        <p:spPr bwMode="auto">
          <a:xfrm>
            <a:off x="323850" y="6524625"/>
            <a:ext cx="2747963" cy="274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40680" bIns="0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9688" algn="l"/>
                <a:tab pos="954088" algn="l"/>
                <a:tab pos="1868488" algn="l"/>
                <a:tab pos="2782888" algn="l"/>
                <a:tab pos="3697288" algn="l"/>
                <a:tab pos="4611688" algn="l"/>
                <a:tab pos="5526088" algn="l"/>
                <a:tab pos="6440488" algn="l"/>
                <a:tab pos="7354888" algn="l"/>
                <a:tab pos="8269288" algn="l"/>
                <a:tab pos="9183688" algn="l"/>
                <a:tab pos="10098088" algn="l"/>
              </a:tabLst>
            </a:pPr>
            <a:r>
              <a:rPr lang="en-US" sz="1200">
                <a:solidFill>
                  <a:srgbClr val="000099"/>
                </a:solidFill>
                <a:latin typeface="Arial Bold Italic"/>
              </a:rPr>
              <a:t>ГРАНС-Центр </a:t>
            </a:r>
            <a:r>
              <a:rPr lang="en-US" sz="1200">
                <a:solidFill>
                  <a:srgbClr val="000099"/>
                </a:solidFill>
              </a:rPr>
              <a:t>© 2009</a:t>
            </a:r>
          </a:p>
        </p:txBody>
      </p:sp>
      <p:pic>
        <p:nvPicPr>
          <p:cNvPr id="2970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0650" y="6543675"/>
            <a:ext cx="207963" cy="215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9701" name="Rectangle 3"/>
          <p:cNvSpPr>
            <a:spLocks noChangeArrowheads="1"/>
          </p:cNvSpPr>
          <p:nvPr/>
        </p:nvSpPr>
        <p:spPr bwMode="auto">
          <a:xfrm>
            <a:off x="0" y="142875"/>
            <a:ext cx="9156700" cy="428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40680" bIns="0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9688" algn="l"/>
                <a:tab pos="954088" algn="l"/>
                <a:tab pos="1868488" algn="l"/>
                <a:tab pos="2782888" algn="l"/>
                <a:tab pos="3697288" algn="l"/>
                <a:tab pos="4611688" algn="l"/>
                <a:tab pos="5526088" algn="l"/>
                <a:tab pos="6440488" algn="l"/>
                <a:tab pos="7354888" algn="l"/>
                <a:tab pos="8269288" algn="l"/>
                <a:tab pos="9183688" algn="l"/>
                <a:tab pos="10098088" algn="l"/>
              </a:tabLst>
            </a:pPr>
            <a:r>
              <a:rPr lang="ru-RU" sz="2200" b="1" dirty="0" smtClean="0">
                <a:solidFill>
                  <a:srgbClr val="A50021"/>
                </a:solidFill>
              </a:rPr>
              <a:t>Основные </a:t>
            </a:r>
            <a:r>
              <a:rPr lang="ru-RU" sz="2200" b="1" dirty="0">
                <a:solidFill>
                  <a:srgbClr val="A50021"/>
                </a:solidFill>
              </a:rPr>
              <a:t>источники финансирования </a:t>
            </a:r>
            <a:r>
              <a:rPr lang="ru-RU" sz="2200" b="1" dirty="0" smtClean="0">
                <a:solidFill>
                  <a:srgbClr val="A50021"/>
                </a:solidFill>
              </a:rPr>
              <a:t>ФМС</a:t>
            </a:r>
            <a:endParaRPr lang="en-US" sz="2200" b="1" dirty="0">
              <a:solidFill>
                <a:srgbClr val="A50021"/>
              </a:solidFill>
            </a:endParaRPr>
          </a:p>
        </p:txBody>
      </p:sp>
      <p:sp>
        <p:nvSpPr>
          <p:cNvPr id="29702" name="Line 4"/>
          <p:cNvSpPr>
            <a:spLocks noChangeShapeType="1"/>
          </p:cNvSpPr>
          <p:nvPr/>
        </p:nvSpPr>
        <p:spPr bwMode="auto">
          <a:xfrm>
            <a:off x="0" y="6381750"/>
            <a:ext cx="9144000" cy="1588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12" name="Диаграмма 11"/>
          <p:cNvGraphicFramePr/>
          <p:nvPr/>
        </p:nvGraphicFramePr>
        <p:xfrm>
          <a:off x="-3143304" y="571480"/>
          <a:ext cx="14287600" cy="58579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29704" name="Group 3"/>
          <p:cNvGrpSpPr>
            <a:grpSpLocks/>
          </p:cNvGrpSpPr>
          <p:nvPr/>
        </p:nvGrpSpPr>
        <p:grpSpPr bwMode="auto">
          <a:xfrm>
            <a:off x="0" y="500063"/>
            <a:ext cx="9144000" cy="144462"/>
            <a:chOff x="0" y="391"/>
            <a:chExt cx="5760" cy="91"/>
          </a:xfrm>
        </p:grpSpPr>
        <p:sp>
          <p:nvSpPr>
            <p:cNvPr id="29705" name="Rectangle 4"/>
            <p:cNvSpPr>
              <a:spLocks noChangeArrowheads="1"/>
            </p:cNvSpPr>
            <p:nvPr/>
          </p:nvSpPr>
          <p:spPr bwMode="auto">
            <a:xfrm flipV="1">
              <a:off x="0" y="391"/>
              <a:ext cx="5760" cy="48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latinLnBrk="1">
                <a:lnSpc>
                  <a:spcPct val="140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kumimoji="1" lang="en-US" sz="2000" i="1">
                <a:latin typeface="HY헤드라인M"/>
                <a:ea typeface="HY헤드라인M"/>
                <a:cs typeface="HY헤드라인M"/>
              </a:endParaRPr>
            </a:p>
          </p:txBody>
        </p:sp>
        <p:sp>
          <p:nvSpPr>
            <p:cNvPr id="29706" name="Rectangle 5"/>
            <p:cNvSpPr>
              <a:spLocks noChangeArrowheads="1"/>
            </p:cNvSpPr>
            <p:nvPr/>
          </p:nvSpPr>
          <p:spPr bwMode="auto">
            <a:xfrm>
              <a:off x="0" y="471"/>
              <a:ext cx="5760" cy="11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latinLnBrk="1">
                <a:lnSpc>
                  <a:spcPct val="140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kumimoji="1" lang="en-US" sz="2000" i="1">
                <a:latin typeface="HY헤드라인M"/>
                <a:ea typeface="HY헤드라인M"/>
                <a:cs typeface="HY헤드라인M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8715375" y="6578600"/>
            <a:ext cx="427038" cy="277813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C27F7780-B98F-4A7F-A560-8E88A02FFB73}" type="slidenum">
              <a:rPr lang="ru-RU" smtClean="0">
                <a:latin typeface="Arial Bold Italic"/>
                <a:cs typeface="Arial" pitchFamily="34" charset="0"/>
              </a:rPr>
              <a:pPr>
                <a:buFont typeface="Times New Roman" pitchFamily="18" charset="0"/>
                <a:buNone/>
              </a:pPr>
              <a:t>3</a:t>
            </a:fld>
            <a:endParaRPr lang="ru-RU" smtClean="0">
              <a:latin typeface="Arial Bold Italic"/>
              <a:cs typeface="Arial" pitchFamily="34" charset="0"/>
            </a:endParaRPr>
          </a:p>
        </p:txBody>
      </p:sp>
      <p:sp>
        <p:nvSpPr>
          <p:cNvPr id="16387" name="Rectangle 1"/>
          <p:cNvSpPr>
            <a:spLocks noChangeArrowheads="1"/>
          </p:cNvSpPr>
          <p:nvPr/>
        </p:nvSpPr>
        <p:spPr bwMode="auto">
          <a:xfrm>
            <a:off x="323850" y="6524625"/>
            <a:ext cx="2747963" cy="274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40680" bIns="0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9688" algn="l"/>
                <a:tab pos="954088" algn="l"/>
                <a:tab pos="1868488" algn="l"/>
                <a:tab pos="2782888" algn="l"/>
                <a:tab pos="3697288" algn="l"/>
                <a:tab pos="4611688" algn="l"/>
                <a:tab pos="5526088" algn="l"/>
                <a:tab pos="6440488" algn="l"/>
                <a:tab pos="7354888" algn="l"/>
                <a:tab pos="8269288" algn="l"/>
                <a:tab pos="9183688" algn="l"/>
                <a:tab pos="10098088" algn="l"/>
              </a:tabLst>
            </a:pPr>
            <a:r>
              <a:rPr lang="en-US" sz="1200">
                <a:solidFill>
                  <a:srgbClr val="000099"/>
                </a:solidFill>
                <a:latin typeface="Arial Bold Italic"/>
              </a:rPr>
              <a:t>ГРАНС-Центр </a:t>
            </a:r>
            <a:r>
              <a:rPr lang="en-US" sz="1200">
                <a:solidFill>
                  <a:srgbClr val="000099"/>
                </a:solidFill>
              </a:rPr>
              <a:t>© 2009</a:t>
            </a:r>
          </a:p>
        </p:txBody>
      </p:sp>
      <p:pic>
        <p:nvPicPr>
          <p:cNvPr id="1638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0650" y="6543675"/>
            <a:ext cx="207963" cy="215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6389" name="Rectangle 3"/>
          <p:cNvSpPr>
            <a:spLocks noChangeArrowheads="1"/>
          </p:cNvSpPr>
          <p:nvPr/>
        </p:nvSpPr>
        <p:spPr bwMode="auto">
          <a:xfrm>
            <a:off x="0" y="142875"/>
            <a:ext cx="9156700" cy="428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40680" bIns="0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9688" algn="l"/>
                <a:tab pos="954088" algn="l"/>
                <a:tab pos="1868488" algn="l"/>
                <a:tab pos="2782888" algn="l"/>
                <a:tab pos="3697288" algn="l"/>
                <a:tab pos="4611688" algn="l"/>
                <a:tab pos="5526088" algn="l"/>
                <a:tab pos="6440488" algn="l"/>
                <a:tab pos="7354888" algn="l"/>
                <a:tab pos="8269288" algn="l"/>
                <a:tab pos="9183688" algn="l"/>
                <a:tab pos="10098088" algn="l"/>
              </a:tabLst>
            </a:pPr>
            <a:r>
              <a:rPr lang="ru-RU" sz="2400" b="1">
                <a:solidFill>
                  <a:srgbClr val="A50021"/>
                </a:solidFill>
              </a:rPr>
              <a:t>Методология </a:t>
            </a:r>
            <a:endParaRPr lang="en-US" sz="2400" b="1">
              <a:solidFill>
                <a:srgbClr val="A50021"/>
              </a:solidFill>
            </a:endParaRPr>
          </a:p>
        </p:txBody>
      </p:sp>
      <p:sp>
        <p:nvSpPr>
          <p:cNvPr id="16390" name="Line 4"/>
          <p:cNvSpPr>
            <a:spLocks noChangeShapeType="1"/>
          </p:cNvSpPr>
          <p:nvPr/>
        </p:nvSpPr>
        <p:spPr bwMode="auto">
          <a:xfrm>
            <a:off x="0" y="6381750"/>
            <a:ext cx="9144000" cy="1588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16391" name="Group 3"/>
          <p:cNvGrpSpPr>
            <a:grpSpLocks/>
          </p:cNvGrpSpPr>
          <p:nvPr/>
        </p:nvGrpSpPr>
        <p:grpSpPr bwMode="auto">
          <a:xfrm>
            <a:off x="0" y="642938"/>
            <a:ext cx="9144000" cy="144462"/>
            <a:chOff x="0" y="391"/>
            <a:chExt cx="5760" cy="91"/>
          </a:xfrm>
        </p:grpSpPr>
        <p:sp>
          <p:nvSpPr>
            <p:cNvPr id="16393" name="Rectangle 4"/>
            <p:cNvSpPr>
              <a:spLocks noChangeArrowheads="1"/>
            </p:cNvSpPr>
            <p:nvPr/>
          </p:nvSpPr>
          <p:spPr bwMode="auto">
            <a:xfrm flipV="1">
              <a:off x="0" y="391"/>
              <a:ext cx="5760" cy="48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latinLnBrk="1">
                <a:lnSpc>
                  <a:spcPct val="140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kumimoji="1" lang="en-US" sz="2000" i="1">
                <a:latin typeface="HY헤드라인M"/>
                <a:ea typeface="HY헤드라인M"/>
                <a:cs typeface="HY헤드라인M"/>
              </a:endParaRPr>
            </a:p>
          </p:txBody>
        </p:sp>
        <p:sp>
          <p:nvSpPr>
            <p:cNvPr id="16394" name="Rectangle 5"/>
            <p:cNvSpPr>
              <a:spLocks noChangeArrowheads="1"/>
            </p:cNvSpPr>
            <p:nvPr/>
          </p:nvSpPr>
          <p:spPr bwMode="auto">
            <a:xfrm>
              <a:off x="0" y="471"/>
              <a:ext cx="5760" cy="11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latinLnBrk="1">
                <a:lnSpc>
                  <a:spcPct val="140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kumimoji="1" lang="en-US" sz="2000" i="1">
                <a:latin typeface="HY헤드라인M"/>
                <a:ea typeface="HY헤드라인M"/>
                <a:cs typeface="HY헤드라인M"/>
              </a:endParaRPr>
            </a:p>
          </p:txBody>
        </p:sp>
      </p:grpSp>
      <p:sp>
        <p:nvSpPr>
          <p:cNvPr id="15" name="Содержимое 2"/>
          <p:cNvSpPr txBox="1">
            <a:spLocks/>
          </p:cNvSpPr>
          <p:nvPr/>
        </p:nvSpPr>
        <p:spPr>
          <a:xfrm>
            <a:off x="457200" y="1214438"/>
            <a:ext cx="8229600" cy="491172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0066"/>
                </a:solidFill>
                <a:latin typeface="+mn-lt"/>
                <a:cs typeface="+mn-cs"/>
              </a:rPr>
              <a:t>Цель исследования – изучение уровня институционального развития ФМС, механизмов взаимодействия с донорами и реципиентами благотворительности.  </a:t>
            </a:r>
          </a:p>
          <a:p>
            <a:pPr marL="342900" indent="-34290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0066"/>
                </a:solidFill>
                <a:latin typeface="+mn-lt"/>
                <a:cs typeface="+mn-cs"/>
              </a:rPr>
              <a:t>Проведение: май-август 2009 г. </a:t>
            </a:r>
            <a:r>
              <a:rPr lang="ru-RU" sz="2400" dirty="0" err="1">
                <a:solidFill>
                  <a:srgbClr val="000066"/>
                </a:solidFill>
                <a:latin typeface="+mn-lt"/>
                <a:cs typeface="+mn-cs"/>
              </a:rPr>
              <a:t>ГРАНС-центр</a:t>
            </a:r>
            <a:r>
              <a:rPr lang="ru-RU" sz="2400" dirty="0">
                <a:solidFill>
                  <a:srgbClr val="000066"/>
                </a:solidFill>
                <a:latin typeface="+mn-lt"/>
                <a:cs typeface="+mn-cs"/>
              </a:rPr>
              <a:t> ГУ-ВШЭ. </a:t>
            </a:r>
          </a:p>
          <a:p>
            <a:pPr marL="1085850" lvl="1" indent="-34290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ru-RU" sz="2000" dirty="0">
                <a:solidFill>
                  <a:srgbClr val="4D4D4D"/>
                </a:solidFill>
                <a:latin typeface="+mn-lt"/>
                <a:cs typeface="+mn-cs"/>
              </a:rPr>
              <a:t>Экспертные интервью: с руководителями ФМС– 14 интервью</a:t>
            </a:r>
            <a:r>
              <a:rPr lang="ru-RU" sz="2000" dirty="0" smtClean="0">
                <a:solidFill>
                  <a:srgbClr val="4D4D4D"/>
                </a:solidFill>
                <a:latin typeface="+mn-lt"/>
                <a:cs typeface="+mn-cs"/>
              </a:rPr>
              <a:t>,</a:t>
            </a:r>
            <a:br>
              <a:rPr lang="ru-RU" sz="2000" dirty="0" smtClean="0">
                <a:solidFill>
                  <a:srgbClr val="4D4D4D"/>
                </a:solidFill>
                <a:latin typeface="+mn-lt"/>
                <a:cs typeface="+mn-cs"/>
              </a:rPr>
            </a:br>
            <a:r>
              <a:rPr lang="ru-RU" sz="2000" dirty="0" smtClean="0">
                <a:solidFill>
                  <a:srgbClr val="4D4D4D"/>
                </a:solidFill>
                <a:latin typeface="+mn-lt"/>
                <a:cs typeface="+mn-cs"/>
              </a:rPr>
              <a:t>с </a:t>
            </a:r>
            <a:r>
              <a:rPr lang="ru-RU" sz="2000" dirty="0">
                <a:solidFill>
                  <a:srgbClr val="4D4D4D"/>
                </a:solidFill>
                <a:latin typeface="+mn-lt"/>
                <a:cs typeface="+mn-cs"/>
              </a:rPr>
              <a:t>представителями органов власти – 10 интервью.</a:t>
            </a:r>
          </a:p>
          <a:p>
            <a:pPr marL="1085850" lvl="1" indent="-34290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ru-RU" sz="2000" dirty="0" smtClean="0">
                <a:solidFill>
                  <a:srgbClr val="4D4D4D"/>
                </a:solidFill>
                <a:latin typeface="+mn-lt"/>
                <a:cs typeface="+mn-cs"/>
              </a:rPr>
              <a:t>Анкетный </a:t>
            </a:r>
            <a:r>
              <a:rPr lang="ru-RU" sz="2000" dirty="0">
                <a:solidFill>
                  <a:srgbClr val="4D4D4D"/>
                </a:solidFill>
                <a:latin typeface="+mn-lt"/>
                <a:cs typeface="+mn-cs"/>
              </a:rPr>
              <a:t>опрос: с руководителями ФМС – </a:t>
            </a:r>
            <a:r>
              <a:rPr lang="ru-RU" sz="2000" dirty="0" smtClean="0">
                <a:solidFill>
                  <a:srgbClr val="4D4D4D"/>
                </a:solidFill>
                <a:latin typeface="+mn-lt"/>
                <a:cs typeface="+mn-cs"/>
              </a:rPr>
              <a:t>14 </a:t>
            </a:r>
            <a:r>
              <a:rPr lang="ru-RU" sz="2000" dirty="0">
                <a:solidFill>
                  <a:srgbClr val="4D4D4D"/>
                </a:solidFill>
                <a:latin typeface="+mn-lt"/>
                <a:cs typeface="+mn-cs"/>
              </a:rPr>
              <a:t>анкет, с представителями органов власти – 8 анкет. </a:t>
            </a:r>
          </a:p>
          <a:p>
            <a:pPr marL="1085850" lvl="1" indent="-342900" eaLnBrk="0" hangingPunct="0">
              <a:spcBef>
                <a:spcPts val="700"/>
              </a:spcBef>
              <a:buClr>
                <a:srgbClr val="000000"/>
              </a:buClr>
              <a:buSzPct val="100000"/>
              <a:defRPr/>
            </a:pPr>
            <a:endParaRPr lang="ru-RU" sz="2800" dirty="0">
              <a:solidFill>
                <a:srgbClr val="00677A"/>
              </a:solidFill>
              <a:latin typeface="Times New Roman"/>
              <a:ea typeface="SimSun"/>
              <a:cs typeface="Arial" charset="0"/>
            </a:endParaRPr>
          </a:p>
          <a:p>
            <a:pPr marL="342900" indent="-34290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endParaRPr lang="ru-RU" sz="2800" dirty="0">
              <a:solidFill>
                <a:srgbClr val="00677A"/>
              </a:solidFill>
              <a:latin typeface="Times New Roman"/>
              <a:ea typeface="SimSun"/>
              <a:cs typeface="Arial" charset="0"/>
            </a:endParaRPr>
          </a:p>
          <a:p>
            <a:pPr lvl="1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ru-RU" sz="2800" kern="0" dirty="0">
              <a:solidFill>
                <a:srgbClr val="000000"/>
              </a:solidFill>
              <a:latin typeface="+mn-lt"/>
              <a:cs typeface="+mn-cs"/>
            </a:endParaRPr>
          </a:p>
          <a:p>
            <a:pPr lvl="1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ru-RU" sz="2800" kern="0" dirty="0">
              <a:solidFill>
                <a:srgbClr val="000000"/>
              </a:solidFill>
              <a:latin typeface="+mn-lt"/>
              <a:cs typeface="+mn-cs"/>
            </a:endParaRPr>
          </a:p>
          <a:p>
            <a:pPr marL="342900" indent="-34290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ru-RU" sz="3200" kern="0" dirty="0">
              <a:solidFill>
                <a:srgbClr val="000000"/>
              </a:solidFill>
              <a:latin typeface="+mn-lt"/>
              <a:cs typeface="+mn-cs"/>
            </a:endParaRPr>
          </a:p>
          <a:p>
            <a:pPr marL="342900" indent="-34290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ru-RU" sz="3200" kern="0" dirty="0">
              <a:solidFill>
                <a:srgbClr val="00000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8715375" y="6578600"/>
            <a:ext cx="427038" cy="277813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83C25919-ADDF-45C8-B496-6BCFAB5E522A}" type="slidenum">
              <a:rPr lang="ru-RU" smtClean="0">
                <a:latin typeface="Arial Bold Italic"/>
                <a:cs typeface="Arial" pitchFamily="34" charset="0"/>
              </a:rPr>
              <a:pPr>
                <a:buFont typeface="Times New Roman" pitchFamily="18" charset="0"/>
                <a:buNone/>
              </a:pPr>
              <a:t>30</a:t>
            </a:fld>
            <a:endParaRPr lang="ru-RU" smtClean="0">
              <a:latin typeface="Arial Bold Italic"/>
              <a:cs typeface="Arial" pitchFamily="34" charset="0"/>
            </a:endParaRPr>
          </a:p>
        </p:txBody>
      </p:sp>
      <p:sp>
        <p:nvSpPr>
          <p:cNvPr id="30723" name="Rectangle 1"/>
          <p:cNvSpPr>
            <a:spLocks noChangeArrowheads="1"/>
          </p:cNvSpPr>
          <p:nvPr/>
        </p:nvSpPr>
        <p:spPr bwMode="auto">
          <a:xfrm>
            <a:off x="323850" y="6524625"/>
            <a:ext cx="2747963" cy="274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40680" bIns="0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9688" algn="l"/>
                <a:tab pos="954088" algn="l"/>
                <a:tab pos="1868488" algn="l"/>
                <a:tab pos="2782888" algn="l"/>
                <a:tab pos="3697288" algn="l"/>
                <a:tab pos="4611688" algn="l"/>
                <a:tab pos="5526088" algn="l"/>
                <a:tab pos="6440488" algn="l"/>
                <a:tab pos="7354888" algn="l"/>
                <a:tab pos="8269288" algn="l"/>
                <a:tab pos="9183688" algn="l"/>
                <a:tab pos="10098088" algn="l"/>
              </a:tabLst>
            </a:pPr>
            <a:r>
              <a:rPr lang="en-US" sz="1200">
                <a:solidFill>
                  <a:srgbClr val="000099"/>
                </a:solidFill>
                <a:latin typeface="Arial Bold Italic"/>
              </a:rPr>
              <a:t>ГРАНС-Центр </a:t>
            </a:r>
            <a:r>
              <a:rPr lang="en-US" sz="1200">
                <a:solidFill>
                  <a:srgbClr val="000099"/>
                </a:solidFill>
              </a:rPr>
              <a:t>© 2009</a:t>
            </a:r>
          </a:p>
        </p:txBody>
      </p:sp>
      <p:pic>
        <p:nvPicPr>
          <p:cNvPr id="3072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0650" y="6543675"/>
            <a:ext cx="207963" cy="215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0725" name="Line 4"/>
          <p:cNvSpPr>
            <a:spLocks noChangeShapeType="1"/>
          </p:cNvSpPr>
          <p:nvPr/>
        </p:nvSpPr>
        <p:spPr bwMode="auto">
          <a:xfrm>
            <a:off x="0" y="6381750"/>
            <a:ext cx="9144000" cy="1588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26" name="Rectangle 3"/>
          <p:cNvSpPr>
            <a:spLocks noChangeArrowheads="1"/>
          </p:cNvSpPr>
          <p:nvPr/>
        </p:nvSpPr>
        <p:spPr bwMode="auto">
          <a:xfrm>
            <a:off x="0" y="142875"/>
            <a:ext cx="9156700" cy="571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40680" bIns="0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9688" algn="l"/>
                <a:tab pos="954088" algn="l"/>
                <a:tab pos="1868488" algn="l"/>
                <a:tab pos="2782888" algn="l"/>
                <a:tab pos="3697288" algn="l"/>
                <a:tab pos="4611688" algn="l"/>
                <a:tab pos="5526088" algn="l"/>
                <a:tab pos="6440488" algn="l"/>
                <a:tab pos="7354888" algn="l"/>
                <a:tab pos="8269288" algn="l"/>
                <a:tab pos="9183688" algn="l"/>
                <a:tab pos="10098088" algn="l"/>
              </a:tabLst>
            </a:pPr>
            <a:r>
              <a:rPr lang="ru-RU" sz="2400" b="1" dirty="0" smtClean="0">
                <a:solidFill>
                  <a:srgbClr val="A50021"/>
                </a:solidFill>
              </a:rPr>
              <a:t>Какие услуги ФМС оказывают </a:t>
            </a:r>
            <a:r>
              <a:rPr lang="ru-RU" sz="2400" b="1" dirty="0">
                <a:solidFill>
                  <a:srgbClr val="A50021"/>
                </a:solidFill>
              </a:rPr>
              <a:t>для доноров за плату</a:t>
            </a:r>
            <a:r>
              <a:rPr lang="en-US" sz="2400" b="1" dirty="0">
                <a:solidFill>
                  <a:srgbClr val="A50021"/>
                </a:solidFill>
              </a:rPr>
              <a:t>?</a:t>
            </a:r>
          </a:p>
        </p:txBody>
      </p:sp>
      <p:grpSp>
        <p:nvGrpSpPr>
          <p:cNvPr id="30727" name="Group 3"/>
          <p:cNvGrpSpPr>
            <a:grpSpLocks/>
          </p:cNvGrpSpPr>
          <p:nvPr/>
        </p:nvGrpSpPr>
        <p:grpSpPr bwMode="auto">
          <a:xfrm>
            <a:off x="0" y="928688"/>
            <a:ext cx="9144000" cy="144462"/>
            <a:chOff x="0" y="391"/>
            <a:chExt cx="5760" cy="91"/>
          </a:xfrm>
        </p:grpSpPr>
        <p:sp>
          <p:nvSpPr>
            <p:cNvPr id="30729" name="Rectangle 4"/>
            <p:cNvSpPr>
              <a:spLocks noChangeArrowheads="1"/>
            </p:cNvSpPr>
            <p:nvPr/>
          </p:nvSpPr>
          <p:spPr bwMode="auto">
            <a:xfrm flipV="1">
              <a:off x="0" y="391"/>
              <a:ext cx="5760" cy="48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latinLnBrk="1">
                <a:lnSpc>
                  <a:spcPct val="140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kumimoji="1" lang="en-US" sz="2000" i="1">
                <a:latin typeface="HY헤드라인M"/>
                <a:ea typeface="HY헤드라인M"/>
                <a:cs typeface="HY헤드라인M"/>
              </a:endParaRPr>
            </a:p>
          </p:txBody>
        </p:sp>
        <p:sp>
          <p:nvSpPr>
            <p:cNvPr id="30730" name="Rectangle 5"/>
            <p:cNvSpPr>
              <a:spLocks noChangeArrowheads="1"/>
            </p:cNvSpPr>
            <p:nvPr/>
          </p:nvSpPr>
          <p:spPr bwMode="auto">
            <a:xfrm>
              <a:off x="0" y="471"/>
              <a:ext cx="5760" cy="11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latinLnBrk="1">
                <a:lnSpc>
                  <a:spcPct val="140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kumimoji="1" lang="en-US" sz="2000" i="1">
                <a:latin typeface="HY헤드라인M"/>
                <a:ea typeface="HY헤드라인M"/>
                <a:cs typeface="HY헤드라인M"/>
              </a:endParaRPr>
            </a:p>
          </p:txBody>
        </p:sp>
      </p:grpSp>
      <p:graphicFrame>
        <p:nvGraphicFramePr>
          <p:cNvPr id="10" name="Chart 9"/>
          <p:cNvGraphicFramePr/>
          <p:nvPr/>
        </p:nvGraphicFramePr>
        <p:xfrm>
          <a:off x="0" y="857232"/>
          <a:ext cx="10930014" cy="57388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8715375" y="6578600"/>
            <a:ext cx="427038" cy="277813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F3109096-DF0C-4D85-9B10-A8EE394F583A}" type="slidenum">
              <a:rPr lang="ru-RU" smtClean="0">
                <a:latin typeface="Arial Bold Italic"/>
                <a:cs typeface="Arial" pitchFamily="34" charset="0"/>
              </a:rPr>
              <a:pPr>
                <a:buFont typeface="Times New Roman" pitchFamily="18" charset="0"/>
                <a:buNone/>
              </a:pPr>
              <a:t>31</a:t>
            </a:fld>
            <a:endParaRPr lang="ru-RU" smtClean="0">
              <a:latin typeface="Arial Bold Italic"/>
              <a:cs typeface="Arial" pitchFamily="34" charset="0"/>
            </a:endParaRPr>
          </a:p>
        </p:txBody>
      </p:sp>
      <p:sp>
        <p:nvSpPr>
          <p:cNvPr id="31747" name="Rectangle 1"/>
          <p:cNvSpPr>
            <a:spLocks noChangeArrowheads="1"/>
          </p:cNvSpPr>
          <p:nvPr/>
        </p:nvSpPr>
        <p:spPr bwMode="auto">
          <a:xfrm>
            <a:off x="323850" y="6524625"/>
            <a:ext cx="2747963" cy="274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40680" bIns="0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9688" algn="l"/>
                <a:tab pos="954088" algn="l"/>
                <a:tab pos="1868488" algn="l"/>
                <a:tab pos="2782888" algn="l"/>
                <a:tab pos="3697288" algn="l"/>
                <a:tab pos="4611688" algn="l"/>
                <a:tab pos="5526088" algn="l"/>
                <a:tab pos="6440488" algn="l"/>
                <a:tab pos="7354888" algn="l"/>
                <a:tab pos="8269288" algn="l"/>
                <a:tab pos="9183688" algn="l"/>
                <a:tab pos="10098088" algn="l"/>
              </a:tabLst>
            </a:pPr>
            <a:r>
              <a:rPr lang="en-US" sz="1200">
                <a:solidFill>
                  <a:srgbClr val="000099"/>
                </a:solidFill>
                <a:latin typeface="Arial Bold Italic"/>
              </a:rPr>
              <a:t>ГРАНС-Центр </a:t>
            </a:r>
            <a:r>
              <a:rPr lang="en-US" sz="1200">
                <a:solidFill>
                  <a:srgbClr val="000099"/>
                </a:solidFill>
              </a:rPr>
              <a:t>© 2009</a:t>
            </a:r>
          </a:p>
        </p:txBody>
      </p:sp>
      <p:pic>
        <p:nvPicPr>
          <p:cNvPr id="3174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0650" y="6543675"/>
            <a:ext cx="207963" cy="215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1749" name="Line 4"/>
          <p:cNvSpPr>
            <a:spLocks noChangeShapeType="1"/>
          </p:cNvSpPr>
          <p:nvPr/>
        </p:nvSpPr>
        <p:spPr bwMode="auto">
          <a:xfrm>
            <a:off x="0" y="6381750"/>
            <a:ext cx="9144000" cy="1588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750" name="Rectangle 3"/>
          <p:cNvSpPr>
            <a:spLocks noChangeArrowheads="1"/>
          </p:cNvSpPr>
          <p:nvPr/>
        </p:nvSpPr>
        <p:spPr bwMode="auto">
          <a:xfrm>
            <a:off x="0" y="142875"/>
            <a:ext cx="9156700" cy="571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40680" bIns="0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9688" algn="l"/>
                <a:tab pos="954088" algn="l"/>
                <a:tab pos="1868488" algn="l"/>
                <a:tab pos="2782888" algn="l"/>
                <a:tab pos="3697288" algn="l"/>
                <a:tab pos="4611688" algn="l"/>
                <a:tab pos="5526088" algn="l"/>
                <a:tab pos="6440488" algn="l"/>
                <a:tab pos="7354888" algn="l"/>
                <a:tab pos="8269288" algn="l"/>
                <a:tab pos="9183688" algn="l"/>
                <a:tab pos="10098088" algn="l"/>
              </a:tabLst>
            </a:pPr>
            <a:r>
              <a:rPr lang="ru-RU" sz="2400" b="1" dirty="0" smtClean="0">
                <a:solidFill>
                  <a:srgbClr val="A50021"/>
                </a:solidFill>
              </a:rPr>
              <a:t>Какие услуги ФМС оказывают </a:t>
            </a:r>
            <a:r>
              <a:rPr lang="ru-RU" sz="2400" b="1" dirty="0">
                <a:solidFill>
                  <a:srgbClr val="A50021"/>
                </a:solidFill>
              </a:rPr>
              <a:t>для доноров бесплатно</a:t>
            </a:r>
            <a:r>
              <a:rPr lang="en-US" sz="2400" b="1" dirty="0">
                <a:solidFill>
                  <a:srgbClr val="A50021"/>
                </a:solidFill>
              </a:rPr>
              <a:t>?</a:t>
            </a:r>
          </a:p>
        </p:txBody>
      </p:sp>
      <p:grpSp>
        <p:nvGrpSpPr>
          <p:cNvPr id="31751" name="Group 3"/>
          <p:cNvGrpSpPr>
            <a:grpSpLocks/>
          </p:cNvGrpSpPr>
          <p:nvPr/>
        </p:nvGrpSpPr>
        <p:grpSpPr bwMode="auto">
          <a:xfrm>
            <a:off x="0" y="928688"/>
            <a:ext cx="9144000" cy="144462"/>
            <a:chOff x="0" y="391"/>
            <a:chExt cx="5760" cy="91"/>
          </a:xfrm>
        </p:grpSpPr>
        <p:sp>
          <p:nvSpPr>
            <p:cNvPr id="31753" name="Rectangle 4"/>
            <p:cNvSpPr>
              <a:spLocks noChangeArrowheads="1"/>
            </p:cNvSpPr>
            <p:nvPr/>
          </p:nvSpPr>
          <p:spPr bwMode="auto">
            <a:xfrm flipV="1">
              <a:off x="0" y="391"/>
              <a:ext cx="5760" cy="48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latinLnBrk="1">
                <a:lnSpc>
                  <a:spcPct val="140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kumimoji="1" lang="en-US" sz="2000" i="1">
                <a:latin typeface="HY헤드라인M"/>
                <a:ea typeface="HY헤드라인M"/>
                <a:cs typeface="HY헤드라인M"/>
              </a:endParaRPr>
            </a:p>
          </p:txBody>
        </p:sp>
        <p:sp>
          <p:nvSpPr>
            <p:cNvPr id="31754" name="Rectangle 5"/>
            <p:cNvSpPr>
              <a:spLocks noChangeArrowheads="1"/>
            </p:cNvSpPr>
            <p:nvPr/>
          </p:nvSpPr>
          <p:spPr bwMode="auto">
            <a:xfrm>
              <a:off x="0" y="471"/>
              <a:ext cx="5760" cy="11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latinLnBrk="1">
                <a:lnSpc>
                  <a:spcPct val="140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kumimoji="1" lang="en-US" sz="2000" i="1">
                <a:latin typeface="HY헤드라인M"/>
                <a:ea typeface="HY헤드라인M"/>
                <a:cs typeface="HY헤드라인M"/>
              </a:endParaRPr>
            </a:p>
          </p:txBody>
        </p:sp>
      </p:grpSp>
      <p:pic>
        <p:nvPicPr>
          <p:cNvPr id="31752" name="Picture 2"/>
          <p:cNvPicPr>
            <a:picLocks noChangeAspect="1" noChangeArrowheads="1"/>
          </p:cNvPicPr>
          <p:nvPr/>
        </p:nvPicPr>
        <p:blipFill>
          <a:blip r:embed="rId3"/>
          <a:srcRect l="4456" t="2483" r="18060" b="6548"/>
          <a:stretch>
            <a:fillRect/>
          </a:stretch>
        </p:blipFill>
        <p:spPr bwMode="auto">
          <a:xfrm>
            <a:off x="214313" y="1000125"/>
            <a:ext cx="8715375" cy="535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8715375" y="6578600"/>
            <a:ext cx="427038" cy="277813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E8BFFE8B-351B-4BF4-BBE0-89A0A35E591F}" type="slidenum">
              <a:rPr lang="ru-RU" smtClean="0">
                <a:latin typeface="Arial Bold Italic"/>
                <a:cs typeface="Arial" pitchFamily="34" charset="0"/>
              </a:rPr>
              <a:pPr>
                <a:buFont typeface="Times New Roman" pitchFamily="18" charset="0"/>
                <a:buNone/>
              </a:pPr>
              <a:t>32</a:t>
            </a:fld>
            <a:endParaRPr lang="ru-RU" smtClean="0">
              <a:latin typeface="Arial Bold Italic"/>
              <a:cs typeface="Arial" pitchFamily="34" charset="0"/>
            </a:endParaRPr>
          </a:p>
        </p:txBody>
      </p:sp>
      <p:sp>
        <p:nvSpPr>
          <p:cNvPr id="32771" name="Rectangle 1"/>
          <p:cNvSpPr>
            <a:spLocks noChangeArrowheads="1"/>
          </p:cNvSpPr>
          <p:nvPr/>
        </p:nvSpPr>
        <p:spPr bwMode="auto">
          <a:xfrm>
            <a:off x="323850" y="6524625"/>
            <a:ext cx="2747963" cy="274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40680" bIns="0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9688" algn="l"/>
                <a:tab pos="954088" algn="l"/>
                <a:tab pos="1868488" algn="l"/>
                <a:tab pos="2782888" algn="l"/>
                <a:tab pos="3697288" algn="l"/>
                <a:tab pos="4611688" algn="l"/>
                <a:tab pos="5526088" algn="l"/>
                <a:tab pos="6440488" algn="l"/>
                <a:tab pos="7354888" algn="l"/>
                <a:tab pos="8269288" algn="l"/>
                <a:tab pos="9183688" algn="l"/>
                <a:tab pos="10098088" algn="l"/>
              </a:tabLst>
            </a:pPr>
            <a:r>
              <a:rPr lang="en-US" sz="1200">
                <a:solidFill>
                  <a:srgbClr val="000099"/>
                </a:solidFill>
                <a:latin typeface="Arial Bold Italic"/>
              </a:rPr>
              <a:t>ГРАНС-Центр </a:t>
            </a:r>
            <a:r>
              <a:rPr lang="en-US" sz="1200">
                <a:solidFill>
                  <a:srgbClr val="000099"/>
                </a:solidFill>
              </a:rPr>
              <a:t>© 2009</a:t>
            </a:r>
          </a:p>
        </p:txBody>
      </p:sp>
      <p:pic>
        <p:nvPicPr>
          <p:cNvPr id="3277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0650" y="6543675"/>
            <a:ext cx="207963" cy="215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2773" name="Rectangle 3"/>
          <p:cNvSpPr>
            <a:spLocks noChangeArrowheads="1"/>
          </p:cNvSpPr>
          <p:nvPr/>
        </p:nvSpPr>
        <p:spPr bwMode="auto">
          <a:xfrm>
            <a:off x="0" y="142875"/>
            <a:ext cx="9156700" cy="428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40680" bIns="0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9688" algn="l"/>
                <a:tab pos="954088" algn="l"/>
                <a:tab pos="1868488" algn="l"/>
                <a:tab pos="2782888" algn="l"/>
                <a:tab pos="3697288" algn="l"/>
                <a:tab pos="4611688" algn="l"/>
                <a:tab pos="5526088" algn="l"/>
                <a:tab pos="6440488" algn="l"/>
                <a:tab pos="7354888" algn="l"/>
                <a:tab pos="8269288" algn="l"/>
                <a:tab pos="9183688" algn="l"/>
                <a:tab pos="10098088" algn="l"/>
              </a:tabLst>
            </a:pPr>
            <a:r>
              <a:rPr lang="ru-RU" sz="2400" b="1" dirty="0">
                <a:solidFill>
                  <a:srgbClr val="A50021"/>
                </a:solidFill>
              </a:rPr>
              <a:t>Основные </a:t>
            </a:r>
            <a:r>
              <a:rPr lang="ru-RU" sz="2400" b="1" dirty="0" smtClean="0">
                <a:solidFill>
                  <a:srgbClr val="A50021"/>
                </a:solidFill>
              </a:rPr>
              <a:t>результаты: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9688" algn="l"/>
                <a:tab pos="954088" algn="l"/>
                <a:tab pos="1868488" algn="l"/>
                <a:tab pos="2782888" algn="l"/>
                <a:tab pos="3697288" algn="l"/>
                <a:tab pos="4611688" algn="l"/>
                <a:tab pos="5526088" algn="l"/>
                <a:tab pos="6440488" algn="l"/>
                <a:tab pos="7354888" algn="l"/>
                <a:tab pos="8269288" algn="l"/>
                <a:tab pos="9183688" algn="l"/>
                <a:tab pos="10098088" algn="l"/>
              </a:tabLst>
            </a:pPr>
            <a:r>
              <a:rPr lang="ru-RU" sz="2400" b="1" dirty="0" smtClean="0">
                <a:solidFill>
                  <a:srgbClr val="A50021"/>
                </a:solidFill>
              </a:rPr>
              <a:t>Информирование</a:t>
            </a:r>
          </a:p>
        </p:txBody>
      </p:sp>
      <p:sp>
        <p:nvSpPr>
          <p:cNvPr id="32774" name="Line 4"/>
          <p:cNvSpPr>
            <a:spLocks noChangeShapeType="1"/>
          </p:cNvSpPr>
          <p:nvPr/>
        </p:nvSpPr>
        <p:spPr bwMode="auto">
          <a:xfrm>
            <a:off x="0" y="6381750"/>
            <a:ext cx="9144000" cy="1588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32775" name="Group 3"/>
          <p:cNvGrpSpPr>
            <a:grpSpLocks/>
          </p:cNvGrpSpPr>
          <p:nvPr/>
        </p:nvGrpSpPr>
        <p:grpSpPr bwMode="auto">
          <a:xfrm>
            <a:off x="0" y="855646"/>
            <a:ext cx="9144000" cy="144462"/>
            <a:chOff x="0" y="391"/>
            <a:chExt cx="5760" cy="91"/>
          </a:xfrm>
        </p:grpSpPr>
        <p:sp>
          <p:nvSpPr>
            <p:cNvPr id="32777" name="Rectangle 4"/>
            <p:cNvSpPr>
              <a:spLocks noChangeArrowheads="1"/>
            </p:cNvSpPr>
            <p:nvPr/>
          </p:nvSpPr>
          <p:spPr bwMode="auto">
            <a:xfrm flipV="1">
              <a:off x="0" y="391"/>
              <a:ext cx="5760" cy="48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latinLnBrk="1">
                <a:lnSpc>
                  <a:spcPct val="140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kumimoji="1" lang="en-US" sz="2000" i="1">
                <a:latin typeface="HY헤드라인M"/>
                <a:ea typeface="HY헤드라인M"/>
                <a:cs typeface="HY헤드라인M"/>
              </a:endParaRPr>
            </a:p>
          </p:txBody>
        </p:sp>
        <p:sp>
          <p:nvSpPr>
            <p:cNvPr id="32778" name="Rectangle 5"/>
            <p:cNvSpPr>
              <a:spLocks noChangeArrowheads="1"/>
            </p:cNvSpPr>
            <p:nvPr/>
          </p:nvSpPr>
          <p:spPr bwMode="auto">
            <a:xfrm>
              <a:off x="0" y="471"/>
              <a:ext cx="5760" cy="11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latinLnBrk="1">
                <a:lnSpc>
                  <a:spcPct val="140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kumimoji="1" lang="en-US" sz="2000" i="1">
                <a:latin typeface="HY헤드라인M"/>
                <a:ea typeface="HY헤드라인M"/>
                <a:cs typeface="HY헤드라인M"/>
              </a:endParaRPr>
            </a:p>
          </p:txBody>
        </p:sp>
      </p:grpSp>
      <p:sp>
        <p:nvSpPr>
          <p:cNvPr id="15" name="Содержимое 2"/>
          <p:cNvSpPr txBox="1">
            <a:spLocks/>
          </p:cNvSpPr>
          <p:nvPr/>
        </p:nvSpPr>
        <p:spPr>
          <a:xfrm>
            <a:off x="457200" y="1214438"/>
            <a:ext cx="8229600" cy="491172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ru-RU" sz="2400" smtClean="0">
                <a:solidFill>
                  <a:srgbClr val="000066"/>
                </a:solidFill>
                <a:latin typeface="+mn-lt"/>
                <a:cs typeface="+mn-cs"/>
              </a:rPr>
              <a:t>Сетевые взаимодействия. Партнерство ФМС.</a:t>
            </a:r>
          </a:p>
          <a:p>
            <a:pPr marL="342900" indent="-34290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ru-RU" sz="2400" smtClean="0">
                <a:solidFill>
                  <a:srgbClr val="000066"/>
                </a:solidFill>
                <a:latin typeface="+mn-lt"/>
                <a:cs typeface="+mn-cs"/>
              </a:rPr>
              <a:t>Широкое </a:t>
            </a:r>
            <a:r>
              <a:rPr lang="ru-RU" sz="2400" dirty="0">
                <a:solidFill>
                  <a:srgbClr val="000066"/>
                </a:solidFill>
                <a:latin typeface="+mn-lt"/>
                <a:cs typeface="+mn-cs"/>
              </a:rPr>
              <a:t>использование каналов информирования ЦА. </a:t>
            </a:r>
          </a:p>
          <a:p>
            <a:pPr marL="1085850" lvl="1" indent="-34290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ru-RU" sz="2000" dirty="0">
                <a:solidFill>
                  <a:srgbClr val="4D4D4D"/>
                </a:solidFill>
                <a:latin typeface="+mn-lt"/>
                <a:cs typeface="+mn-cs"/>
              </a:rPr>
              <a:t>устное взаимодействие,</a:t>
            </a:r>
          </a:p>
          <a:p>
            <a:pPr marL="1085850" lvl="1" indent="-34290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ru-RU" sz="2000" dirty="0">
                <a:solidFill>
                  <a:srgbClr val="4D4D4D"/>
                </a:solidFill>
                <a:latin typeface="+mn-lt"/>
                <a:cs typeface="+mn-cs"/>
              </a:rPr>
              <a:t>передача информации по социальным сетям,</a:t>
            </a:r>
          </a:p>
          <a:p>
            <a:pPr marL="1085850" lvl="1" indent="-34290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ru-RU" sz="2000" dirty="0">
                <a:solidFill>
                  <a:srgbClr val="4D4D4D"/>
                </a:solidFill>
                <a:latin typeface="+mn-lt"/>
                <a:cs typeface="+mn-cs"/>
              </a:rPr>
              <a:t>публикации в местных печатных СМИ. </a:t>
            </a:r>
          </a:p>
          <a:p>
            <a:pPr marL="1085850" lvl="1" indent="-34290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ru-RU" sz="2000" dirty="0">
                <a:solidFill>
                  <a:srgbClr val="4D4D4D"/>
                </a:solidFill>
                <a:latin typeface="+mn-lt"/>
                <a:cs typeface="+mn-cs"/>
              </a:rPr>
              <a:t>потенциал электронных СМИ используется в ограниченной степени.</a:t>
            </a:r>
          </a:p>
          <a:p>
            <a:pPr marL="342900" indent="-34290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ru-RU" sz="2800" dirty="0">
              <a:solidFill>
                <a:srgbClr val="00677A"/>
              </a:solidFill>
              <a:latin typeface="Times New Roman"/>
              <a:ea typeface="SimSun"/>
              <a:cs typeface="Arial" charset="0"/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8715375" y="6578600"/>
            <a:ext cx="427038" cy="277813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7A203E70-4A37-4406-B6A4-223B49609385}" type="slidenum">
              <a:rPr lang="ru-RU" smtClean="0">
                <a:latin typeface="Arial Bold Italic"/>
                <a:cs typeface="Arial" pitchFamily="34" charset="0"/>
              </a:rPr>
              <a:pPr>
                <a:buFont typeface="Times New Roman" pitchFamily="18" charset="0"/>
                <a:buNone/>
              </a:pPr>
              <a:t>33</a:t>
            </a:fld>
            <a:endParaRPr lang="ru-RU" smtClean="0">
              <a:latin typeface="Arial Bold Italic"/>
              <a:cs typeface="Arial" pitchFamily="34" charset="0"/>
            </a:endParaRPr>
          </a:p>
        </p:txBody>
      </p:sp>
      <p:sp>
        <p:nvSpPr>
          <p:cNvPr id="33795" name="Rectangle 1"/>
          <p:cNvSpPr>
            <a:spLocks noChangeArrowheads="1"/>
          </p:cNvSpPr>
          <p:nvPr/>
        </p:nvSpPr>
        <p:spPr bwMode="auto">
          <a:xfrm>
            <a:off x="323850" y="6524625"/>
            <a:ext cx="2747963" cy="274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40680" bIns="0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9688" algn="l"/>
                <a:tab pos="954088" algn="l"/>
                <a:tab pos="1868488" algn="l"/>
                <a:tab pos="2782888" algn="l"/>
                <a:tab pos="3697288" algn="l"/>
                <a:tab pos="4611688" algn="l"/>
                <a:tab pos="5526088" algn="l"/>
                <a:tab pos="6440488" algn="l"/>
                <a:tab pos="7354888" algn="l"/>
                <a:tab pos="8269288" algn="l"/>
                <a:tab pos="9183688" algn="l"/>
                <a:tab pos="10098088" algn="l"/>
              </a:tabLst>
            </a:pPr>
            <a:r>
              <a:rPr lang="en-US" sz="1200">
                <a:solidFill>
                  <a:srgbClr val="000099"/>
                </a:solidFill>
                <a:latin typeface="Arial Bold Italic"/>
              </a:rPr>
              <a:t>ГРАНС-Центр </a:t>
            </a:r>
            <a:r>
              <a:rPr lang="en-US" sz="1200">
                <a:solidFill>
                  <a:srgbClr val="000099"/>
                </a:solidFill>
              </a:rPr>
              <a:t>© 2009</a:t>
            </a:r>
          </a:p>
        </p:txBody>
      </p:sp>
      <p:pic>
        <p:nvPicPr>
          <p:cNvPr id="3379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0650" y="6543675"/>
            <a:ext cx="207963" cy="215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3797" name="Rectangle 3"/>
          <p:cNvSpPr>
            <a:spLocks noChangeArrowheads="1"/>
          </p:cNvSpPr>
          <p:nvPr/>
        </p:nvSpPr>
        <p:spPr bwMode="auto">
          <a:xfrm>
            <a:off x="0" y="142875"/>
            <a:ext cx="9156700" cy="3571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40680" bIns="0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9688" algn="l"/>
                <a:tab pos="954088" algn="l"/>
                <a:tab pos="1868488" algn="l"/>
                <a:tab pos="2782888" algn="l"/>
                <a:tab pos="3697288" algn="l"/>
                <a:tab pos="4611688" algn="l"/>
                <a:tab pos="5526088" algn="l"/>
                <a:tab pos="6440488" algn="l"/>
                <a:tab pos="7354888" algn="l"/>
                <a:tab pos="8269288" algn="l"/>
                <a:tab pos="9183688" algn="l"/>
                <a:tab pos="10098088" algn="l"/>
              </a:tabLst>
            </a:pPr>
            <a:r>
              <a:rPr lang="ru-RU" sz="2400" b="1" dirty="0" smtClean="0">
                <a:solidFill>
                  <a:srgbClr val="A50021"/>
                </a:solidFill>
              </a:rPr>
              <a:t>Взаимодействует </a:t>
            </a:r>
            <a:r>
              <a:rPr lang="ru-RU" sz="2400" b="1" dirty="0">
                <a:solidFill>
                  <a:srgbClr val="A50021"/>
                </a:solidFill>
              </a:rPr>
              <a:t>ли </a:t>
            </a:r>
            <a:r>
              <a:rPr lang="ru-RU" sz="2400" b="1" dirty="0" smtClean="0">
                <a:solidFill>
                  <a:srgbClr val="A50021"/>
                </a:solidFill>
              </a:rPr>
              <a:t>в</a:t>
            </a:r>
            <a:r>
              <a:rPr lang="ru-RU" sz="2400" b="1" dirty="0" smtClean="0">
                <a:solidFill>
                  <a:srgbClr val="A50021"/>
                </a:solidFill>
              </a:rPr>
              <a:t>аш </a:t>
            </a:r>
            <a:r>
              <a:rPr lang="ru-RU" sz="2400" b="1" dirty="0">
                <a:solidFill>
                  <a:srgbClr val="A50021"/>
                </a:solidFill>
              </a:rPr>
              <a:t>Фонд с другими ФМС, не являющимися членами Партнерства</a:t>
            </a:r>
            <a:r>
              <a:rPr lang="en-US" sz="2400" b="1" dirty="0">
                <a:solidFill>
                  <a:srgbClr val="A50021"/>
                </a:solidFill>
              </a:rPr>
              <a:t>?</a:t>
            </a:r>
          </a:p>
        </p:txBody>
      </p:sp>
      <p:sp>
        <p:nvSpPr>
          <p:cNvPr id="33798" name="Line 4"/>
          <p:cNvSpPr>
            <a:spLocks noChangeShapeType="1"/>
          </p:cNvSpPr>
          <p:nvPr/>
        </p:nvSpPr>
        <p:spPr bwMode="auto">
          <a:xfrm>
            <a:off x="0" y="6381750"/>
            <a:ext cx="9144000" cy="1588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11" name="Диаграмма 10"/>
          <p:cNvGraphicFramePr/>
          <p:nvPr/>
        </p:nvGraphicFramePr>
        <p:xfrm>
          <a:off x="0" y="1142984"/>
          <a:ext cx="9144000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33800" name="Group 3"/>
          <p:cNvGrpSpPr>
            <a:grpSpLocks/>
          </p:cNvGrpSpPr>
          <p:nvPr/>
        </p:nvGrpSpPr>
        <p:grpSpPr bwMode="auto">
          <a:xfrm>
            <a:off x="0" y="928688"/>
            <a:ext cx="9144000" cy="144462"/>
            <a:chOff x="0" y="391"/>
            <a:chExt cx="5760" cy="91"/>
          </a:xfrm>
        </p:grpSpPr>
        <p:sp>
          <p:nvSpPr>
            <p:cNvPr id="33801" name="Rectangle 4"/>
            <p:cNvSpPr>
              <a:spLocks noChangeArrowheads="1"/>
            </p:cNvSpPr>
            <p:nvPr/>
          </p:nvSpPr>
          <p:spPr bwMode="auto">
            <a:xfrm flipV="1">
              <a:off x="0" y="391"/>
              <a:ext cx="5760" cy="48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latinLnBrk="1">
                <a:lnSpc>
                  <a:spcPct val="140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kumimoji="1" lang="en-US" sz="2000" i="1">
                <a:latin typeface="HY헤드라인M"/>
                <a:ea typeface="HY헤드라인M"/>
                <a:cs typeface="HY헤드라인M"/>
              </a:endParaRPr>
            </a:p>
          </p:txBody>
        </p:sp>
        <p:sp>
          <p:nvSpPr>
            <p:cNvPr id="33802" name="Rectangle 5"/>
            <p:cNvSpPr>
              <a:spLocks noChangeArrowheads="1"/>
            </p:cNvSpPr>
            <p:nvPr/>
          </p:nvSpPr>
          <p:spPr bwMode="auto">
            <a:xfrm>
              <a:off x="0" y="471"/>
              <a:ext cx="5760" cy="11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latinLnBrk="1">
                <a:lnSpc>
                  <a:spcPct val="140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kumimoji="1" lang="en-US" sz="2000" i="1">
                <a:latin typeface="HY헤드라인M"/>
                <a:ea typeface="HY헤드라인M"/>
                <a:cs typeface="HY헤드라인M"/>
              </a:endParaRPr>
            </a:p>
          </p:txBody>
        </p:sp>
      </p:grp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8715375" y="6578600"/>
            <a:ext cx="427038" cy="277813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92F1FFCA-7C6F-4F1C-BA20-FA4A0DCFD018}" type="slidenum">
              <a:rPr lang="ru-RU" smtClean="0">
                <a:latin typeface="Arial Bold Italic"/>
                <a:cs typeface="Arial" pitchFamily="34" charset="0"/>
              </a:rPr>
              <a:pPr>
                <a:buFont typeface="Times New Roman" pitchFamily="18" charset="0"/>
                <a:buNone/>
              </a:pPr>
              <a:t>34</a:t>
            </a:fld>
            <a:endParaRPr lang="ru-RU" smtClean="0">
              <a:latin typeface="Arial Bold Italic"/>
              <a:cs typeface="Arial" pitchFamily="34" charset="0"/>
            </a:endParaRPr>
          </a:p>
        </p:txBody>
      </p:sp>
      <p:sp>
        <p:nvSpPr>
          <p:cNvPr id="34819" name="Rectangle 1"/>
          <p:cNvSpPr>
            <a:spLocks noChangeArrowheads="1"/>
          </p:cNvSpPr>
          <p:nvPr/>
        </p:nvSpPr>
        <p:spPr bwMode="auto">
          <a:xfrm>
            <a:off x="323850" y="6524625"/>
            <a:ext cx="2747963" cy="274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40680" bIns="0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9688" algn="l"/>
                <a:tab pos="954088" algn="l"/>
                <a:tab pos="1868488" algn="l"/>
                <a:tab pos="2782888" algn="l"/>
                <a:tab pos="3697288" algn="l"/>
                <a:tab pos="4611688" algn="l"/>
                <a:tab pos="5526088" algn="l"/>
                <a:tab pos="6440488" algn="l"/>
                <a:tab pos="7354888" algn="l"/>
                <a:tab pos="8269288" algn="l"/>
                <a:tab pos="9183688" algn="l"/>
                <a:tab pos="10098088" algn="l"/>
              </a:tabLst>
            </a:pPr>
            <a:r>
              <a:rPr lang="en-US" sz="1200">
                <a:solidFill>
                  <a:srgbClr val="000099"/>
                </a:solidFill>
                <a:latin typeface="Arial Bold Italic"/>
              </a:rPr>
              <a:t>ГРАНС-Центр </a:t>
            </a:r>
            <a:r>
              <a:rPr lang="en-US" sz="1200">
                <a:solidFill>
                  <a:srgbClr val="000099"/>
                </a:solidFill>
              </a:rPr>
              <a:t>© 2009</a:t>
            </a:r>
          </a:p>
        </p:txBody>
      </p:sp>
      <p:pic>
        <p:nvPicPr>
          <p:cNvPr id="3482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0650" y="6543675"/>
            <a:ext cx="207963" cy="215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4821" name="Rectangle 3"/>
          <p:cNvSpPr>
            <a:spLocks noChangeArrowheads="1"/>
          </p:cNvSpPr>
          <p:nvPr/>
        </p:nvSpPr>
        <p:spPr bwMode="auto">
          <a:xfrm>
            <a:off x="0" y="142875"/>
            <a:ext cx="9156700" cy="428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40680" bIns="0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9688" algn="l"/>
                <a:tab pos="954088" algn="l"/>
                <a:tab pos="1868488" algn="l"/>
                <a:tab pos="2782888" algn="l"/>
                <a:tab pos="3697288" algn="l"/>
                <a:tab pos="4611688" algn="l"/>
                <a:tab pos="5526088" algn="l"/>
                <a:tab pos="6440488" algn="l"/>
                <a:tab pos="7354888" algn="l"/>
                <a:tab pos="8269288" algn="l"/>
                <a:tab pos="9183688" algn="l"/>
                <a:tab pos="10098088" algn="l"/>
              </a:tabLst>
            </a:pPr>
            <a:r>
              <a:rPr lang="ru-RU" sz="2400" b="1">
                <a:solidFill>
                  <a:srgbClr val="A50021"/>
                </a:solidFill>
              </a:rPr>
              <a:t>Какие информационные каналы используются для распространения информации среди доноров</a:t>
            </a:r>
            <a:r>
              <a:rPr lang="en-US" sz="2400" b="1">
                <a:solidFill>
                  <a:srgbClr val="A50021"/>
                </a:solidFill>
              </a:rPr>
              <a:t>?</a:t>
            </a:r>
          </a:p>
        </p:txBody>
      </p:sp>
      <p:sp>
        <p:nvSpPr>
          <p:cNvPr id="34822" name="Line 4"/>
          <p:cNvSpPr>
            <a:spLocks noChangeShapeType="1"/>
          </p:cNvSpPr>
          <p:nvPr/>
        </p:nvSpPr>
        <p:spPr bwMode="auto">
          <a:xfrm>
            <a:off x="0" y="6381750"/>
            <a:ext cx="9144000" cy="1588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11" name="Диаграмма 10"/>
          <p:cNvGraphicFramePr/>
          <p:nvPr/>
        </p:nvGraphicFramePr>
        <p:xfrm>
          <a:off x="-714412" y="928670"/>
          <a:ext cx="9858412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34824" name="Group 3"/>
          <p:cNvGrpSpPr>
            <a:grpSpLocks/>
          </p:cNvGrpSpPr>
          <p:nvPr/>
        </p:nvGrpSpPr>
        <p:grpSpPr bwMode="auto">
          <a:xfrm>
            <a:off x="0" y="928688"/>
            <a:ext cx="9144000" cy="144462"/>
            <a:chOff x="0" y="391"/>
            <a:chExt cx="5760" cy="91"/>
          </a:xfrm>
        </p:grpSpPr>
        <p:sp>
          <p:nvSpPr>
            <p:cNvPr id="34825" name="Rectangle 4"/>
            <p:cNvSpPr>
              <a:spLocks noChangeArrowheads="1"/>
            </p:cNvSpPr>
            <p:nvPr/>
          </p:nvSpPr>
          <p:spPr bwMode="auto">
            <a:xfrm flipV="1">
              <a:off x="0" y="391"/>
              <a:ext cx="5760" cy="48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latinLnBrk="1">
                <a:lnSpc>
                  <a:spcPct val="140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kumimoji="1" lang="en-US" sz="2000" i="1">
                <a:latin typeface="HY헤드라인M"/>
                <a:ea typeface="HY헤드라인M"/>
                <a:cs typeface="HY헤드라인M"/>
              </a:endParaRPr>
            </a:p>
          </p:txBody>
        </p:sp>
        <p:sp>
          <p:nvSpPr>
            <p:cNvPr id="34826" name="Rectangle 5"/>
            <p:cNvSpPr>
              <a:spLocks noChangeArrowheads="1"/>
            </p:cNvSpPr>
            <p:nvPr/>
          </p:nvSpPr>
          <p:spPr bwMode="auto">
            <a:xfrm>
              <a:off x="0" y="471"/>
              <a:ext cx="5760" cy="11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latinLnBrk="1">
                <a:lnSpc>
                  <a:spcPct val="140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kumimoji="1" lang="en-US" sz="2000" i="1">
                <a:latin typeface="HY헤드라인M"/>
                <a:ea typeface="HY헤드라인M"/>
                <a:cs typeface="HY헤드라인M"/>
              </a:endParaRPr>
            </a:p>
          </p:txBody>
        </p:sp>
      </p:grp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8715375" y="6578600"/>
            <a:ext cx="427038" cy="277813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9681222E-0B3F-4277-B0B8-7D109EDDB7A5}" type="slidenum">
              <a:rPr lang="ru-RU" smtClean="0">
                <a:latin typeface="Arial Bold Italic"/>
                <a:cs typeface="Arial" pitchFamily="34" charset="0"/>
              </a:rPr>
              <a:pPr>
                <a:buFont typeface="Times New Roman" pitchFamily="18" charset="0"/>
                <a:buNone/>
              </a:pPr>
              <a:t>35</a:t>
            </a:fld>
            <a:endParaRPr lang="ru-RU" smtClean="0">
              <a:latin typeface="Arial Bold Italic"/>
              <a:cs typeface="Arial" pitchFamily="34" charset="0"/>
            </a:endParaRPr>
          </a:p>
        </p:txBody>
      </p:sp>
      <p:sp>
        <p:nvSpPr>
          <p:cNvPr id="35843" name="Rectangle 1"/>
          <p:cNvSpPr>
            <a:spLocks noChangeArrowheads="1"/>
          </p:cNvSpPr>
          <p:nvPr/>
        </p:nvSpPr>
        <p:spPr bwMode="auto">
          <a:xfrm>
            <a:off x="323850" y="6524625"/>
            <a:ext cx="2747963" cy="274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40680" bIns="0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9688" algn="l"/>
                <a:tab pos="954088" algn="l"/>
                <a:tab pos="1868488" algn="l"/>
                <a:tab pos="2782888" algn="l"/>
                <a:tab pos="3697288" algn="l"/>
                <a:tab pos="4611688" algn="l"/>
                <a:tab pos="5526088" algn="l"/>
                <a:tab pos="6440488" algn="l"/>
                <a:tab pos="7354888" algn="l"/>
                <a:tab pos="8269288" algn="l"/>
                <a:tab pos="9183688" algn="l"/>
                <a:tab pos="10098088" algn="l"/>
              </a:tabLst>
            </a:pPr>
            <a:r>
              <a:rPr lang="en-US" sz="1200">
                <a:solidFill>
                  <a:srgbClr val="000099"/>
                </a:solidFill>
                <a:latin typeface="Arial Bold Italic"/>
              </a:rPr>
              <a:t>ГРАНС-Центр </a:t>
            </a:r>
            <a:r>
              <a:rPr lang="en-US" sz="1200">
                <a:solidFill>
                  <a:srgbClr val="000099"/>
                </a:solidFill>
              </a:rPr>
              <a:t>© 2009</a:t>
            </a:r>
          </a:p>
        </p:txBody>
      </p:sp>
      <p:pic>
        <p:nvPicPr>
          <p:cNvPr id="3584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0650" y="6543675"/>
            <a:ext cx="207963" cy="215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5845" name="Rectangle 3"/>
          <p:cNvSpPr>
            <a:spLocks noChangeArrowheads="1"/>
          </p:cNvSpPr>
          <p:nvPr/>
        </p:nvSpPr>
        <p:spPr bwMode="auto">
          <a:xfrm>
            <a:off x="0" y="142875"/>
            <a:ext cx="9156700" cy="428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40680" bIns="0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9688" algn="l"/>
                <a:tab pos="954088" algn="l"/>
                <a:tab pos="1868488" algn="l"/>
                <a:tab pos="2782888" algn="l"/>
                <a:tab pos="3697288" algn="l"/>
                <a:tab pos="4611688" algn="l"/>
                <a:tab pos="5526088" algn="l"/>
                <a:tab pos="6440488" algn="l"/>
                <a:tab pos="7354888" algn="l"/>
                <a:tab pos="8269288" algn="l"/>
                <a:tab pos="9183688" algn="l"/>
                <a:tab pos="10098088" algn="l"/>
              </a:tabLst>
            </a:pPr>
            <a:r>
              <a:rPr lang="ru-RU" sz="2400" b="1" dirty="0">
                <a:solidFill>
                  <a:srgbClr val="A50021"/>
                </a:solidFill>
              </a:rPr>
              <a:t>Какие каналы наиболее эффективны для привлечения организаций-доноров, пожертвований частных лиц и т.д</a:t>
            </a:r>
            <a:r>
              <a:rPr lang="ru-RU" sz="2400" b="1" dirty="0" smtClean="0">
                <a:solidFill>
                  <a:srgbClr val="A50021"/>
                </a:solidFill>
              </a:rPr>
              <a:t>.</a:t>
            </a:r>
            <a:r>
              <a:rPr lang="en-US" sz="2400" b="1" dirty="0" smtClean="0">
                <a:solidFill>
                  <a:srgbClr val="A50021"/>
                </a:solidFill>
              </a:rPr>
              <a:t>?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35846" name="Line 4"/>
          <p:cNvSpPr>
            <a:spLocks noChangeShapeType="1"/>
          </p:cNvSpPr>
          <p:nvPr/>
        </p:nvSpPr>
        <p:spPr bwMode="auto">
          <a:xfrm>
            <a:off x="0" y="6381750"/>
            <a:ext cx="9144000" cy="1588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11" name="Диаграмма 10"/>
          <p:cNvGraphicFramePr/>
          <p:nvPr/>
        </p:nvGraphicFramePr>
        <p:xfrm>
          <a:off x="-2357486" y="1000108"/>
          <a:ext cx="11787270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35848" name="Group 3"/>
          <p:cNvGrpSpPr>
            <a:grpSpLocks/>
          </p:cNvGrpSpPr>
          <p:nvPr/>
        </p:nvGrpSpPr>
        <p:grpSpPr bwMode="auto">
          <a:xfrm>
            <a:off x="0" y="928688"/>
            <a:ext cx="9144000" cy="144462"/>
            <a:chOff x="0" y="391"/>
            <a:chExt cx="5760" cy="91"/>
          </a:xfrm>
        </p:grpSpPr>
        <p:sp>
          <p:nvSpPr>
            <p:cNvPr id="35849" name="Rectangle 4"/>
            <p:cNvSpPr>
              <a:spLocks noChangeArrowheads="1"/>
            </p:cNvSpPr>
            <p:nvPr/>
          </p:nvSpPr>
          <p:spPr bwMode="auto">
            <a:xfrm flipV="1">
              <a:off x="0" y="391"/>
              <a:ext cx="5760" cy="48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latinLnBrk="1">
                <a:lnSpc>
                  <a:spcPct val="140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kumimoji="1" lang="en-US" sz="2000" i="1">
                <a:latin typeface="HY헤드라인M"/>
                <a:ea typeface="HY헤드라인M"/>
                <a:cs typeface="HY헤드라인M"/>
              </a:endParaRPr>
            </a:p>
          </p:txBody>
        </p:sp>
        <p:sp>
          <p:nvSpPr>
            <p:cNvPr id="35850" name="Rectangle 5"/>
            <p:cNvSpPr>
              <a:spLocks noChangeArrowheads="1"/>
            </p:cNvSpPr>
            <p:nvPr/>
          </p:nvSpPr>
          <p:spPr bwMode="auto">
            <a:xfrm>
              <a:off x="0" y="471"/>
              <a:ext cx="5760" cy="11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latinLnBrk="1">
                <a:lnSpc>
                  <a:spcPct val="140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kumimoji="1" lang="en-US" sz="2000" i="1">
                <a:latin typeface="HY헤드라인M"/>
                <a:ea typeface="HY헤드라인M"/>
                <a:cs typeface="HY헤드라인M"/>
              </a:endParaRPr>
            </a:p>
          </p:txBody>
        </p:sp>
      </p:grp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8715375" y="6578600"/>
            <a:ext cx="427038" cy="277813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781DB6D6-78A7-4BF1-B6C0-66999EA212B3}" type="slidenum">
              <a:rPr lang="ru-RU" smtClean="0">
                <a:latin typeface="Arial Bold Italic"/>
                <a:cs typeface="Arial" pitchFamily="34" charset="0"/>
              </a:rPr>
              <a:pPr>
                <a:buFont typeface="Times New Roman" pitchFamily="18" charset="0"/>
                <a:buNone/>
              </a:pPr>
              <a:t>36</a:t>
            </a:fld>
            <a:endParaRPr lang="ru-RU" smtClean="0">
              <a:latin typeface="Arial Bold Italic"/>
              <a:cs typeface="Arial" pitchFamily="34" charset="0"/>
            </a:endParaRPr>
          </a:p>
        </p:txBody>
      </p:sp>
      <p:sp>
        <p:nvSpPr>
          <p:cNvPr id="36867" name="Rectangle 1"/>
          <p:cNvSpPr>
            <a:spLocks noChangeArrowheads="1"/>
          </p:cNvSpPr>
          <p:nvPr/>
        </p:nvSpPr>
        <p:spPr bwMode="auto">
          <a:xfrm>
            <a:off x="323850" y="6524625"/>
            <a:ext cx="2747963" cy="274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40680" bIns="0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9688" algn="l"/>
                <a:tab pos="954088" algn="l"/>
                <a:tab pos="1868488" algn="l"/>
                <a:tab pos="2782888" algn="l"/>
                <a:tab pos="3697288" algn="l"/>
                <a:tab pos="4611688" algn="l"/>
                <a:tab pos="5526088" algn="l"/>
                <a:tab pos="6440488" algn="l"/>
                <a:tab pos="7354888" algn="l"/>
                <a:tab pos="8269288" algn="l"/>
                <a:tab pos="9183688" algn="l"/>
                <a:tab pos="10098088" algn="l"/>
              </a:tabLst>
            </a:pPr>
            <a:r>
              <a:rPr lang="en-US" sz="1200">
                <a:solidFill>
                  <a:srgbClr val="000099"/>
                </a:solidFill>
                <a:latin typeface="Arial Bold Italic"/>
              </a:rPr>
              <a:t>ГРАНС-Центр </a:t>
            </a:r>
            <a:r>
              <a:rPr lang="en-US" sz="1200">
                <a:solidFill>
                  <a:srgbClr val="000099"/>
                </a:solidFill>
              </a:rPr>
              <a:t>© 2009</a:t>
            </a:r>
          </a:p>
        </p:txBody>
      </p:sp>
      <p:pic>
        <p:nvPicPr>
          <p:cNvPr id="3686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0650" y="6543675"/>
            <a:ext cx="207963" cy="215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6869" name="Rectangle 3"/>
          <p:cNvSpPr>
            <a:spLocks noChangeArrowheads="1"/>
          </p:cNvSpPr>
          <p:nvPr/>
        </p:nvSpPr>
        <p:spPr bwMode="auto">
          <a:xfrm>
            <a:off x="0" y="142875"/>
            <a:ext cx="9156700" cy="428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40680" bIns="0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9688" algn="l"/>
                <a:tab pos="954088" algn="l"/>
                <a:tab pos="1868488" algn="l"/>
                <a:tab pos="2782888" algn="l"/>
                <a:tab pos="3697288" algn="l"/>
                <a:tab pos="4611688" algn="l"/>
                <a:tab pos="5526088" algn="l"/>
                <a:tab pos="6440488" algn="l"/>
                <a:tab pos="7354888" algn="l"/>
                <a:tab pos="8269288" algn="l"/>
                <a:tab pos="9183688" algn="l"/>
                <a:tab pos="10098088" algn="l"/>
              </a:tabLst>
            </a:pPr>
            <a:r>
              <a:rPr lang="ru-RU" sz="2400" b="1" dirty="0">
                <a:solidFill>
                  <a:srgbClr val="A50021"/>
                </a:solidFill>
              </a:rPr>
              <a:t>Основные </a:t>
            </a:r>
            <a:r>
              <a:rPr lang="ru-RU" sz="2400" b="1" dirty="0" smtClean="0">
                <a:solidFill>
                  <a:srgbClr val="A50021"/>
                </a:solidFill>
              </a:rPr>
              <a:t>результаты: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9688" algn="l"/>
                <a:tab pos="954088" algn="l"/>
                <a:tab pos="1868488" algn="l"/>
                <a:tab pos="2782888" algn="l"/>
                <a:tab pos="3697288" algn="l"/>
                <a:tab pos="4611688" algn="l"/>
                <a:tab pos="5526088" algn="l"/>
                <a:tab pos="6440488" algn="l"/>
                <a:tab pos="7354888" algn="l"/>
                <a:tab pos="8269288" algn="l"/>
                <a:tab pos="9183688" algn="l"/>
                <a:tab pos="10098088" algn="l"/>
              </a:tabLst>
            </a:pPr>
            <a:r>
              <a:rPr lang="ru-RU" sz="2400" b="1" dirty="0" smtClean="0">
                <a:solidFill>
                  <a:srgbClr val="A50021"/>
                </a:solidFill>
              </a:rPr>
              <a:t>Стратегические направления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36870" name="Line 4"/>
          <p:cNvSpPr>
            <a:spLocks noChangeShapeType="1"/>
          </p:cNvSpPr>
          <p:nvPr/>
        </p:nvSpPr>
        <p:spPr bwMode="auto">
          <a:xfrm>
            <a:off x="0" y="6381750"/>
            <a:ext cx="9144000" cy="1588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36871" name="Group 3"/>
          <p:cNvGrpSpPr>
            <a:grpSpLocks/>
          </p:cNvGrpSpPr>
          <p:nvPr/>
        </p:nvGrpSpPr>
        <p:grpSpPr bwMode="auto">
          <a:xfrm>
            <a:off x="-32" y="857232"/>
            <a:ext cx="9144000" cy="144462"/>
            <a:chOff x="0" y="391"/>
            <a:chExt cx="5760" cy="91"/>
          </a:xfrm>
        </p:grpSpPr>
        <p:sp>
          <p:nvSpPr>
            <p:cNvPr id="36873" name="Rectangle 4"/>
            <p:cNvSpPr>
              <a:spLocks noChangeArrowheads="1"/>
            </p:cNvSpPr>
            <p:nvPr/>
          </p:nvSpPr>
          <p:spPr bwMode="auto">
            <a:xfrm flipV="1">
              <a:off x="0" y="391"/>
              <a:ext cx="5760" cy="48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latinLnBrk="1">
                <a:lnSpc>
                  <a:spcPct val="140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kumimoji="1" lang="en-US" sz="2000" i="1">
                <a:latin typeface="HY헤드라인M"/>
                <a:ea typeface="HY헤드라인M"/>
                <a:cs typeface="HY헤드라인M"/>
              </a:endParaRPr>
            </a:p>
          </p:txBody>
        </p:sp>
        <p:sp>
          <p:nvSpPr>
            <p:cNvPr id="36874" name="Rectangle 5"/>
            <p:cNvSpPr>
              <a:spLocks noChangeArrowheads="1"/>
            </p:cNvSpPr>
            <p:nvPr/>
          </p:nvSpPr>
          <p:spPr bwMode="auto">
            <a:xfrm>
              <a:off x="0" y="471"/>
              <a:ext cx="5760" cy="11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latinLnBrk="1">
                <a:lnSpc>
                  <a:spcPct val="140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kumimoji="1" lang="en-US" sz="2000" i="1">
                <a:latin typeface="HY헤드라인M"/>
                <a:ea typeface="HY헤드라인M"/>
                <a:cs typeface="HY헤드라인M"/>
              </a:endParaRPr>
            </a:p>
          </p:txBody>
        </p:sp>
      </p:grpSp>
      <p:sp>
        <p:nvSpPr>
          <p:cNvPr id="15" name="Содержимое 2"/>
          <p:cNvSpPr txBox="1">
            <a:spLocks/>
          </p:cNvSpPr>
          <p:nvPr/>
        </p:nvSpPr>
        <p:spPr>
          <a:xfrm>
            <a:off x="457200" y="1214438"/>
            <a:ext cx="8229600" cy="491172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0066"/>
                </a:solidFill>
                <a:latin typeface="+mn-lt"/>
                <a:cs typeface="+mn-cs"/>
              </a:rPr>
              <a:t>Общие стратегические направления (факторы) стабильности: </a:t>
            </a:r>
          </a:p>
          <a:p>
            <a:pPr marL="1085850" lvl="1" indent="-34290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ru-RU" sz="2000" dirty="0">
                <a:solidFill>
                  <a:srgbClr val="4D4D4D"/>
                </a:solidFill>
                <a:latin typeface="+mn-lt"/>
                <a:cs typeface="+mn-cs"/>
              </a:rPr>
              <a:t>Формирование положительного имиджа ФМС,</a:t>
            </a:r>
          </a:p>
          <a:p>
            <a:pPr marL="1085850" lvl="1" indent="-34290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ru-RU" sz="2000" dirty="0" smtClean="0">
                <a:solidFill>
                  <a:srgbClr val="4D4D4D"/>
                </a:solidFill>
                <a:latin typeface="+mn-lt"/>
                <a:cs typeface="+mn-cs"/>
              </a:rPr>
              <a:t>Расширение источников</a:t>
            </a:r>
            <a:r>
              <a:rPr lang="ru-RU" sz="2000" dirty="0" smtClean="0">
                <a:solidFill>
                  <a:srgbClr val="4D4D4D"/>
                </a:solidFill>
                <a:latin typeface="+mn-lt"/>
                <a:cs typeface="+mn-cs"/>
              </a:rPr>
              <a:t> </a:t>
            </a:r>
            <a:r>
              <a:rPr lang="ru-RU" sz="2000" dirty="0">
                <a:solidFill>
                  <a:srgbClr val="4D4D4D"/>
                </a:solidFill>
                <a:latin typeface="+mn-lt"/>
                <a:cs typeface="+mn-cs"/>
              </a:rPr>
              <a:t>финансирования,</a:t>
            </a:r>
          </a:p>
          <a:p>
            <a:pPr marL="1085850" lvl="1" indent="-34290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ru-RU" sz="2000" dirty="0">
                <a:solidFill>
                  <a:srgbClr val="4D4D4D"/>
                </a:solidFill>
                <a:latin typeface="+mn-lt"/>
                <a:cs typeface="+mn-cs"/>
              </a:rPr>
              <a:t>Формирование и инвестирование неприкосновенного капитала,</a:t>
            </a:r>
          </a:p>
          <a:p>
            <a:pPr marL="1085850" lvl="1" indent="-34290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ru-RU" sz="2000" dirty="0" smtClean="0">
                <a:solidFill>
                  <a:srgbClr val="4D4D4D"/>
                </a:solidFill>
                <a:latin typeface="+mn-lt"/>
                <a:cs typeface="+mn-cs"/>
              </a:rPr>
              <a:t>Ориентация на оказание услуг,</a:t>
            </a:r>
            <a:endParaRPr lang="ru-RU" sz="2000" dirty="0">
              <a:solidFill>
                <a:srgbClr val="4D4D4D"/>
              </a:solidFill>
              <a:latin typeface="+mn-lt"/>
              <a:cs typeface="+mn-cs"/>
            </a:endParaRPr>
          </a:p>
          <a:p>
            <a:pPr marL="1085850" lvl="1" indent="-34290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ru-RU" sz="2000" dirty="0">
                <a:solidFill>
                  <a:srgbClr val="4D4D4D"/>
                </a:solidFill>
                <a:latin typeface="+mn-lt"/>
                <a:cs typeface="+mn-cs"/>
              </a:rPr>
              <a:t>Сетевое взаимодействие. 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8501063" y="6578600"/>
            <a:ext cx="641350" cy="277813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64E1C4ED-039C-4892-81F5-BA1E76D167F9}" type="slidenum">
              <a:rPr lang="ru-RU" smtClean="0">
                <a:latin typeface="Arial Bold Italic"/>
                <a:cs typeface="Arial" pitchFamily="34" charset="0"/>
              </a:rPr>
              <a:pPr>
                <a:buFont typeface="Times New Roman" pitchFamily="18" charset="0"/>
                <a:buNone/>
              </a:pPr>
              <a:t>37</a:t>
            </a:fld>
            <a:endParaRPr lang="ru-RU" smtClean="0">
              <a:latin typeface="Arial Bold Italic"/>
              <a:cs typeface="Arial" pitchFamily="34" charset="0"/>
            </a:endParaRPr>
          </a:p>
        </p:txBody>
      </p:sp>
      <p:sp>
        <p:nvSpPr>
          <p:cNvPr id="37891" name="Rectangle 1"/>
          <p:cNvSpPr>
            <a:spLocks noChangeArrowheads="1"/>
          </p:cNvSpPr>
          <p:nvPr/>
        </p:nvSpPr>
        <p:spPr bwMode="auto">
          <a:xfrm>
            <a:off x="323850" y="6524625"/>
            <a:ext cx="2747963" cy="274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40680" bIns="0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9688" algn="l"/>
                <a:tab pos="954088" algn="l"/>
                <a:tab pos="1868488" algn="l"/>
                <a:tab pos="2782888" algn="l"/>
                <a:tab pos="3697288" algn="l"/>
                <a:tab pos="4611688" algn="l"/>
                <a:tab pos="5526088" algn="l"/>
                <a:tab pos="6440488" algn="l"/>
                <a:tab pos="7354888" algn="l"/>
                <a:tab pos="8269288" algn="l"/>
                <a:tab pos="9183688" algn="l"/>
                <a:tab pos="10098088" algn="l"/>
              </a:tabLst>
            </a:pPr>
            <a:r>
              <a:rPr lang="en-US" sz="1200">
                <a:solidFill>
                  <a:srgbClr val="000099"/>
                </a:solidFill>
                <a:latin typeface="Arial Bold Italic"/>
              </a:rPr>
              <a:t>ГРАНС-Центр </a:t>
            </a:r>
            <a:r>
              <a:rPr lang="en-US" sz="1200">
                <a:solidFill>
                  <a:srgbClr val="000099"/>
                </a:solidFill>
              </a:rPr>
              <a:t>© 2009</a:t>
            </a:r>
          </a:p>
        </p:txBody>
      </p:sp>
      <p:pic>
        <p:nvPicPr>
          <p:cNvPr id="3789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0650" y="6543675"/>
            <a:ext cx="207963" cy="215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7893" name="Rectangle 3"/>
          <p:cNvSpPr>
            <a:spLocks noChangeArrowheads="1"/>
          </p:cNvSpPr>
          <p:nvPr/>
        </p:nvSpPr>
        <p:spPr bwMode="auto">
          <a:xfrm>
            <a:off x="3136900" y="6519863"/>
            <a:ext cx="6019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/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0" y="2681288"/>
            <a:ext cx="9156700" cy="660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40680" bIns="0"/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9688" algn="l"/>
                <a:tab pos="954088" algn="l"/>
                <a:tab pos="1868488" algn="l"/>
                <a:tab pos="2782888" algn="l"/>
                <a:tab pos="3697288" algn="l"/>
                <a:tab pos="4611688" algn="l"/>
                <a:tab pos="5526088" algn="l"/>
                <a:tab pos="6440488" algn="l"/>
                <a:tab pos="7354888" algn="l"/>
                <a:tab pos="8269288" algn="l"/>
                <a:tab pos="9183688" algn="l"/>
                <a:tab pos="10098088" algn="l"/>
              </a:tabLst>
              <a:defRPr/>
            </a:pPr>
            <a:r>
              <a:rPr lang="en-US" sz="4000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old" charset="0"/>
                <a:cs typeface="Arial" charset="0"/>
              </a:rPr>
              <a:t>СПАСИБО ЗА </a:t>
            </a:r>
            <a:r>
              <a:rPr lang="en-US" sz="400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old" charset="0"/>
                <a:cs typeface="Arial" charset="0"/>
              </a:rPr>
              <a:t>ВНИМАНИЕ</a:t>
            </a:r>
            <a:r>
              <a:rPr lang="ru-RU" sz="400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old" charset="0"/>
                <a:cs typeface="Arial" charset="0"/>
              </a:rPr>
              <a:t>.</a:t>
            </a:r>
            <a:endParaRPr lang="en-US" sz="4000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old" charset="0"/>
              <a:cs typeface="Arial" charset="0"/>
            </a:endParaRPr>
          </a:p>
        </p:txBody>
      </p:sp>
      <p:sp>
        <p:nvSpPr>
          <p:cNvPr id="37895" name="Line 5"/>
          <p:cNvSpPr>
            <a:spLocks noChangeShapeType="1"/>
          </p:cNvSpPr>
          <p:nvPr/>
        </p:nvSpPr>
        <p:spPr bwMode="auto">
          <a:xfrm>
            <a:off x="0" y="6381750"/>
            <a:ext cx="9144000" cy="1588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0185" name="Rectangle 9"/>
          <p:cNvSpPr>
            <a:spLocks noChangeArrowheads="1"/>
          </p:cNvSpPr>
          <p:nvPr/>
        </p:nvSpPr>
        <p:spPr bwMode="auto">
          <a:xfrm>
            <a:off x="714375" y="4149725"/>
            <a:ext cx="7962900" cy="1755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>
                <a:solidFill>
                  <a:srgbClr val="000066"/>
                </a:solidFill>
                <a:latin typeface="Arial" pitchFamily="34" charset="0"/>
              </a:rPr>
              <a:t>Центр исследований гражданского общества </a:t>
            </a:r>
            <a:endParaRPr lang="en-US" b="1">
              <a:solidFill>
                <a:srgbClr val="000066"/>
              </a:solidFill>
              <a:latin typeface="Arial" pitchFamily="34" charset="0"/>
            </a:endParaRP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>
                <a:solidFill>
                  <a:srgbClr val="000066"/>
                </a:solidFill>
                <a:latin typeface="Arial" pitchFamily="34" charset="0"/>
              </a:rPr>
              <a:t>и некоммерческого сектора</a:t>
            </a:r>
            <a:endParaRPr lang="en-US" b="1">
              <a:solidFill>
                <a:srgbClr val="000066"/>
              </a:solidFill>
              <a:latin typeface="Arial" pitchFamily="34" charset="0"/>
            </a:endParaRP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>
                <a:solidFill>
                  <a:srgbClr val="000066"/>
                </a:solidFill>
                <a:latin typeface="Arial" pitchFamily="34" charset="0"/>
              </a:rPr>
              <a:t> Государственного университета – Высшей школы экономики</a:t>
            </a:r>
            <a:endParaRPr lang="en-US" b="1">
              <a:solidFill>
                <a:srgbClr val="000066"/>
              </a:solidFill>
              <a:latin typeface="Arial" pitchFamily="34" charset="0"/>
            </a:endParaRP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i="1">
              <a:solidFill>
                <a:srgbClr val="000066"/>
              </a:solidFill>
              <a:latin typeface="Arial" pitchFamily="34" charset="0"/>
            </a:endParaRP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i="1">
                <a:solidFill>
                  <a:srgbClr val="002060"/>
                </a:solidFill>
                <a:latin typeface="Arial" pitchFamily="34" charset="0"/>
              </a:rPr>
              <a:t>www.grans.hse.ru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i="1">
                <a:solidFill>
                  <a:srgbClr val="000066"/>
                </a:solidFill>
                <a:latin typeface="Arial" pitchFamily="34" charset="0"/>
              </a:rPr>
              <a:t>go@hse.ru</a:t>
            </a:r>
            <a:endParaRPr lang="ru-RU" i="1">
              <a:solidFill>
                <a:srgbClr val="000066"/>
              </a:solidFill>
              <a:latin typeface="Arial" pitchFamily="34" charset="0"/>
            </a:endParaRPr>
          </a:p>
        </p:txBody>
      </p:sp>
      <p:grpSp>
        <p:nvGrpSpPr>
          <p:cNvPr id="37897" name="Group 3"/>
          <p:cNvGrpSpPr>
            <a:grpSpLocks/>
          </p:cNvGrpSpPr>
          <p:nvPr/>
        </p:nvGrpSpPr>
        <p:grpSpPr bwMode="auto">
          <a:xfrm>
            <a:off x="0" y="642938"/>
            <a:ext cx="9144000" cy="144462"/>
            <a:chOff x="0" y="391"/>
            <a:chExt cx="5760" cy="91"/>
          </a:xfrm>
        </p:grpSpPr>
        <p:sp>
          <p:nvSpPr>
            <p:cNvPr id="37898" name="Rectangle 4"/>
            <p:cNvSpPr>
              <a:spLocks noChangeArrowheads="1"/>
            </p:cNvSpPr>
            <p:nvPr/>
          </p:nvSpPr>
          <p:spPr bwMode="auto">
            <a:xfrm flipV="1">
              <a:off x="0" y="391"/>
              <a:ext cx="5760" cy="48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latinLnBrk="1">
                <a:lnSpc>
                  <a:spcPct val="140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kumimoji="1" lang="en-US" sz="2000" i="1">
                <a:latin typeface="HY헤드라인M"/>
                <a:ea typeface="HY헤드라인M"/>
                <a:cs typeface="HY헤드라인M"/>
              </a:endParaRPr>
            </a:p>
          </p:txBody>
        </p:sp>
        <p:sp>
          <p:nvSpPr>
            <p:cNvPr id="37899" name="Rectangle 5"/>
            <p:cNvSpPr>
              <a:spLocks noChangeArrowheads="1"/>
            </p:cNvSpPr>
            <p:nvPr/>
          </p:nvSpPr>
          <p:spPr bwMode="auto">
            <a:xfrm>
              <a:off x="0" y="471"/>
              <a:ext cx="5760" cy="11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latinLnBrk="1">
                <a:lnSpc>
                  <a:spcPct val="140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kumimoji="1" lang="en-US" sz="2000" i="1">
                <a:latin typeface="HY헤드라인M"/>
                <a:ea typeface="HY헤드라인M"/>
                <a:cs typeface="HY헤드라인M"/>
              </a:endParaRPr>
            </a:p>
          </p:txBody>
        </p:sp>
      </p:grp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7" dur="20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1" dur="500"/>
                                        <p:tgtEl>
                                          <p:spTgt spid="50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8715375" y="6578600"/>
            <a:ext cx="427038" cy="277813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AFB3AE29-2E71-4782-9C05-431956E68560}" type="slidenum">
              <a:rPr lang="ru-RU" smtClean="0">
                <a:latin typeface="Arial Bold Italic"/>
                <a:cs typeface="Arial" pitchFamily="34" charset="0"/>
              </a:rPr>
              <a:pPr>
                <a:buFont typeface="Times New Roman" pitchFamily="18" charset="0"/>
                <a:buNone/>
              </a:pPr>
              <a:t>4</a:t>
            </a:fld>
            <a:endParaRPr lang="ru-RU" smtClean="0">
              <a:latin typeface="Arial Bold Italic"/>
              <a:cs typeface="Arial" pitchFamily="34" charset="0"/>
            </a:endParaRPr>
          </a:p>
        </p:txBody>
      </p:sp>
      <p:sp>
        <p:nvSpPr>
          <p:cNvPr id="17411" name="Rectangle 1"/>
          <p:cNvSpPr>
            <a:spLocks noChangeArrowheads="1"/>
          </p:cNvSpPr>
          <p:nvPr/>
        </p:nvSpPr>
        <p:spPr bwMode="auto">
          <a:xfrm>
            <a:off x="323850" y="6524625"/>
            <a:ext cx="2747963" cy="274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40680" bIns="0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9688" algn="l"/>
                <a:tab pos="954088" algn="l"/>
                <a:tab pos="1868488" algn="l"/>
                <a:tab pos="2782888" algn="l"/>
                <a:tab pos="3697288" algn="l"/>
                <a:tab pos="4611688" algn="l"/>
                <a:tab pos="5526088" algn="l"/>
                <a:tab pos="6440488" algn="l"/>
                <a:tab pos="7354888" algn="l"/>
                <a:tab pos="8269288" algn="l"/>
                <a:tab pos="9183688" algn="l"/>
                <a:tab pos="10098088" algn="l"/>
              </a:tabLst>
            </a:pPr>
            <a:r>
              <a:rPr lang="en-US" sz="1200" dirty="0">
                <a:solidFill>
                  <a:srgbClr val="000099"/>
                </a:solidFill>
                <a:latin typeface="Arial Bold Italic"/>
              </a:rPr>
              <a:t>ГРАНС-</a:t>
            </a:r>
            <a:r>
              <a:rPr lang="en-US" sz="1200" dirty="0" err="1">
                <a:solidFill>
                  <a:srgbClr val="000099"/>
                </a:solidFill>
                <a:latin typeface="Arial Bold Italic"/>
              </a:rPr>
              <a:t>Центр</a:t>
            </a:r>
            <a:r>
              <a:rPr lang="en-US" sz="1200" dirty="0">
                <a:solidFill>
                  <a:srgbClr val="000099"/>
                </a:solidFill>
                <a:latin typeface="Arial Bold Italic"/>
              </a:rPr>
              <a:t> </a:t>
            </a:r>
            <a:r>
              <a:rPr lang="en-US" sz="1200" dirty="0">
                <a:solidFill>
                  <a:srgbClr val="000099"/>
                </a:solidFill>
              </a:rPr>
              <a:t>© 2009</a:t>
            </a:r>
          </a:p>
        </p:txBody>
      </p:sp>
      <p:pic>
        <p:nvPicPr>
          <p:cNvPr id="1741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0650" y="6543675"/>
            <a:ext cx="207963" cy="215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7413" name="Rectangle 3"/>
          <p:cNvSpPr>
            <a:spLocks noChangeArrowheads="1"/>
          </p:cNvSpPr>
          <p:nvPr/>
        </p:nvSpPr>
        <p:spPr bwMode="auto">
          <a:xfrm>
            <a:off x="0" y="142875"/>
            <a:ext cx="9156700" cy="428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40680" bIns="0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9688" algn="l"/>
                <a:tab pos="954088" algn="l"/>
                <a:tab pos="1868488" algn="l"/>
                <a:tab pos="2782888" algn="l"/>
                <a:tab pos="3697288" algn="l"/>
                <a:tab pos="4611688" algn="l"/>
                <a:tab pos="5526088" algn="l"/>
                <a:tab pos="6440488" algn="l"/>
                <a:tab pos="7354888" algn="l"/>
                <a:tab pos="8269288" algn="l"/>
                <a:tab pos="9183688" algn="l"/>
                <a:tab pos="10098088" algn="l"/>
              </a:tabLst>
            </a:pPr>
            <a:r>
              <a:rPr lang="ru-RU" sz="2400" b="1" dirty="0">
                <a:solidFill>
                  <a:srgbClr val="A50021"/>
                </a:solidFill>
              </a:rPr>
              <a:t>Основные </a:t>
            </a:r>
            <a:r>
              <a:rPr lang="ru-RU" sz="2400" b="1" dirty="0" smtClean="0">
                <a:solidFill>
                  <a:srgbClr val="A50021"/>
                </a:solidFill>
              </a:rPr>
              <a:t>результаты: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9688" algn="l"/>
                <a:tab pos="954088" algn="l"/>
                <a:tab pos="1868488" algn="l"/>
                <a:tab pos="2782888" algn="l"/>
                <a:tab pos="3697288" algn="l"/>
                <a:tab pos="4611688" algn="l"/>
                <a:tab pos="5526088" algn="l"/>
                <a:tab pos="6440488" algn="l"/>
                <a:tab pos="7354888" algn="l"/>
                <a:tab pos="8269288" algn="l"/>
                <a:tab pos="9183688" algn="l"/>
                <a:tab pos="10098088" algn="l"/>
              </a:tabLst>
            </a:pPr>
            <a:r>
              <a:rPr lang="ru-RU" sz="2400" b="1" dirty="0" smtClean="0">
                <a:solidFill>
                  <a:srgbClr val="A50021"/>
                </a:solidFill>
              </a:rPr>
              <a:t>«Портрет ФМС»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17414" name="Line 4"/>
          <p:cNvSpPr>
            <a:spLocks noChangeShapeType="1"/>
          </p:cNvSpPr>
          <p:nvPr/>
        </p:nvSpPr>
        <p:spPr bwMode="auto">
          <a:xfrm>
            <a:off x="0" y="6381750"/>
            <a:ext cx="9144000" cy="1588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857232"/>
            <a:ext cx="9144000" cy="144462"/>
            <a:chOff x="0" y="391"/>
            <a:chExt cx="5760" cy="91"/>
          </a:xfrm>
        </p:grpSpPr>
        <p:sp>
          <p:nvSpPr>
            <p:cNvPr id="17418" name="Rectangle 4"/>
            <p:cNvSpPr>
              <a:spLocks noChangeArrowheads="1"/>
            </p:cNvSpPr>
            <p:nvPr/>
          </p:nvSpPr>
          <p:spPr bwMode="auto">
            <a:xfrm flipV="1">
              <a:off x="0" y="391"/>
              <a:ext cx="5760" cy="48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latinLnBrk="1">
                <a:lnSpc>
                  <a:spcPct val="140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kumimoji="1" lang="en-US" sz="2000" i="1">
                <a:latin typeface="HY헤드라인M"/>
                <a:ea typeface="HY헤드라인M"/>
                <a:cs typeface="HY헤드라인M"/>
              </a:endParaRPr>
            </a:p>
          </p:txBody>
        </p:sp>
        <p:sp>
          <p:nvSpPr>
            <p:cNvPr id="17419" name="Rectangle 5"/>
            <p:cNvSpPr>
              <a:spLocks noChangeArrowheads="1"/>
            </p:cNvSpPr>
            <p:nvPr/>
          </p:nvSpPr>
          <p:spPr bwMode="auto">
            <a:xfrm>
              <a:off x="0" y="471"/>
              <a:ext cx="5760" cy="11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latinLnBrk="1">
                <a:lnSpc>
                  <a:spcPct val="140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kumimoji="1" lang="en-US" sz="2000" i="1">
                <a:latin typeface="HY헤드라인M"/>
                <a:ea typeface="HY헤드라인M"/>
                <a:cs typeface="HY헤드라인M"/>
              </a:endParaRPr>
            </a:p>
          </p:txBody>
        </p:sp>
      </p:grpSp>
      <p:sp>
        <p:nvSpPr>
          <p:cNvPr id="15" name="Содержимое 2"/>
          <p:cNvSpPr txBox="1">
            <a:spLocks/>
          </p:cNvSpPr>
          <p:nvPr/>
        </p:nvSpPr>
        <p:spPr>
          <a:xfrm>
            <a:off x="457200" y="1214438"/>
            <a:ext cx="8229600" cy="491172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55600" lvl="1" indent="-355600" algn="just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ru-RU" sz="2000" b="1" dirty="0" smtClean="0">
                <a:solidFill>
                  <a:srgbClr val="000066"/>
                </a:solidFill>
                <a:latin typeface="+mn-lt"/>
                <a:cs typeface="+mn-cs"/>
              </a:rPr>
              <a:t>Год создания. </a:t>
            </a:r>
          </a:p>
          <a:p>
            <a:pPr marL="755650" lvl="2" indent="-355600" algn="just" eaLnBrk="0" hangingPunct="0">
              <a:spcBef>
                <a:spcPts val="700"/>
              </a:spcBef>
              <a:buClr>
                <a:srgbClr val="000000"/>
              </a:buClr>
              <a:buSzPct val="60000"/>
              <a:buFont typeface="Wingdings" pitchFamily="2" charset="2"/>
              <a:buChar char="ü"/>
              <a:defRPr/>
            </a:pPr>
            <a:r>
              <a:rPr lang="ru-RU" sz="2000" dirty="0" smtClean="0">
                <a:solidFill>
                  <a:srgbClr val="4D4D4D"/>
                </a:solidFill>
                <a:latin typeface="+mn-lt"/>
                <a:cs typeface="+mn-cs"/>
              </a:rPr>
              <a:t>Большинство фондов было создано в 1998-2005 годах. В последние 3 года наблюдается рост динамики создания</a:t>
            </a:r>
            <a:r>
              <a:rPr lang="en-US" sz="2000" dirty="0" smtClean="0">
                <a:solidFill>
                  <a:srgbClr val="4D4D4D"/>
                </a:solidFill>
                <a:latin typeface="+mn-lt"/>
                <a:cs typeface="+mn-cs"/>
              </a:rPr>
              <a:t> </a:t>
            </a:r>
            <a:r>
              <a:rPr lang="ru-RU" sz="2000" dirty="0" smtClean="0">
                <a:solidFill>
                  <a:srgbClr val="4D4D4D"/>
                </a:solidFill>
                <a:latin typeface="+mn-lt"/>
                <a:cs typeface="+mn-cs"/>
              </a:rPr>
              <a:t>ФМС. </a:t>
            </a:r>
          </a:p>
          <a:p>
            <a:pPr marL="355600" lvl="1" indent="-355600" algn="just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ru-RU" sz="2000" b="1" dirty="0" smtClean="0">
                <a:solidFill>
                  <a:srgbClr val="000066"/>
                </a:solidFill>
                <a:latin typeface="+mn-lt"/>
                <a:cs typeface="+mn-cs"/>
              </a:rPr>
              <a:t>Модель управления персоналом. </a:t>
            </a:r>
          </a:p>
          <a:p>
            <a:pPr marL="755650" lvl="2" indent="-355600" algn="just" eaLnBrk="0" hangingPunct="0">
              <a:spcBef>
                <a:spcPts val="700"/>
              </a:spcBef>
              <a:buClr>
                <a:srgbClr val="000000"/>
              </a:buClr>
              <a:buSzPct val="60000"/>
              <a:buFont typeface="Wingdings" pitchFamily="2" charset="2"/>
              <a:buChar char="ü"/>
              <a:defRPr/>
            </a:pPr>
            <a:r>
              <a:rPr lang="ru-RU" sz="2000" dirty="0" smtClean="0">
                <a:solidFill>
                  <a:srgbClr val="4D4D4D"/>
                </a:solidFill>
                <a:latin typeface="+mn-lt"/>
                <a:cs typeface="+mn-cs"/>
              </a:rPr>
              <a:t>ФМС имеют небольшое число постоянных штатных сотрудников, с полной занятостью (1-3 сотрудника). Привлекают совместителей на отдельные проекты (3-6 совместителя). К деятельности ФМС регулярно привлекаются волонтеры (более 7 волонтеров).</a:t>
            </a:r>
          </a:p>
          <a:p>
            <a:pPr marL="755650" lvl="2" indent="-355600" algn="just" eaLnBrk="0" hangingPunct="0">
              <a:spcBef>
                <a:spcPts val="700"/>
              </a:spcBef>
              <a:buClr>
                <a:srgbClr val="000000"/>
              </a:buClr>
              <a:buSzPct val="60000"/>
              <a:buFont typeface="Wingdings" pitchFamily="2" charset="2"/>
              <a:buChar char="ü"/>
              <a:defRPr/>
            </a:pPr>
            <a:r>
              <a:rPr lang="ru-RU" sz="2000" dirty="0" smtClean="0">
                <a:solidFill>
                  <a:srgbClr val="4D4D4D"/>
                </a:solidFill>
                <a:latin typeface="+mn-lt"/>
                <a:cs typeface="+mn-cs"/>
              </a:rPr>
              <a:t>В большинстве ФМС заработная плата зависит от финансовых поступлений в фонд. </a:t>
            </a:r>
          </a:p>
          <a:p>
            <a:pPr marL="342900" indent="-34290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endParaRPr lang="ru-RU" sz="2800" dirty="0">
              <a:solidFill>
                <a:srgbClr val="00677A"/>
              </a:solidFill>
              <a:latin typeface="Times New Roman"/>
              <a:ea typeface="SimSun"/>
              <a:cs typeface="Arial" charset="0"/>
            </a:endParaRPr>
          </a:p>
          <a:p>
            <a:pPr lvl="1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ru-RU" sz="2800" kern="0" dirty="0">
              <a:solidFill>
                <a:srgbClr val="000000"/>
              </a:solidFill>
              <a:latin typeface="+mn-lt"/>
              <a:cs typeface="+mn-cs"/>
            </a:endParaRPr>
          </a:p>
          <a:p>
            <a:pPr lvl="1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ru-RU" sz="2800" kern="0" dirty="0">
              <a:solidFill>
                <a:srgbClr val="000000"/>
              </a:solidFill>
              <a:latin typeface="+mn-lt"/>
              <a:cs typeface="+mn-cs"/>
            </a:endParaRPr>
          </a:p>
          <a:p>
            <a:pPr marL="342900" indent="-34290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ru-RU" sz="3200" kern="0" dirty="0">
              <a:solidFill>
                <a:srgbClr val="000000"/>
              </a:solidFill>
              <a:latin typeface="+mn-lt"/>
              <a:cs typeface="+mn-cs"/>
            </a:endParaRPr>
          </a:p>
          <a:p>
            <a:pPr marL="342900" indent="-34290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ru-RU" sz="3200" kern="0" dirty="0">
              <a:solidFill>
                <a:srgbClr val="00000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8715404" y="6578600"/>
            <a:ext cx="427009" cy="277813"/>
          </a:xfrm>
          <a:noFill/>
        </p:spPr>
        <p:txBody>
          <a:bodyPr/>
          <a:lstStyle/>
          <a:p>
            <a:fld id="{20F46AD3-F040-4C28-B9FA-1658AB14EEEC}" type="slidenum">
              <a:rPr lang="ru-RU"/>
              <a:pPr/>
              <a:t>5</a:t>
            </a:fld>
            <a:endParaRPr lang="ru-RU" dirty="0"/>
          </a:p>
        </p:txBody>
      </p:sp>
      <p:sp>
        <p:nvSpPr>
          <p:cNvPr id="1028" name="Rectangle 1"/>
          <p:cNvSpPr>
            <a:spLocks noChangeArrowheads="1"/>
          </p:cNvSpPr>
          <p:nvPr/>
        </p:nvSpPr>
        <p:spPr bwMode="auto">
          <a:xfrm>
            <a:off x="323850" y="6524625"/>
            <a:ext cx="2747963" cy="274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40680" bIns="0"/>
          <a:lstStyle/>
          <a:p>
            <a:pPr>
              <a:tabLst>
                <a:tab pos="39688" algn="l"/>
                <a:tab pos="954088" algn="l"/>
                <a:tab pos="1868488" algn="l"/>
                <a:tab pos="2782888" algn="l"/>
                <a:tab pos="3697288" algn="l"/>
                <a:tab pos="4611688" algn="l"/>
                <a:tab pos="5526088" algn="l"/>
                <a:tab pos="6440488" algn="l"/>
                <a:tab pos="7354888" algn="l"/>
                <a:tab pos="8269288" algn="l"/>
                <a:tab pos="9183688" algn="l"/>
                <a:tab pos="10098088" algn="l"/>
              </a:tabLst>
            </a:pPr>
            <a:r>
              <a:rPr lang="en-US" sz="1200">
                <a:solidFill>
                  <a:srgbClr val="000099"/>
                </a:solidFill>
                <a:latin typeface="Arial Bold Italic" charset="0"/>
              </a:rPr>
              <a:t>ГРАНС-Центр </a:t>
            </a:r>
            <a:r>
              <a:rPr lang="en-US" sz="1200">
                <a:solidFill>
                  <a:srgbClr val="000099"/>
                </a:solidFill>
              </a:rPr>
              <a:t>© 2009</a:t>
            </a:r>
          </a:p>
        </p:txBody>
      </p:sp>
      <p:pic>
        <p:nvPicPr>
          <p:cNvPr id="102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0650" y="6543675"/>
            <a:ext cx="207963" cy="215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030" name="Rectangle 3"/>
          <p:cNvSpPr>
            <a:spLocks noChangeArrowheads="1"/>
          </p:cNvSpPr>
          <p:nvPr/>
        </p:nvSpPr>
        <p:spPr bwMode="auto">
          <a:xfrm>
            <a:off x="0" y="142852"/>
            <a:ext cx="9156700" cy="42862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40680" bIns="0"/>
          <a:lstStyle/>
          <a:p>
            <a:pPr algn="ctr">
              <a:tabLst>
                <a:tab pos="39688" algn="l"/>
                <a:tab pos="954088" algn="l"/>
                <a:tab pos="1868488" algn="l"/>
                <a:tab pos="2782888" algn="l"/>
                <a:tab pos="3697288" algn="l"/>
                <a:tab pos="4611688" algn="l"/>
                <a:tab pos="5526088" algn="l"/>
                <a:tab pos="6440488" algn="l"/>
                <a:tab pos="7354888" algn="l"/>
                <a:tab pos="8269288" algn="l"/>
                <a:tab pos="9183688" algn="l"/>
                <a:tab pos="10098088" algn="l"/>
              </a:tabLst>
            </a:pPr>
            <a:r>
              <a:rPr lang="ru-RU" sz="2400" b="1" dirty="0" smtClean="0">
                <a:solidFill>
                  <a:srgbClr val="A50021"/>
                </a:solidFill>
              </a:rPr>
              <a:t>Год создания </a:t>
            </a:r>
            <a:r>
              <a:rPr lang="ru-RU" sz="2400" b="1" dirty="0" smtClean="0">
                <a:solidFill>
                  <a:srgbClr val="A50021"/>
                </a:solidFill>
              </a:rPr>
              <a:t>ФМС* 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1031" name="Line 4"/>
          <p:cNvSpPr>
            <a:spLocks noChangeShapeType="1"/>
          </p:cNvSpPr>
          <p:nvPr/>
        </p:nvSpPr>
        <p:spPr bwMode="auto">
          <a:xfrm>
            <a:off x="0" y="6381750"/>
            <a:ext cx="9144000" cy="1588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1" name="Chart 10"/>
          <p:cNvGraphicFramePr/>
          <p:nvPr/>
        </p:nvGraphicFramePr>
        <p:xfrm>
          <a:off x="0" y="714356"/>
          <a:ext cx="9144000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642938"/>
            <a:ext cx="9144000" cy="144462"/>
            <a:chOff x="0" y="391"/>
            <a:chExt cx="5760" cy="91"/>
          </a:xfrm>
        </p:grpSpPr>
        <p:sp>
          <p:nvSpPr>
            <p:cNvPr id="13" name="Rectangle 4"/>
            <p:cNvSpPr>
              <a:spLocks noChangeArrowheads="1"/>
            </p:cNvSpPr>
            <p:nvPr/>
          </p:nvSpPr>
          <p:spPr bwMode="auto">
            <a:xfrm flipV="1">
              <a:off x="0" y="391"/>
              <a:ext cx="5760" cy="48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latinLnBrk="1">
                <a:lnSpc>
                  <a:spcPct val="140000"/>
                </a:lnSpc>
              </a:pPr>
              <a:endParaRPr kumimoji="1" lang="en-US" sz="2000" i="1">
                <a:solidFill>
                  <a:schemeClr val="bg1"/>
                </a:solidFill>
                <a:latin typeface="HY헤드라인M"/>
                <a:ea typeface="HY헤드라인M"/>
                <a:cs typeface="Arial" pitchFamily="34" charset="0"/>
              </a:endParaRPr>
            </a:p>
          </p:txBody>
        </p:sp>
        <p:sp>
          <p:nvSpPr>
            <p:cNvPr id="14" name="Rectangle 5"/>
            <p:cNvSpPr>
              <a:spLocks noChangeArrowheads="1"/>
            </p:cNvSpPr>
            <p:nvPr/>
          </p:nvSpPr>
          <p:spPr bwMode="auto">
            <a:xfrm>
              <a:off x="0" y="471"/>
              <a:ext cx="5760" cy="11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latinLnBrk="1">
                <a:lnSpc>
                  <a:spcPct val="140000"/>
                </a:lnSpc>
              </a:pPr>
              <a:endParaRPr kumimoji="1" lang="en-US" sz="2000" i="1">
                <a:solidFill>
                  <a:schemeClr val="bg1"/>
                </a:solidFill>
                <a:latin typeface="HY헤드라인M"/>
                <a:ea typeface="HY헤드라인M"/>
                <a:cs typeface="Arial" pitchFamily="34" charset="0"/>
              </a:endParaRPr>
            </a:p>
          </p:txBody>
        </p:sp>
      </p:grp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8715404" y="6578600"/>
            <a:ext cx="427009" cy="277813"/>
          </a:xfrm>
          <a:noFill/>
        </p:spPr>
        <p:txBody>
          <a:bodyPr/>
          <a:lstStyle/>
          <a:p>
            <a:fld id="{20F46AD3-F040-4C28-B9FA-1658AB14EEEC}" type="slidenum">
              <a:rPr lang="ru-RU"/>
              <a:pPr/>
              <a:t>6</a:t>
            </a:fld>
            <a:endParaRPr lang="ru-RU" dirty="0"/>
          </a:p>
        </p:txBody>
      </p:sp>
      <p:sp>
        <p:nvSpPr>
          <p:cNvPr id="1028" name="Rectangle 1"/>
          <p:cNvSpPr>
            <a:spLocks noChangeArrowheads="1"/>
          </p:cNvSpPr>
          <p:nvPr/>
        </p:nvSpPr>
        <p:spPr bwMode="auto">
          <a:xfrm>
            <a:off x="323850" y="6524625"/>
            <a:ext cx="2747963" cy="274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40680" bIns="0"/>
          <a:lstStyle/>
          <a:p>
            <a:pPr>
              <a:tabLst>
                <a:tab pos="39688" algn="l"/>
                <a:tab pos="954088" algn="l"/>
                <a:tab pos="1868488" algn="l"/>
                <a:tab pos="2782888" algn="l"/>
                <a:tab pos="3697288" algn="l"/>
                <a:tab pos="4611688" algn="l"/>
                <a:tab pos="5526088" algn="l"/>
                <a:tab pos="6440488" algn="l"/>
                <a:tab pos="7354888" algn="l"/>
                <a:tab pos="8269288" algn="l"/>
                <a:tab pos="9183688" algn="l"/>
                <a:tab pos="10098088" algn="l"/>
              </a:tabLst>
            </a:pPr>
            <a:r>
              <a:rPr lang="en-US" sz="1200">
                <a:solidFill>
                  <a:srgbClr val="000099"/>
                </a:solidFill>
                <a:latin typeface="Arial Bold Italic" charset="0"/>
              </a:rPr>
              <a:t>ГРАНС-Центр </a:t>
            </a:r>
            <a:r>
              <a:rPr lang="en-US" sz="1200">
                <a:solidFill>
                  <a:srgbClr val="000099"/>
                </a:solidFill>
              </a:rPr>
              <a:t>© 2009</a:t>
            </a:r>
          </a:p>
        </p:txBody>
      </p:sp>
      <p:pic>
        <p:nvPicPr>
          <p:cNvPr id="102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0650" y="6543675"/>
            <a:ext cx="207963" cy="215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030" name="Rectangle 3"/>
          <p:cNvSpPr>
            <a:spLocks noChangeArrowheads="1"/>
          </p:cNvSpPr>
          <p:nvPr/>
        </p:nvSpPr>
        <p:spPr bwMode="auto">
          <a:xfrm>
            <a:off x="0" y="142852"/>
            <a:ext cx="9156700" cy="42862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40680" bIns="0"/>
          <a:lstStyle/>
          <a:p>
            <a:pPr algn="ctr">
              <a:tabLst>
                <a:tab pos="39688" algn="l"/>
                <a:tab pos="954088" algn="l"/>
                <a:tab pos="1868488" algn="l"/>
                <a:tab pos="2782888" algn="l"/>
                <a:tab pos="3697288" algn="l"/>
                <a:tab pos="4611688" algn="l"/>
                <a:tab pos="5526088" algn="l"/>
                <a:tab pos="6440488" algn="l"/>
                <a:tab pos="7354888" algn="l"/>
                <a:tab pos="8269288" algn="l"/>
                <a:tab pos="9183688" algn="l"/>
                <a:tab pos="10098088" algn="l"/>
              </a:tabLst>
            </a:pPr>
            <a:r>
              <a:rPr lang="ru-RU" sz="2400" b="1" dirty="0" smtClean="0">
                <a:solidFill>
                  <a:srgbClr val="A50021"/>
                </a:solidFill>
              </a:rPr>
              <a:t>Сколько сотрудников работают в Фонде на постоянной основе</a:t>
            </a:r>
            <a:r>
              <a:rPr lang="en-US" sz="2400" b="1" dirty="0" smtClean="0">
                <a:solidFill>
                  <a:srgbClr val="A50021"/>
                </a:solidFill>
              </a:rPr>
              <a:t>?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1031" name="Line 4"/>
          <p:cNvSpPr>
            <a:spLocks noChangeShapeType="1"/>
          </p:cNvSpPr>
          <p:nvPr/>
        </p:nvSpPr>
        <p:spPr bwMode="auto">
          <a:xfrm>
            <a:off x="0" y="6381750"/>
            <a:ext cx="9144000" cy="1588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1" name="Chart 10"/>
          <p:cNvGraphicFramePr/>
          <p:nvPr/>
        </p:nvGraphicFramePr>
        <p:xfrm>
          <a:off x="0" y="1071546"/>
          <a:ext cx="9144000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857232"/>
            <a:ext cx="9144000" cy="144462"/>
            <a:chOff x="0" y="391"/>
            <a:chExt cx="5760" cy="91"/>
          </a:xfrm>
        </p:grpSpPr>
        <p:sp>
          <p:nvSpPr>
            <p:cNvPr id="13" name="Rectangle 4"/>
            <p:cNvSpPr>
              <a:spLocks noChangeArrowheads="1"/>
            </p:cNvSpPr>
            <p:nvPr/>
          </p:nvSpPr>
          <p:spPr bwMode="auto">
            <a:xfrm flipV="1">
              <a:off x="0" y="391"/>
              <a:ext cx="5760" cy="48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latinLnBrk="1">
                <a:lnSpc>
                  <a:spcPct val="140000"/>
                </a:lnSpc>
              </a:pPr>
              <a:endParaRPr kumimoji="1" lang="en-US" sz="2000" i="1">
                <a:solidFill>
                  <a:schemeClr val="bg1"/>
                </a:solidFill>
                <a:latin typeface="HY헤드라인M"/>
                <a:ea typeface="HY헤드라인M"/>
                <a:cs typeface="Arial" pitchFamily="34" charset="0"/>
              </a:endParaRPr>
            </a:p>
          </p:txBody>
        </p:sp>
        <p:sp>
          <p:nvSpPr>
            <p:cNvPr id="14" name="Rectangle 5"/>
            <p:cNvSpPr>
              <a:spLocks noChangeArrowheads="1"/>
            </p:cNvSpPr>
            <p:nvPr/>
          </p:nvSpPr>
          <p:spPr bwMode="auto">
            <a:xfrm>
              <a:off x="0" y="471"/>
              <a:ext cx="5760" cy="11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latinLnBrk="1">
                <a:lnSpc>
                  <a:spcPct val="140000"/>
                </a:lnSpc>
              </a:pPr>
              <a:endParaRPr kumimoji="1" lang="en-US" sz="2000" i="1">
                <a:solidFill>
                  <a:schemeClr val="bg1"/>
                </a:solidFill>
                <a:latin typeface="HY헤드라인M"/>
                <a:ea typeface="HY헤드라인M"/>
                <a:cs typeface="Arial" pitchFamily="34" charset="0"/>
              </a:endParaRPr>
            </a:p>
          </p:txBody>
        </p:sp>
      </p:grp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8715404" y="6578600"/>
            <a:ext cx="427009" cy="277813"/>
          </a:xfrm>
          <a:noFill/>
        </p:spPr>
        <p:txBody>
          <a:bodyPr/>
          <a:lstStyle/>
          <a:p>
            <a:fld id="{20F46AD3-F040-4C28-B9FA-1658AB14EEEC}" type="slidenum">
              <a:rPr lang="ru-RU"/>
              <a:pPr/>
              <a:t>7</a:t>
            </a:fld>
            <a:endParaRPr lang="ru-RU" dirty="0"/>
          </a:p>
        </p:txBody>
      </p:sp>
      <p:sp>
        <p:nvSpPr>
          <p:cNvPr id="1028" name="Rectangle 1"/>
          <p:cNvSpPr>
            <a:spLocks noChangeArrowheads="1"/>
          </p:cNvSpPr>
          <p:nvPr/>
        </p:nvSpPr>
        <p:spPr bwMode="auto">
          <a:xfrm>
            <a:off x="323850" y="6524625"/>
            <a:ext cx="2747963" cy="274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40680" bIns="0"/>
          <a:lstStyle/>
          <a:p>
            <a:pPr>
              <a:tabLst>
                <a:tab pos="39688" algn="l"/>
                <a:tab pos="954088" algn="l"/>
                <a:tab pos="1868488" algn="l"/>
                <a:tab pos="2782888" algn="l"/>
                <a:tab pos="3697288" algn="l"/>
                <a:tab pos="4611688" algn="l"/>
                <a:tab pos="5526088" algn="l"/>
                <a:tab pos="6440488" algn="l"/>
                <a:tab pos="7354888" algn="l"/>
                <a:tab pos="8269288" algn="l"/>
                <a:tab pos="9183688" algn="l"/>
                <a:tab pos="10098088" algn="l"/>
              </a:tabLst>
            </a:pPr>
            <a:r>
              <a:rPr lang="en-US" sz="1200">
                <a:solidFill>
                  <a:srgbClr val="000099"/>
                </a:solidFill>
                <a:latin typeface="Arial Bold Italic" charset="0"/>
              </a:rPr>
              <a:t>ГРАНС-Центр </a:t>
            </a:r>
            <a:r>
              <a:rPr lang="en-US" sz="1200">
                <a:solidFill>
                  <a:srgbClr val="000099"/>
                </a:solidFill>
              </a:rPr>
              <a:t>© 2009</a:t>
            </a:r>
          </a:p>
        </p:txBody>
      </p:sp>
      <p:pic>
        <p:nvPicPr>
          <p:cNvPr id="102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0650" y="6543675"/>
            <a:ext cx="207963" cy="215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030" name="Rectangle 3"/>
          <p:cNvSpPr>
            <a:spLocks noChangeArrowheads="1"/>
          </p:cNvSpPr>
          <p:nvPr/>
        </p:nvSpPr>
        <p:spPr bwMode="auto">
          <a:xfrm>
            <a:off x="0" y="142852"/>
            <a:ext cx="9156700" cy="42862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40680" bIns="0"/>
          <a:lstStyle/>
          <a:p>
            <a:pPr algn="ctr">
              <a:tabLst>
                <a:tab pos="39688" algn="l"/>
                <a:tab pos="954088" algn="l"/>
                <a:tab pos="1868488" algn="l"/>
                <a:tab pos="2782888" algn="l"/>
                <a:tab pos="3697288" algn="l"/>
                <a:tab pos="4611688" algn="l"/>
                <a:tab pos="5526088" algn="l"/>
                <a:tab pos="6440488" algn="l"/>
                <a:tab pos="7354888" algn="l"/>
                <a:tab pos="8269288" algn="l"/>
                <a:tab pos="9183688" algn="l"/>
                <a:tab pos="10098088" algn="l"/>
              </a:tabLst>
            </a:pPr>
            <a:r>
              <a:rPr lang="ru-RU" sz="2400" b="1" dirty="0" smtClean="0">
                <a:solidFill>
                  <a:srgbClr val="A50021"/>
                </a:solidFill>
              </a:rPr>
              <a:t>Сколько сотрудников работают в Фонде по совместительству</a:t>
            </a:r>
            <a:r>
              <a:rPr lang="en-US" sz="2400" b="1" dirty="0" smtClean="0">
                <a:solidFill>
                  <a:srgbClr val="A50021"/>
                </a:solidFill>
              </a:rPr>
              <a:t>?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1031" name="Line 4"/>
          <p:cNvSpPr>
            <a:spLocks noChangeShapeType="1"/>
          </p:cNvSpPr>
          <p:nvPr/>
        </p:nvSpPr>
        <p:spPr bwMode="auto">
          <a:xfrm>
            <a:off x="0" y="6381750"/>
            <a:ext cx="9144000" cy="1588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1" name="Chart 10"/>
          <p:cNvGraphicFramePr/>
          <p:nvPr/>
        </p:nvGraphicFramePr>
        <p:xfrm>
          <a:off x="0" y="1071546"/>
          <a:ext cx="9144000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928670"/>
            <a:ext cx="9144000" cy="144462"/>
            <a:chOff x="0" y="391"/>
            <a:chExt cx="5760" cy="91"/>
          </a:xfrm>
        </p:grpSpPr>
        <p:sp>
          <p:nvSpPr>
            <p:cNvPr id="13" name="Rectangle 4"/>
            <p:cNvSpPr>
              <a:spLocks noChangeArrowheads="1"/>
            </p:cNvSpPr>
            <p:nvPr/>
          </p:nvSpPr>
          <p:spPr bwMode="auto">
            <a:xfrm flipV="1">
              <a:off x="0" y="391"/>
              <a:ext cx="5760" cy="48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latinLnBrk="1">
                <a:lnSpc>
                  <a:spcPct val="140000"/>
                </a:lnSpc>
              </a:pPr>
              <a:endParaRPr kumimoji="1" lang="en-US" sz="2000" i="1">
                <a:solidFill>
                  <a:schemeClr val="bg1"/>
                </a:solidFill>
                <a:latin typeface="HY헤드라인M"/>
                <a:ea typeface="HY헤드라인M"/>
                <a:cs typeface="Arial" pitchFamily="34" charset="0"/>
              </a:endParaRPr>
            </a:p>
          </p:txBody>
        </p:sp>
        <p:sp>
          <p:nvSpPr>
            <p:cNvPr id="14" name="Rectangle 5"/>
            <p:cNvSpPr>
              <a:spLocks noChangeArrowheads="1"/>
            </p:cNvSpPr>
            <p:nvPr/>
          </p:nvSpPr>
          <p:spPr bwMode="auto">
            <a:xfrm>
              <a:off x="0" y="471"/>
              <a:ext cx="5760" cy="11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latinLnBrk="1">
                <a:lnSpc>
                  <a:spcPct val="140000"/>
                </a:lnSpc>
              </a:pPr>
              <a:endParaRPr kumimoji="1" lang="en-US" sz="2000" i="1">
                <a:solidFill>
                  <a:schemeClr val="bg1"/>
                </a:solidFill>
                <a:latin typeface="HY헤드라인M"/>
                <a:ea typeface="HY헤드라인M"/>
                <a:cs typeface="Arial" pitchFamily="34" charset="0"/>
              </a:endParaRPr>
            </a:p>
          </p:txBody>
        </p:sp>
      </p:grp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8715404" y="6578600"/>
            <a:ext cx="427009" cy="277813"/>
          </a:xfrm>
          <a:noFill/>
        </p:spPr>
        <p:txBody>
          <a:bodyPr/>
          <a:lstStyle/>
          <a:p>
            <a:fld id="{20F46AD3-F040-4C28-B9FA-1658AB14EEEC}" type="slidenum">
              <a:rPr lang="ru-RU"/>
              <a:pPr/>
              <a:t>8</a:t>
            </a:fld>
            <a:endParaRPr lang="ru-RU" dirty="0"/>
          </a:p>
        </p:txBody>
      </p:sp>
      <p:sp>
        <p:nvSpPr>
          <p:cNvPr id="1028" name="Rectangle 1"/>
          <p:cNvSpPr>
            <a:spLocks noChangeArrowheads="1"/>
          </p:cNvSpPr>
          <p:nvPr/>
        </p:nvSpPr>
        <p:spPr bwMode="auto">
          <a:xfrm>
            <a:off x="323850" y="6524625"/>
            <a:ext cx="2747963" cy="274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40680" bIns="0"/>
          <a:lstStyle/>
          <a:p>
            <a:pPr>
              <a:tabLst>
                <a:tab pos="39688" algn="l"/>
                <a:tab pos="954088" algn="l"/>
                <a:tab pos="1868488" algn="l"/>
                <a:tab pos="2782888" algn="l"/>
                <a:tab pos="3697288" algn="l"/>
                <a:tab pos="4611688" algn="l"/>
                <a:tab pos="5526088" algn="l"/>
                <a:tab pos="6440488" algn="l"/>
                <a:tab pos="7354888" algn="l"/>
                <a:tab pos="8269288" algn="l"/>
                <a:tab pos="9183688" algn="l"/>
                <a:tab pos="10098088" algn="l"/>
              </a:tabLst>
            </a:pPr>
            <a:r>
              <a:rPr lang="en-US" sz="1200">
                <a:solidFill>
                  <a:srgbClr val="000099"/>
                </a:solidFill>
                <a:latin typeface="Arial Bold Italic" charset="0"/>
              </a:rPr>
              <a:t>ГРАНС-Центр </a:t>
            </a:r>
            <a:r>
              <a:rPr lang="en-US" sz="1200">
                <a:solidFill>
                  <a:srgbClr val="000099"/>
                </a:solidFill>
              </a:rPr>
              <a:t>© 2009</a:t>
            </a:r>
          </a:p>
        </p:txBody>
      </p:sp>
      <p:pic>
        <p:nvPicPr>
          <p:cNvPr id="102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0650" y="6543675"/>
            <a:ext cx="207963" cy="215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030" name="Rectangle 3"/>
          <p:cNvSpPr>
            <a:spLocks noChangeArrowheads="1"/>
          </p:cNvSpPr>
          <p:nvPr/>
        </p:nvSpPr>
        <p:spPr bwMode="auto">
          <a:xfrm>
            <a:off x="0" y="142852"/>
            <a:ext cx="9156700" cy="42862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40680" bIns="0"/>
          <a:lstStyle/>
          <a:p>
            <a:pPr algn="ctr">
              <a:tabLst>
                <a:tab pos="39688" algn="l"/>
                <a:tab pos="954088" algn="l"/>
                <a:tab pos="1868488" algn="l"/>
                <a:tab pos="2782888" algn="l"/>
                <a:tab pos="3697288" algn="l"/>
                <a:tab pos="4611688" algn="l"/>
                <a:tab pos="5526088" algn="l"/>
                <a:tab pos="6440488" algn="l"/>
                <a:tab pos="7354888" algn="l"/>
                <a:tab pos="8269288" algn="l"/>
                <a:tab pos="9183688" algn="l"/>
                <a:tab pos="10098088" algn="l"/>
              </a:tabLst>
            </a:pPr>
            <a:r>
              <a:rPr lang="ru-RU" sz="2400" b="1" dirty="0" smtClean="0">
                <a:solidFill>
                  <a:srgbClr val="A50021"/>
                </a:solidFill>
              </a:rPr>
              <a:t>Сколько добровольцев участвуют в делах Фонда?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1031" name="Line 4"/>
          <p:cNvSpPr>
            <a:spLocks noChangeShapeType="1"/>
          </p:cNvSpPr>
          <p:nvPr/>
        </p:nvSpPr>
        <p:spPr bwMode="auto">
          <a:xfrm>
            <a:off x="0" y="6381750"/>
            <a:ext cx="9144000" cy="1588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1" name="Chart 10"/>
          <p:cNvGraphicFramePr/>
          <p:nvPr/>
        </p:nvGraphicFramePr>
        <p:xfrm>
          <a:off x="0" y="785794"/>
          <a:ext cx="9144000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642938"/>
            <a:ext cx="9144000" cy="144462"/>
            <a:chOff x="0" y="391"/>
            <a:chExt cx="5760" cy="91"/>
          </a:xfrm>
        </p:grpSpPr>
        <p:sp>
          <p:nvSpPr>
            <p:cNvPr id="13" name="Rectangle 4"/>
            <p:cNvSpPr>
              <a:spLocks noChangeArrowheads="1"/>
            </p:cNvSpPr>
            <p:nvPr/>
          </p:nvSpPr>
          <p:spPr bwMode="auto">
            <a:xfrm flipV="1">
              <a:off x="0" y="391"/>
              <a:ext cx="5760" cy="48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latinLnBrk="1">
                <a:lnSpc>
                  <a:spcPct val="140000"/>
                </a:lnSpc>
              </a:pPr>
              <a:endParaRPr kumimoji="1" lang="en-US" sz="2000" i="1">
                <a:solidFill>
                  <a:schemeClr val="bg1"/>
                </a:solidFill>
                <a:latin typeface="HY헤드라인M"/>
                <a:ea typeface="HY헤드라인M"/>
                <a:cs typeface="Arial" pitchFamily="34" charset="0"/>
              </a:endParaRPr>
            </a:p>
          </p:txBody>
        </p:sp>
        <p:sp>
          <p:nvSpPr>
            <p:cNvPr id="14" name="Rectangle 5"/>
            <p:cNvSpPr>
              <a:spLocks noChangeArrowheads="1"/>
            </p:cNvSpPr>
            <p:nvPr/>
          </p:nvSpPr>
          <p:spPr bwMode="auto">
            <a:xfrm>
              <a:off x="0" y="471"/>
              <a:ext cx="5760" cy="11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latinLnBrk="1">
                <a:lnSpc>
                  <a:spcPct val="140000"/>
                </a:lnSpc>
              </a:pPr>
              <a:endParaRPr kumimoji="1" lang="en-US" sz="2000" i="1">
                <a:solidFill>
                  <a:schemeClr val="bg1"/>
                </a:solidFill>
                <a:latin typeface="HY헤드라인M"/>
                <a:ea typeface="HY헤드라인M"/>
                <a:cs typeface="Arial" pitchFamily="34" charset="0"/>
              </a:endParaRPr>
            </a:p>
          </p:txBody>
        </p:sp>
      </p:grp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8715404" y="6578600"/>
            <a:ext cx="427009" cy="277813"/>
          </a:xfrm>
          <a:noFill/>
        </p:spPr>
        <p:txBody>
          <a:bodyPr/>
          <a:lstStyle/>
          <a:p>
            <a:fld id="{20F46AD3-F040-4C28-B9FA-1658AB14EEEC}" type="slidenum">
              <a:rPr lang="ru-RU"/>
              <a:pPr/>
              <a:t>9</a:t>
            </a:fld>
            <a:endParaRPr lang="ru-RU" dirty="0"/>
          </a:p>
        </p:txBody>
      </p:sp>
      <p:sp>
        <p:nvSpPr>
          <p:cNvPr id="1028" name="Rectangle 1"/>
          <p:cNvSpPr>
            <a:spLocks noChangeArrowheads="1"/>
          </p:cNvSpPr>
          <p:nvPr/>
        </p:nvSpPr>
        <p:spPr bwMode="auto">
          <a:xfrm>
            <a:off x="323850" y="6524625"/>
            <a:ext cx="2747963" cy="274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40680" bIns="0"/>
          <a:lstStyle/>
          <a:p>
            <a:pPr>
              <a:tabLst>
                <a:tab pos="39688" algn="l"/>
                <a:tab pos="954088" algn="l"/>
                <a:tab pos="1868488" algn="l"/>
                <a:tab pos="2782888" algn="l"/>
                <a:tab pos="3697288" algn="l"/>
                <a:tab pos="4611688" algn="l"/>
                <a:tab pos="5526088" algn="l"/>
                <a:tab pos="6440488" algn="l"/>
                <a:tab pos="7354888" algn="l"/>
                <a:tab pos="8269288" algn="l"/>
                <a:tab pos="9183688" algn="l"/>
                <a:tab pos="10098088" algn="l"/>
              </a:tabLst>
            </a:pPr>
            <a:r>
              <a:rPr lang="en-US" sz="1200">
                <a:solidFill>
                  <a:srgbClr val="000099"/>
                </a:solidFill>
                <a:latin typeface="Arial Bold Italic" charset="0"/>
              </a:rPr>
              <a:t>ГРАНС-Центр </a:t>
            </a:r>
            <a:r>
              <a:rPr lang="en-US" sz="1200">
                <a:solidFill>
                  <a:srgbClr val="000099"/>
                </a:solidFill>
              </a:rPr>
              <a:t>© 2009</a:t>
            </a:r>
          </a:p>
        </p:txBody>
      </p:sp>
      <p:pic>
        <p:nvPicPr>
          <p:cNvPr id="102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0650" y="6543675"/>
            <a:ext cx="207963" cy="215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030" name="Rectangle 3"/>
          <p:cNvSpPr>
            <a:spLocks noChangeArrowheads="1"/>
          </p:cNvSpPr>
          <p:nvPr/>
        </p:nvSpPr>
        <p:spPr bwMode="auto">
          <a:xfrm>
            <a:off x="0" y="142852"/>
            <a:ext cx="9156700" cy="42862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40680" bIns="0"/>
          <a:lstStyle/>
          <a:p>
            <a:pPr algn="ctr">
              <a:tabLst>
                <a:tab pos="39688" algn="l"/>
                <a:tab pos="954088" algn="l"/>
                <a:tab pos="1868488" algn="l"/>
                <a:tab pos="2782888" algn="l"/>
                <a:tab pos="3697288" algn="l"/>
                <a:tab pos="4611688" algn="l"/>
                <a:tab pos="5526088" algn="l"/>
                <a:tab pos="6440488" algn="l"/>
                <a:tab pos="7354888" algn="l"/>
                <a:tab pos="8269288" algn="l"/>
                <a:tab pos="9183688" algn="l"/>
                <a:tab pos="10098088" algn="l"/>
              </a:tabLst>
            </a:pPr>
            <a:r>
              <a:rPr lang="ru-RU" sz="2400" b="1" dirty="0" smtClean="0">
                <a:solidFill>
                  <a:srgbClr val="A50021"/>
                </a:solidFill>
              </a:rPr>
              <a:t>Как формируется заработная плата сотрудников, существует ли зависимость зарплаты от объема финансовых поступлений в Фонд</a:t>
            </a:r>
            <a:r>
              <a:rPr lang="en-US" sz="2400" b="1" dirty="0" smtClean="0">
                <a:solidFill>
                  <a:srgbClr val="A50021"/>
                </a:solidFill>
              </a:rPr>
              <a:t>?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1031" name="Line 4"/>
          <p:cNvSpPr>
            <a:spLocks noChangeShapeType="1"/>
          </p:cNvSpPr>
          <p:nvPr/>
        </p:nvSpPr>
        <p:spPr bwMode="auto">
          <a:xfrm>
            <a:off x="0" y="6381750"/>
            <a:ext cx="9144000" cy="1588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1" name="Chart 10"/>
          <p:cNvGraphicFramePr/>
          <p:nvPr/>
        </p:nvGraphicFramePr>
        <p:xfrm>
          <a:off x="0" y="1500174"/>
          <a:ext cx="9144000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1285860"/>
            <a:ext cx="9144000" cy="144462"/>
            <a:chOff x="0" y="391"/>
            <a:chExt cx="5760" cy="91"/>
          </a:xfrm>
        </p:grpSpPr>
        <p:sp>
          <p:nvSpPr>
            <p:cNvPr id="13" name="Rectangle 4"/>
            <p:cNvSpPr>
              <a:spLocks noChangeArrowheads="1"/>
            </p:cNvSpPr>
            <p:nvPr/>
          </p:nvSpPr>
          <p:spPr bwMode="auto">
            <a:xfrm flipV="1">
              <a:off x="0" y="391"/>
              <a:ext cx="5760" cy="48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latinLnBrk="1">
                <a:lnSpc>
                  <a:spcPct val="140000"/>
                </a:lnSpc>
              </a:pPr>
              <a:endParaRPr kumimoji="1" lang="en-US" sz="2000" i="1">
                <a:solidFill>
                  <a:schemeClr val="bg1"/>
                </a:solidFill>
                <a:latin typeface="HY헤드라인M"/>
                <a:ea typeface="HY헤드라인M"/>
                <a:cs typeface="Arial" pitchFamily="34" charset="0"/>
              </a:endParaRPr>
            </a:p>
          </p:txBody>
        </p:sp>
        <p:sp>
          <p:nvSpPr>
            <p:cNvPr id="14" name="Rectangle 5"/>
            <p:cNvSpPr>
              <a:spLocks noChangeArrowheads="1"/>
            </p:cNvSpPr>
            <p:nvPr/>
          </p:nvSpPr>
          <p:spPr bwMode="auto">
            <a:xfrm>
              <a:off x="0" y="471"/>
              <a:ext cx="5760" cy="11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latinLnBrk="1">
                <a:lnSpc>
                  <a:spcPct val="140000"/>
                </a:lnSpc>
              </a:pPr>
              <a:endParaRPr kumimoji="1" lang="en-US" sz="2000" i="1">
                <a:solidFill>
                  <a:schemeClr val="bg1"/>
                </a:solidFill>
                <a:latin typeface="HY헤드라인M"/>
                <a:ea typeface="HY헤드라인M"/>
                <a:cs typeface="Arial" pitchFamily="34" charset="0"/>
              </a:endParaRPr>
            </a:p>
          </p:txBody>
        </p:sp>
      </p:grp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Bold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Bold" charset="0"/>
            <a:cs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9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Bold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Bold" charset="0"/>
            <a:cs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0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Bold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Bold" charset="0"/>
            <a:cs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11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Bold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Bold" charset="0"/>
            <a:cs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12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Bold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Bold" charset="0"/>
            <a:cs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Bold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Bold" charset="0"/>
            <a:cs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Bold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Bold" charset="0"/>
            <a:cs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Bold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Bold" charset="0"/>
            <a:cs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Bold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Bold" charset="0"/>
            <a:cs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Bold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Bold" charset="0"/>
            <a:cs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Bold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Bold" charset="0"/>
            <a:cs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7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Bold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Bold" charset="0"/>
            <a:cs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8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Bold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Bold" charset="0"/>
            <a:cs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726</TotalTime>
  <Words>1138</Words>
  <Application>Microsoft Office PowerPoint</Application>
  <PresentationFormat>Экран (4:3)</PresentationFormat>
  <Paragraphs>271</Paragraphs>
  <Slides>37</Slides>
  <Notes>26</Notes>
  <HiddenSlides>0</HiddenSlides>
  <MMClips>0</MMClips>
  <ScaleCrop>false</ScaleCrop>
  <HeadingPairs>
    <vt:vector size="4" baseType="variant">
      <vt:variant>
        <vt:lpstr>Тема</vt:lpstr>
      </vt:variant>
      <vt:variant>
        <vt:i4>13</vt:i4>
      </vt:variant>
      <vt:variant>
        <vt:lpstr>Заголовки слайдов</vt:lpstr>
      </vt:variant>
      <vt:variant>
        <vt:i4>37</vt:i4>
      </vt:variant>
    </vt:vector>
  </HeadingPairs>
  <TitlesOfParts>
    <vt:vector size="50" baseType="lpstr">
      <vt:lpstr>Тема Office</vt:lpstr>
      <vt:lpstr>1_Тема Office</vt:lpstr>
      <vt:lpstr>2_Тема Office</vt:lpstr>
      <vt:lpstr>3_Тема Office</vt:lpstr>
      <vt:lpstr>4_Тема Office</vt:lpstr>
      <vt:lpstr>5_Тема Office</vt:lpstr>
      <vt:lpstr>6_Тема Office</vt:lpstr>
      <vt:lpstr>7_Тема Office</vt:lpstr>
      <vt:lpstr>8_Тема Office</vt:lpstr>
      <vt:lpstr>9_Тема Office</vt:lpstr>
      <vt:lpstr>10_Тема Office</vt:lpstr>
      <vt:lpstr>11_Тема Office</vt:lpstr>
      <vt:lpstr>12_Тема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Алина</dc:creator>
  <cp:lastModifiedBy>Мерсиянова</cp:lastModifiedBy>
  <cp:revision>99</cp:revision>
  <cp:lastPrinted>1601-01-01T00:00:00Z</cp:lastPrinted>
  <dcterms:created xsi:type="dcterms:W3CDTF">1601-01-01T00:00:00Z</dcterms:created>
  <dcterms:modified xsi:type="dcterms:W3CDTF">2009-10-20T14:04:45Z</dcterms:modified>
</cp:coreProperties>
</file>