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73" r:id="rId2"/>
    <p:sldId id="367" r:id="rId3"/>
    <p:sldId id="368" r:id="rId4"/>
    <p:sldId id="369" r:id="rId5"/>
    <p:sldId id="370" r:id="rId6"/>
    <p:sldId id="371" r:id="rId7"/>
    <p:sldId id="372" r:id="rId8"/>
    <p:sldId id="358" r:id="rId9"/>
    <p:sldId id="360" r:id="rId10"/>
    <p:sldId id="361" r:id="rId11"/>
    <p:sldId id="366" r:id="rId12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3CC33"/>
    <a:srgbClr val="FF9999"/>
    <a:srgbClr val="CCECFF"/>
    <a:srgbClr val="FF0066"/>
    <a:srgbClr val="FF6699"/>
    <a:srgbClr val="3366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9" autoAdjust="0"/>
    <p:restoredTop sz="95286" autoAdjust="0"/>
  </p:normalViewPr>
  <p:slideViewPr>
    <p:cSldViewPr snapToGrid="0" showGuides="1">
      <p:cViewPr>
        <p:scale>
          <a:sx n="90" d="100"/>
          <a:sy n="90" d="100"/>
        </p:scale>
        <p:origin x="-1050" y="-36"/>
      </p:cViewPr>
      <p:guideLst>
        <p:guide orient="horz"/>
        <p:guide orient="horz" pos="709"/>
        <p:guide orient="horz" pos="4319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3216" y="-84"/>
      </p:cViewPr>
      <p:guideLst>
        <p:guide orient="horz" pos="2928"/>
        <p:guide pos="220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ev\Documents\Vakhstein%20and%20Nationwide%20Survey\Quant%20survey\&#1054;&#1073;&#1088;&#1072;&#1073;&#1086;&#1090;&#1072;&#1085;&#1085;&#1099;&#1077;%20&#1076;&#1072;&#1085;&#1085;&#1099;&#1077;\Raw%20data%20summary%20e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ev\Documents\Vakhstein%20and%20Nationwide%20Survey\Quant%20survey\&#1054;&#1073;&#1088;&#1072;&#1073;&#1086;&#1090;&#1072;&#1085;&#1085;&#1099;&#1077;%20&#1076;&#1072;&#1085;&#1085;&#1099;&#1077;\Raw%20data%20summary%20e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ev\Documents\Vakhstein%20and%20Nationwide%20Survey\Quant%20survey\&#1054;&#1073;&#1088;&#1072;&#1073;&#1086;&#1090;&#1072;&#1085;&#1085;&#1099;&#1077;%20&#1076;&#1072;&#1085;&#1085;&#1099;&#1077;\Raw%20data%20summary%20e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ev\Documents\Vakhstein%20and%20Nationwide%20Survey\Quant%20survey\&#1054;&#1073;&#1088;&#1072;&#1073;&#1086;&#1090;&#1072;&#1085;&#1085;&#1099;&#1077;%20&#1076;&#1072;&#1085;&#1085;&#1099;&#1077;\Raw%20data%20summary%20e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ev\Documents\Vakhstein%20and%20Nationwide%20Survey\Quant%20survey\&#1054;&#1073;&#1088;&#1072;&#1073;&#1086;&#1090;&#1072;&#1085;&#1085;&#1099;&#1077;%20&#1076;&#1072;&#1085;&#1085;&#1099;&#1077;\Raw%20data%20summary%20e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ev\Documents\Vakhstein%20and%20Nationwide%20Survey\Quant%20survey\&#1054;&#1073;&#1088;&#1072;&#1073;&#1086;&#1090;&#1072;&#1085;&#1085;&#1099;&#1077;%20&#1076;&#1072;&#1085;&#1085;&#1099;&#1077;\Raw%20data%20summary%20e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sev\Documents\Vakhstein%20and%20Nationwide%20Survey\Quant%20survey\&#1054;&#1073;&#1088;&#1072;&#1073;&#1086;&#1090;&#1072;&#1085;&#1085;&#1099;&#1077;%20&#1076;&#1072;&#1085;&#1085;&#1099;&#1077;\Raw%20data%20summary%20e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en-US"/>
              <a:t>Age cohorts of workers in Russian</a:t>
            </a:r>
            <a:r>
              <a:rPr lang="en-US" baseline="0"/>
              <a:t> utilities sector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99FF33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FF33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Sheet1!$A$322:$B$325</c:f>
              <c:multiLvlStrCache>
                <c:ptCount val="4"/>
                <c:lvl>
                  <c:pt idx="0">
                    <c:v>Workers under 30</c:v>
                  </c:pt>
                  <c:pt idx="1">
                    <c:v>Workers over 50</c:v>
                  </c:pt>
                  <c:pt idx="2">
                    <c:v>Workers under 30</c:v>
                  </c:pt>
                  <c:pt idx="3">
                    <c:v>Workers over 50</c:v>
                  </c:pt>
                </c:lvl>
                <c:lvl>
                  <c:pt idx="0">
                    <c:v>2002</c:v>
                  </c:pt>
                  <c:pt idx="2">
                    <c:v>2008</c:v>
                  </c:pt>
                </c:lvl>
              </c:multiLvlStrCache>
            </c:multiLvlStrRef>
          </c:cat>
          <c:val>
            <c:numRef>
              <c:f>Sheet1!$C$322:$C$325</c:f>
              <c:numCache>
                <c:formatCode>0%</c:formatCode>
                <c:ptCount val="4"/>
                <c:pt idx="0">
                  <c:v>0.18000000000000024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0.4</c:v>
                </c:pt>
              </c:numCache>
            </c:numRef>
          </c:val>
        </c:ser>
        <c:gapWidth val="101"/>
        <c:axId val="39172736"/>
        <c:axId val="34509952"/>
      </c:barChart>
      <c:catAx>
        <c:axId val="39172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509952"/>
        <c:crosses val="autoZero"/>
        <c:auto val="1"/>
        <c:lblAlgn val="ctr"/>
        <c:lblOffset val="100"/>
      </c:catAx>
      <c:valAx>
        <c:axId val="3450995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9172736"/>
        <c:crosses val="autoZero"/>
        <c:crossBetween val="between"/>
        <c:majorUnit val="0.1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lang="en-US"/>
            </a:pPr>
            <a:r>
              <a:rPr lang="ru-RU" sz="1800" b="1" i="0" u="none" strike="noStrike" baseline="0" dirty="0" smtClean="0"/>
              <a:t>После окончания обучения будете ли вы пытаться найти работу, тесно связанную с вашей </a:t>
            </a:r>
            <a:r>
              <a:rPr lang="ru-RU" sz="1800" b="1" i="0" u="none" strike="noStrike" baseline="0" dirty="0" smtClean="0"/>
              <a:t>специальностью?</a:t>
            </a:r>
            <a:endParaRPr lang="en-US" sz="1600" dirty="0"/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Sheet1!$B$53</c:f>
              <c:strCache>
                <c:ptCount val="1"/>
                <c:pt idx="0">
                  <c:v>Yes, I'm going to find a job linked with specialty</c:v>
                </c:pt>
              </c:strCache>
            </c:strRef>
          </c:tx>
          <c:spPr>
            <a:solidFill>
              <a:srgbClr val="99FF33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Sheet1!$C$51:$H$52</c:f>
              <c:multiLvlStrCache>
                <c:ptCount val="6"/>
                <c:lvl>
                  <c:pt idx="0">
                    <c:v>1st year</c:v>
                  </c:pt>
                  <c:pt idx="1">
                    <c:v>last year</c:v>
                  </c:pt>
                  <c:pt idx="2">
                    <c:v>1st year</c:v>
                  </c:pt>
                  <c:pt idx="3">
                    <c:v>last year</c:v>
                  </c:pt>
                  <c:pt idx="4">
                    <c:v>1st year</c:v>
                  </c:pt>
                  <c:pt idx="5">
                    <c:v>last year</c:v>
                  </c:pt>
                </c:lvl>
                <c:lvl>
                  <c:pt idx="0">
                    <c:v>PVE</c:v>
                  </c:pt>
                  <c:pt idx="2">
                    <c:v>SVE</c:v>
                  </c:pt>
                  <c:pt idx="4">
                    <c:v>HE</c:v>
                  </c:pt>
                </c:lvl>
              </c:multiLvlStrCache>
            </c:multiLvlStrRef>
          </c:cat>
          <c:val>
            <c:numRef>
              <c:f>Sheet1!$C$53:$H$53</c:f>
              <c:numCache>
                <c:formatCode>0.0%</c:formatCode>
                <c:ptCount val="6"/>
                <c:pt idx="0">
                  <c:v>0.38900000000000068</c:v>
                </c:pt>
                <c:pt idx="1">
                  <c:v>0.28000000000000008</c:v>
                </c:pt>
                <c:pt idx="2">
                  <c:v>0.46700000000000008</c:v>
                </c:pt>
                <c:pt idx="3">
                  <c:v>0.27300000000000002</c:v>
                </c:pt>
                <c:pt idx="4">
                  <c:v>0.51500000000000001</c:v>
                </c:pt>
                <c:pt idx="5">
                  <c:v>0.22900000000000006</c:v>
                </c:pt>
              </c:numCache>
            </c:numRef>
          </c:val>
        </c:ser>
        <c:ser>
          <c:idx val="1"/>
          <c:order val="1"/>
          <c:tx>
            <c:strRef>
              <c:f>Sheet1!$B$54</c:f>
              <c:strCache>
                <c:ptCount val="1"/>
                <c:pt idx="0">
                  <c:v>I'm going to find a job linked with specialty - if no better options would appear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Sheet1!$C$51:$H$52</c:f>
              <c:multiLvlStrCache>
                <c:ptCount val="6"/>
                <c:lvl>
                  <c:pt idx="0">
                    <c:v>1st year</c:v>
                  </c:pt>
                  <c:pt idx="1">
                    <c:v>last year</c:v>
                  </c:pt>
                  <c:pt idx="2">
                    <c:v>1st year</c:v>
                  </c:pt>
                  <c:pt idx="3">
                    <c:v>last year</c:v>
                  </c:pt>
                  <c:pt idx="4">
                    <c:v>1st year</c:v>
                  </c:pt>
                  <c:pt idx="5">
                    <c:v>last year</c:v>
                  </c:pt>
                </c:lvl>
                <c:lvl>
                  <c:pt idx="0">
                    <c:v>PVE</c:v>
                  </c:pt>
                  <c:pt idx="2">
                    <c:v>SVE</c:v>
                  </c:pt>
                  <c:pt idx="4">
                    <c:v>HE</c:v>
                  </c:pt>
                </c:lvl>
              </c:multiLvlStrCache>
            </c:multiLvlStrRef>
          </c:cat>
          <c:val>
            <c:numRef>
              <c:f>Sheet1!$C$54:$H$54</c:f>
              <c:numCache>
                <c:formatCode>0.0%</c:formatCode>
                <c:ptCount val="6"/>
                <c:pt idx="0">
                  <c:v>0.30300000000000032</c:v>
                </c:pt>
                <c:pt idx="1">
                  <c:v>0.34600000000000031</c:v>
                </c:pt>
                <c:pt idx="2">
                  <c:v>0.32400000000000068</c:v>
                </c:pt>
                <c:pt idx="3">
                  <c:v>0.34600000000000031</c:v>
                </c:pt>
                <c:pt idx="4">
                  <c:v>0.26100000000000001</c:v>
                </c:pt>
                <c:pt idx="5">
                  <c:v>0.32700000000000068</c:v>
                </c:pt>
              </c:numCache>
            </c:numRef>
          </c:val>
        </c:ser>
        <c:ser>
          <c:idx val="2"/>
          <c:order val="2"/>
          <c:tx>
            <c:strRef>
              <c:f>Sheet1!$B$55</c:f>
              <c:strCache>
                <c:ptCount val="1"/>
                <c:pt idx="0">
                  <c:v>I don't care about the specialty, I care about money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Sheet1!$C$51:$H$52</c:f>
              <c:multiLvlStrCache>
                <c:ptCount val="6"/>
                <c:lvl>
                  <c:pt idx="0">
                    <c:v>1st year</c:v>
                  </c:pt>
                  <c:pt idx="1">
                    <c:v>last year</c:v>
                  </c:pt>
                  <c:pt idx="2">
                    <c:v>1st year</c:v>
                  </c:pt>
                  <c:pt idx="3">
                    <c:v>last year</c:v>
                  </c:pt>
                  <c:pt idx="4">
                    <c:v>1st year</c:v>
                  </c:pt>
                  <c:pt idx="5">
                    <c:v>last year</c:v>
                  </c:pt>
                </c:lvl>
                <c:lvl>
                  <c:pt idx="0">
                    <c:v>PVE</c:v>
                  </c:pt>
                  <c:pt idx="2">
                    <c:v>SVE</c:v>
                  </c:pt>
                  <c:pt idx="4">
                    <c:v>HE</c:v>
                  </c:pt>
                </c:lvl>
              </c:multiLvlStrCache>
            </c:multiLvlStrRef>
          </c:cat>
          <c:val>
            <c:numRef>
              <c:f>Sheet1!$C$55:$H$55</c:f>
              <c:numCache>
                <c:formatCode>0.0%</c:formatCode>
                <c:ptCount val="6"/>
                <c:pt idx="0">
                  <c:v>8.4000000000000061E-2</c:v>
                </c:pt>
                <c:pt idx="1">
                  <c:v>0.126</c:v>
                </c:pt>
                <c:pt idx="2">
                  <c:v>9.9000000000000227E-2</c:v>
                </c:pt>
                <c:pt idx="3">
                  <c:v>0.15600000000000033</c:v>
                </c:pt>
                <c:pt idx="4">
                  <c:v>9.8000000000000226E-2</c:v>
                </c:pt>
                <c:pt idx="5">
                  <c:v>0.13200000000000001</c:v>
                </c:pt>
              </c:numCache>
            </c:numRef>
          </c:val>
        </c:ser>
        <c:ser>
          <c:idx val="3"/>
          <c:order val="3"/>
          <c:tx>
            <c:strRef>
              <c:f>Sheet1!$B$56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Sheet1!$C$51:$H$52</c:f>
              <c:multiLvlStrCache>
                <c:ptCount val="6"/>
                <c:lvl>
                  <c:pt idx="0">
                    <c:v>1st year</c:v>
                  </c:pt>
                  <c:pt idx="1">
                    <c:v>last year</c:v>
                  </c:pt>
                  <c:pt idx="2">
                    <c:v>1st year</c:v>
                  </c:pt>
                  <c:pt idx="3">
                    <c:v>last year</c:v>
                  </c:pt>
                  <c:pt idx="4">
                    <c:v>1st year</c:v>
                  </c:pt>
                  <c:pt idx="5">
                    <c:v>last year</c:v>
                  </c:pt>
                </c:lvl>
                <c:lvl>
                  <c:pt idx="0">
                    <c:v>PVE</c:v>
                  </c:pt>
                  <c:pt idx="2">
                    <c:v>SVE</c:v>
                  </c:pt>
                  <c:pt idx="4">
                    <c:v>HE</c:v>
                  </c:pt>
                </c:lvl>
              </c:multiLvlStrCache>
            </c:multiLvlStrRef>
          </c:cat>
          <c:val>
            <c:numRef>
              <c:f>Sheet1!$C$56:$H$56</c:f>
              <c:numCache>
                <c:formatCode>0.0%</c:formatCode>
                <c:ptCount val="6"/>
                <c:pt idx="0">
                  <c:v>5.1000000000000004E-2</c:v>
                </c:pt>
                <c:pt idx="1">
                  <c:v>9.5000000000000043E-2</c:v>
                </c:pt>
                <c:pt idx="2">
                  <c:v>4.9000000000000106E-2</c:v>
                </c:pt>
                <c:pt idx="3">
                  <c:v>0.126</c:v>
                </c:pt>
                <c:pt idx="4">
                  <c:v>5.0000000000000024E-2</c:v>
                </c:pt>
                <c:pt idx="5">
                  <c:v>0.1510000000000003</c:v>
                </c:pt>
              </c:numCache>
            </c:numRef>
          </c:val>
        </c:ser>
        <c:ser>
          <c:idx val="4"/>
          <c:order val="4"/>
          <c:tx>
            <c:strRef>
              <c:f>Sheet1!$B$57</c:f>
              <c:strCache>
                <c:ptCount val="1"/>
                <c:pt idx="0">
                  <c:v>Hard to say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cat>
            <c:multiLvlStrRef>
              <c:f>Sheet1!$C$51:$H$52</c:f>
              <c:multiLvlStrCache>
                <c:ptCount val="6"/>
                <c:lvl>
                  <c:pt idx="0">
                    <c:v>1st year</c:v>
                  </c:pt>
                  <c:pt idx="1">
                    <c:v>last year</c:v>
                  </c:pt>
                  <c:pt idx="2">
                    <c:v>1st year</c:v>
                  </c:pt>
                  <c:pt idx="3">
                    <c:v>last year</c:v>
                  </c:pt>
                  <c:pt idx="4">
                    <c:v>1st year</c:v>
                  </c:pt>
                  <c:pt idx="5">
                    <c:v>last year</c:v>
                  </c:pt>
                </c:lvl>
                <c:lvl>
                  <c:pt idx="0">
                    <c:v>PVE</c:v>
                  </c:pt>
                  <c:pt idx="2">
                    <c:v>SVE</c:v>
                  </c:pt>
                  <c:pt idx="4">
                    <c:v>HE</c:v>
                  </c:pt>
                </c:lvl>
              </c:multiLvlStrCache>
            </c:multiLvlStrRef>
          </c:cat>
          <c:val>
            <c:numRef>
              <c:f>Sheet1!$C$57:$H$57</c:f>
              <c:numCache>
                <c:formatCode>0.0%</c:formatCode>
                <c:ptCount val="6"/>
                <c:pt idx="0">
                  <c:v>0.17300000000000001</c:v>
                </c:pt>
                <c:pt idx="1">
                  <c:v>0.1540000000000003</c:v>
                </c:pt>
                <c:pt idx="2">
                  <c:v>6.1000000000000019E-2</c:v>
                </c:pt>
                <c:pt idx="3">
                  <c:v>0.1</c:v>
                </c:pt>
                <c:pt idx="4">
                  <c:v>7.6000000000000026E-2</c:v>
                </c:pt>
                <c:pt idx="5">
                  <c:v>0.16100000000000006</c:v>
                </c:pt>
              </c:numCache>
            </c:numRef>
          </c:val>
        </c:ser>
        <c:overlap val="100"/>
        <c:axId val="34469760"/>
        <c:axId val="34471296"/>
      </c:barChart>
      <c:catAx>
        <c:axId val="344697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471296"/>
        <c:crosses val="autoZero"/>
        <c:auto val="1"/>
        <c:lblAlgn val="ctr"/>
        <c:lblOffset val="100"/>
      </c:catAx>
      <c:valAx>
        <c:axId val="344712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46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28594114195016"/>
          <c:y val="0.25941969091556882"/>
          <c:w val="0.33477587624394239"/>
          <c:h val="0.57056160426619262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>
        <c:rich>
          <a:bodyPr/>
          <a:lstStyle/>
          <a:p>
            <a:pPr>
              <a:defRPr lang="en-US"/>
            </a:pPr>
            <a:r>
              <a:rPr lang="ru-RU" sz="1800" b="1" i="0" u="none" strike="noStrike" baseline="0" dirty="0" smtClean="0"/>
              <a:t>Насколько полезными для работы вам кажутся навыки, которым вас обучают?</a:t>
            </a:r>
            <a:endParaRPr lang="en-US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99FF33"/>
              </a:solidFill>
            </c:spPr>
          </c:dPt>
          <c:dPt>
            <c:idx val="1"/>
            <c:spPr>
              <a:solidFill>
                <a:srgbClr val="99FF33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Sheet1!$A$66:$B$71</c:f>
              <c:multiLvlStrCache>
                <c:ptCount val="6"/>
                <c:lvl>
                  <c:pt idx="0">
                    <c:v>non-working students</c:v>
                  </c:pt>
                  <c:pt idx="1">
                    <c:v>working students</c:v>
                  </c:pt>
                  <c:pt idx="2">
                    <c:v>non-working students</c:v>
                  </c:pt>
                  <c:pt idx="3">
                    <c:v>working students</c:v>
                  </c:pt>
                  <c:pt idx="4">
                    <c:v>non-working students</c:v>
                  </c:pt>
                  <c:pt idx="5">
                    <c:v>working students</c:v>
                  </c:pt>
                </c:lvl>
                <c:lvl>
                  <c:pt idx="0">
                    <c:v>PVE</c:v>
                  </c:pt>
                  <c:pt idx="2">
                    <c:v>SVE</c:v>
                  </c:pt>
                  <c:pt idx="4">
                    <c:v>HE</c:v>
                  </c:pt>
                </c:lvl>
              </c:multiLvlStrCache>
            </c:multiLvlStrRef>
          </c:cat>
          <c:val>
            <c:numRef>
              <c:f>Sheet1!$C$66:$C$71</c:f>
              <c:numCache>
                <c:formatCode>General</c:formatCode>
                <c:ptCount val="6"/>
                <c:pt idx="0">
                  <c:v>3.9</c:v>
                </c:pt>
                <c:pt idx="1">
                  <c:v>3.8</c:v>
                </c:pt>
                <c:pt idx="2">
                  <c:v>4.0999999999999996</c:v>
                </c:pt>
                <c:pt idx="3">
                  <c:v>3.2</c:v>
                </c:pt>
                <c:pt idx="4">
                  <c:v>4.4000000000000004</c:v>
                </c:pt>
                <c:pt idx="5">
                  <c:v>2.8</c:v>
                </c:pt>
              </c:numCache>
            </c:numRef>
          </c:val>
        </c:ser>
        <c:axId val="35809536"/>
        <c:axId val="35823616"/>
      </c:barChart>
      <c:catAx>
        <c:axId val="358095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5823616"/>
        <c:crosses val="autoZero"/>
        <c:auto val="1"/>
        <c:lblAlgn val="ctr"/>
        <c:lblOffset val="100"/>
      </c:catAx>
      <c:valAx>
        <c:axId val="35823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580953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Sheet1!$B$102</c:f>
              <c:strCache>
                <c:ptCount val="1"/>
                <c:pt idx="0">
                  <c:v>It's important to start working as early as possible because skills acquired within education are almost useless (compared to working experience)</c:v>
                </c:pt>
              </c:strCache>
            </c:strRef>
          </c:tx>
          <c:spPr>
            <a:solidFill>
              <a:srgbClr val="00CCFF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Sheet1!$C$100:$H$101</c:f>
              <c:multiLvlStrCache>
                <c:ptCount val="6"/>
                <c:lvl>
                  <c:pt idx="0">
                    <c:v>1st year</c:v>
                  </c:pt>
                  <c:pt idx="1">
                    <c:v>last year</c:v>
                  </c:pt>
                  <c:pt idx="2">
                    <c:v>1st year</c:v>
                  </c:pt>
                  <c:pt idx="3">
                    <c:v>last year</c:v>
                  </c:pt>
                  <c:pt idx="4">
                    <c:v>1st year</c:v>
                  </c:pt>
                  <c:pt idx="5">
                    <c:v>last year</c:v>
                  </c:pt>
                </c:lvl>
                <c:lvl>
                  <c:pt idx="0">
                    <c:v>PVE</c:v>
                  </c:pt>
                  <c:pt idx="2">
                    <c:v>SVE</c:v>
                  </c:pt>
                  <c:pt idx="4">
                    <c:v>HE</c:v>
                  </c:pt>
                </c:lvl>
              </c:multiLvlStrCache>
            </c:multiLvlStrRef>
          </c:cat>
          <c:val>
            <c:numRef>
              <c:f>Sheet1!$C$102:$H$102</c:f>
              <c:numCache>
                <c:formatCode>0.0%</c:formatCode>
                <c:ptCount val="6"/>
                <c:pt idx="0">
                  <c:v>0.39800000000000085</c:v>
                </c:pt>
                <c:pt idx="1">
                  <c:v>0.38300000000000067</c:v>
                </c:pt>
                <c:pt idx="2">
                  <c:v>0.223</c:v>
                </c:pt>
                <c:pt idx="3">
                  <c:v>0.43900000000000061</c:v>
                </c:pt>
                <c:pt idx="4">
                  <c:v>0.255</c:v>
                </c:pt>
                <c:pt idx="5">
                  <c:v>0.58299999999999996</c:v>
                </c:pt>
              </c:numCache>
            </c:numRef>
          </c:val>
        </c:ser>
        <c:ser>
          <c:idx val="1"/>
          <c:order val="1"/>
          <c:tx>
            <c:strRef>
              <c:f>Sheet1!$B$103</c:f>
              <c:strCache>
                <c:ptCount val="1"/>
                <c:pt idx="0">
                  <c:v>It's important to absorb as much as possible within the education course, having a job is a distraction</c:v>
                </c:pt>
              </c:strCache>
            </c:strRef>
          </c:tx>
          <c:spPr>
            <a:solidFill>
              <a:srgbClr val="CCFF33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Sheet1!$C$100:$H$101</c:f>
              <c:multiLvlStrCache>
                <c:ptCount val="6"/>
                <c:lvl>
                  <c:pt idx="0">
                    <c:v>1st year</c:v>
                  </c:pt>
                  <c:pt idx="1">
                    <c:v>last year</c:v>
                  </c:pt>
                  <c:pt idx="2">
                    <c:v>1st year</c:v>
                  </c:pt>
                  <c:pt idx="3">
                    <c:v>last year</c:v>
                  </c:pt>
                  <c:pt idx="4">
                    <c:v>1st year</c:v>
                  </c:pt>
                  <c:pt idx="5">
                    <c:v>last year</c:v>
                  </c:pt>
                </c:lvl>
                <c:lvl>
                  <c:pt idx="0">
                    <c:v>PVE</c:v>
                  </c:pt>
                  <c:pt idx="2">
                    <c:v>SVE</c:v>
                  </c:pt>
                  <c:pt idx="4">
                    <c:v>HE</c:v>
                  </c:pt>
                </c:lvl>
              </c:multiLvlStrCache>
            </c:multiLvlStrRef>
          </c:cat>
          <c:val>
            <c:numRef>
              <c:f>Sheet1!$C$103:$H$103</c:f>
              <c:numCache>
                <c:formatCode>0.0%</c:formatCode>
                <c:ptCount val="6"/>
                <c:pt idx="0">
                  <c:v>0.60200000000000065</c:v>
                </c:pt>
                <c:pt idx="1">
                  <c:v>0.61700000000000121</c:v>
                </c:pt>
                <c:pt idx="2">
                  <c:v>0.77700000000000158</c:v>
                </c:pt>
                <c:pt idx="3">
                  <c:v>0.56100000000000005</c:v>
                </c:pt>
                <c:pt idx="4">
                  <c:v>0.74500000000000122</c:v>
                </c:pt>
                <c:pt idx="5">
                  <c:v>0.41700000000000031</c:v>
                </c:pt>
              </c:numCache>
            </c:numRef>
          </c:val>
        </c:ser>
        <c:overlap val="100"/>
        <c:axId val="36569856"/>
        <c:axId val="36571392"/>
      </c:barChart>
      <c:catAx>
        <c:axId val="365698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571392"/>
        <c:crosses val="autoZero"/>
        <c:auto val="1"/>
        <c:lblAlgn val="ctr"/>
        <c:lblOffset val="100"/>
      </c:catAx>
      <c:valAx>
        <c:axId val="365713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5698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5546493859356925"/>
          <c:y val="0.22172029386505571"/>
          <c:w val="0.33525246707481043"/>
          <c:h val="0.60331127229249826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Sheet1!$B$254:$B$256</c:f>
              <c:strCache>
                <c:ptCount val="3"/>
                <c:pt idx="0">
                  <c:v>Opportunity to study for free</c:v>
                </c:pt>
                <c:pt idx="1">
                  <c:v>Easy to learn</c:v>
                </c:pt>
                <c:pt idx="2">
                  <c:v>Easy to admit</c:v>
                </c:pt>
              </c:strCache>
            </c:strRef>
          </c:cat>
          <c:val>
            <c:numRef>
              <c:f>Sheet1!$C$254:$C$256</c:f>
              <c:numCache>
                <c:formatCode>0.0%</c:formatCode>
                <c:ptCount val="3"/>
                <c:pt idx="0">
                  <c:v>0.67500000000000182</c:v>
                </c:pt>
                <c:pt idx="1">
                  <c:v>0.55500000000000005</c:v>
                </c:pt>
                <c:pt idx="2">
                  <c:v>0.54100000000000004</c:v>
                </c:pt>
              </c:numCache>
            </c:numRef>
          </c:val>
        </c:ser>
        <c:axId val="36597120"/>
        <c:axId val="36496512"/>
      </c:barChart>
      <c:catAx>
        <c:axId val="36597120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496512"/>
        <c:crosses val="autoZero"/>
        <c:auto val="1"/>
        <c:lblAlgn val="ctr"/>
        <c:lblOffset val="100"/>
      </c:catAx>
      <c:valAx>
        <c:axId val="36496512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597120"/>
        <c:crosses val="max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48605518904731532"/>
          <c:y val="0.11282060393345766"/>
          <c:w val="0.4754371601800968"/>
          <c:h val="0.5540420383945413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64A88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Sheet1!$B$262:$B$264</c:f>
              <c:strCache>
                <c:ptCount val="3"/>
                <c:pt idx="0">
                  <c:v>Opportunity to study for free</c:v>
                </c:pt>
                <c:pt idx="1">
                  <c:v>Prestige of the institution</c:v>
                </c:pt>
                <c:pt idx="2">
                  <c:v>Opportunity to get a profession earlier</c:v>
                </c:pt>
              </c:strCache>
            </c:strRef>
          </c:cat>
          <c:val>
            <c:numRef>
              <c:f>Sheet1!$C$262:$C$264</c:f>
              <c:numCache>
                <c:formatCode>0.0%</c:formatCode>
                <c:ptCount val="3"/>
                <c:pt idx="0">
                  <c:v>0.60600000000000065</c:v>
                </c:pt>
                <c:pt idx="1">
                  <c:v>0.55700000000000005</c:v>
                </c:pt>
                <c:pt idx="2">
                  <c:v>0.52800000000000002</c:v>
                </c:pt>
              </c:numCache>
            </c:numRef>
          </c:val>
        </c:ser>
        <c:axId val="36721024"/>
        <c:axId val="36722560"/>
      </c:barChart>
      <c:catAx>
        <c:axId val="36721024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722560"/>
        <c:crosses val="autoZero"/>
        <c:auto val="1"/>
        <c:lblAlgn val="ctr"/>
        <c:lblOffset val="100"/>
      </c:catAx>
      <c:valAx>
        <c:axId val="36722560"/>
        <c:scaling>
          <c:orientation val="minMax"/>
          <c:max val="0.8"/>
          <c:min val="0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721024"/>
        <c:crosses val="max"/>
        <c:crossBetween val="between"/>
        <c:majorUnit val="0.1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64A88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Sheet1!$B$270:$B$272</c:f>
              <c:strCache>
                <c:ptCount val="3"/>
                <c:pt idx="0">
                  <c:v>Prestige of the institution</c:v>
                </c:pt>
                <c:pt idx="1">
                  <c:v>Parental advice</c:v>
                </c:pt>
                <c:pt idx="2">
                  <c:v>Easy to learn</c:v>
                </c:pt>
              </c:strCache>
            </c:strRef>
          </c:cat>
          <c:val>
            <c:numRef>
              <c:f>Sheet1!$C$270:$C$272</c:f>
              <c:numCache>
                <c:formatCode>0.0%</c:formatCode>
                <c:ptCount val="3"/>
                <c:pt idx="0">
                  <c:v>0.57500000000000062</c:v>
                </c:pt>
                <c:pt idx="1">
                  <c:v>0.54300000000000004</c:v>
                </c:pt>
                <c:pt idx="2">
                  <c:v>0.54100000000000004</c:v>
                </c:pt>
              </c:numCache>
            </c:numRef>
          </c:val>
        </c:ser>
        <c:axId val="36742272"/>
        <c:axId val="36743808"/>
      </c:barChart>
      <c:catAx>
        <c:axId val="36742272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743808"/>
        <c:crosses val="autoZero"/>
        <c:auto val="1"/>
        <c:lblAlgn val="ctr"/>
        <c:lblOffset val="100"/>
      </c:catAx>
      <c:valAx>
        <c:axId val="36743808"/>
        <c:scaling>
          <c:orientation val="minMax"/>
          <c:max val="0.8"/>
          <c:min val="0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6742272"/>
        <c:crosses val="max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28" tIns="45716" rIns="91428" bIns="45716" rtlCol="0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428" tIns="45716" rIns="91428" bIns="45716" rtlCol="0"/>
          <a:lstStyle>
            <a:lvl1pPr algn="r">
              <a:defRPr sz="1200" b="0"/>
            </a:lvl1pPr>
          </a:lstStyle>
          <a:p>
            <a:pPr>
              <a:defRPr/>
            </a:pPr>
            <a:fld id="{CB8ECC3F-5151-4BBA-AF34-6CC44CDA4DC4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6" rIns="91428" bIns="45716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28" tIns="45716" rIns="91428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28" tIns="45716" rIns="91428" bIns="45716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428" tIns="45716" rIns="91428" bIns="45716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C5C4F927-0C1D-462A-8415-C9A9926D1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Спираль гради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49213"/>
            <a:ext cx="8891587" cy="6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skolkovo_logo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368300"/>
            <a:ext cx="132873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BF961F-6FF3-4DB6-B7C4-28B42B2A5BF7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162250-5D37-4A65-9D70-AC500148C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37547E-972C-4F30-978E-0106FFDAD317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A6E98A-A797-4332-80AC-42A2B5B21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1962" y="390525"/>
            <a:ext cx="1784838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447" y="390525"/>
            <a:ext cx="521383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DE048F-A82F-4869-AA5F-1FDB39F7198E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625B2D-94A8-43C6-A4E9-8F3C79EDB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AA4BE0-E324-4485-9A18-0AD66E530527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E8F301-D76C-4AE1-9FDB-90E2CBAC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F16501-D5C2-43BE-BACA-B29C991816E9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6DB1A1-582E-4A40-8CC6-0F0B4E25A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446" y="1773239"/>
            <a:ext cx="3499338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62" y="1773239"/>
            <a:ext cx="3499338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373A77-7D13-4758-85E7-0BE1B53B7A8F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8F8AD-71A8-498E-BE88-C71F52973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89C222-7DD0-4CD6-9CF5-8CD9A3F1E729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089A5C-E8C0-458B-B913-9B04F52F3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857964-E6DC-492A-B85E-A304640A89AF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96F3D6-6284-4D9E-AAD3-E53F57F5B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6CC6CE-BEF9-4D4B-A1C4-FA70CD4E9308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1ADB45-3779-4E3A-B9B2-578E2A93C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9FCEA9-2605-417B-B087-C8E6663FF7B8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3090A0-0B67-4B5F-A1CF-78D824CD6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B26FAB-C812-49D4-A578-453685D9AAD1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3841C5-3B15-4C34-9A0A-2F3DAC743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390525"/>
            <a:ext cx="64182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773238"/>
            <a:ext cx="71389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0CDE61-DB08-416A-A1FB-99088D70CA58}" type="datetime1">
              <a:rPr lang="ru-RU"/>
              <a:pPr>
                <a:defRPr/>
              </a:pPr>
              <a:t>02.12.2010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Moscow School of Management SKOLKOVO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192C86-06AE-4174-8E62-70106289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4" descr="skolkovo_logo_e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850" y="333375"/>
            <a:ext cx="13303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10048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412875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0576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638DD3-245F-4728-AC68-9CA69FB80B35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2349500"/>
            <a:ext cx="7645400" cy="3455988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tx1"/>
                </a:solidFill>
              </a:rPr>
              <a:t>Российское профессиональное образование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в переломный момент</a:t>
            </a:r>
            <a:r>
              <a:rPr lang="en-US" sz="2400" smtClean="0">
                <a:solidFill>
                  <a:schemeClr val="tx1"/>
                </a:solidFill>
              </a:rPr>
              <a:t/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/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ru-RU" sz="2000" b="0" smtClean="0">
                <a:solidFill>
                  <a:schemeClr val="tx1"/>
                </a:solidFill>
              </a:rPr>
              <a:t>Профессор Алан Кантроу </a:t>
            </a:r>
            <a:br>
              <a:rPr lang="ru-RU" sz="2000" b="0" smtClean="0">
                <a:solidFill>
                  <a:schemeClr val="tx1"/>
                </a:solidFill>
              </a:rPr>
            </a:br>
            <a:r>
              <a:rPr lang="ru-RU" sz="2000" b="0" smtClean="0">
                <a:solidFill>
                  <a:schemeClr val="tx1"/>
                </a:solidFill>
              </a:rPr>
              <a:t>Директор Центра исследования инфраструктурных отраслей «Сколково»</a:t>
            </a:r>
            <a:br>
              <a:rPr lang="ru-RU" sz="2000" b="0" smtClean="0">
                <a:solidFill>
                  <a:schemeClr val="tx1"/>
                </a:solidFill>
              </a:rPr>
            </a:br>
            <a:r>
              <a:rPr lang="en-US" sz="2000" b="0" smtClean="0">
                <a:solidFill>
                  <a:schemeClr val="tx1"/>
                </a:solidFill>
              </a:rPr>
              <a:t/>
            </a:r>
            <a:br>
              <a:rPr lang="en-US" sz="2000" b="0" smtClean="0">
                <a:solidFill>
                  <a:schemeClr val="tx1"/>
                </a:solidFill>
              </a:rPr>
            </a:br>
            <a:r>
              <a:rPr lang="ru-RU" sz="1600" b="0" smtClean="0">
                <a:solidFill>
                  <a:schemeClr val="tx1"/>
                </a:solidFill>
              </a:rPr>
              <a:t>Московская школа управления «СКОЛКОВО» </a:t>
            </a:r>
            <a:br>
              <a:rPr lang="ru-RU" sz="1600" b="0" smtClean="0">
                <a:solidFill>
                  <a:schemeClr val="tx1"/>
                </a:solidFill>
              </a:rPr>
            </a:br>
            <a:r>
              <a:rPr lang="ru-RU" sz="1600" b="0" smtClean="0">
                <a:solidFill>
                  <a:schemeClr val="tx1"/>
                </a:solidFill>
              </a:rPr>
              <a:t>Декабрь 2010 г.</a:t>
            </a:r>
            <a:br>
              <a:rPr lang="ru-RU" sz="1600" b="0" smtClean="0">
                <a:solidFill>
                  <a:schemeClr val="tx1"/>
                </a:solidFill>
              </a:rPr>
            </a:br>
            <a:endParaRPr lang="en-US" sz="1600" b="0" smtClean="0">
              <a:solidFill>
                <a:schemeClr val="tx1"/>
              </a:solidFill>
            </a:endParaRPr>
          </a:p>
        </p:txBody>
      </p:sp>
      <p:sp>
        <p:nvSpPr>
          <p:cNvPr id="20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568BA1-CCB5-442D-8AEC-540CD64990B9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428625"/>
            <a:ext cx="6757987" cy="868363"/>
          </a:xfrm>
        </p:spPr>
        <p:txBody>
          <a:bodyPr/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Отношение к приобретению рабочего опыта во время учебы</a:t>
            </a:r>
            <a:endParaRPr lang="en-US" sz="24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539552" y="1484784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/>
          <p:cNvSpPr/>
          <p:nvPr/>
        </p:nvSpPr>
        <p:spPr>
          <a:xfrm>
            <a:off x="1187450" y="3573463"/>
            <a:ext cx="1368425" cy="431800"/>
          </a:xfrm>
          <a:prstGeom prst="ellips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095625" y="3752850"/>
            <a:ext cx="720725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56101" y="3429000"/>
            <a:ext cx="1223962" cy="50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08192" y="2606040"/>
            <a:ext cx="2651760" cy="92354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r>
              <a:rPr lang="ru-RU" sz="1200" dirty="0" smtClean="0"/>
              <a:t>Нужно стараться получить как можно больше полезных знаний при учебе в вузе, подработка во время учебы отвлекает от занятий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08192" y="3904488"/>
            <a:ext cx="2651760" cy="1143000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r>
              <a:rPr lang="ru-RU" sz="1200" dirty="0" smtClean="0"/>
              <a:t>Необходимо как можно раньше начать работать, поскольку знания, которые дают в вузе, бесполезны при трудоустройстве</a:t>
            </a:r>
            <a:endParaRPr lang="ru-RU" sz="1200" dirty="0"/>
          </a:p>
        </p:txBody>
      </p:sp>
      <p:sp>
        <p:nvSpPr>
          <p:cNvPr id="26" name="Прямоугольник 17"/>
          <p:cNvSpPr/>
          <p:nvPr/>
        </p:nvSpPr>
        <p:spPr>
          <a:xfrm>
            <a:off x="1127266" y="5228868"/>
            <a:ext cx="722376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1 курс</a:t>
            </a:r>
            <a:endParaRPr lang="ru-RU" sz="1000" b="0" dirty="0"/>
          </a:p>
        </p:txBody>
      </p:sp>
      <p:sp>
        <p:nvSpPr>
          <p:cNvPr id="27" name="Прямоугольник 20"/>
          <p:cNvSpPr/>
          <p:nvPr/>
        </p:nvSpPr>
        <p:spPr>
          <a:xfrm>
            <a:off x="1901108" y="5237033"/>
            <a:ext cx="678398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0" dirty="0" smtClean="0"/>
              <a:t>3 курс</a:t>
            </a:r>
            <a:endParaRPr lang="ru-RU" sz="1000" b="0" dirty="0"/>
          </a:p>
        </p:txBody>
      </p:sp>
      <p:sp>
        <p:nvSpPr>
          <p:cNvPr id="28" name="Прямоугольник 21"/>
          <p:cNvSpPr/>
          <p:nvPr/>
        </p:nvSpPr>
        <p:spPr>
          <a:xfrm>
            <a:off x="2717086" y="5227508"/>
            <a:ext cx="722376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1 курс</a:t>
            </a:r>
            <a:endParaRPr lang="ru-RU" sz="1000" b="0" dirty="0"/>
          </a:p>
        </p:txBody>
      </p:sp>
      <p:sp>
        <p:nvSpPr>
          <p:cNvPr id="29" name="Прямоугольник 25"/>
          <p:cNvSpPr/>
          <p:nvPr/>
        </p:nvSpPr>
        <p:spPr>
          <a:xfrm>
            <a:off x="1499696" y="5531056"/>
            <a:ext cx="674915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НПО</a:t>
            </a:r>
            <a:endParaRPr lang="ru-RU" sz="1000" dirty="0"/>
          </a:p>
        </p:txBody>
      </p:sp>
      <p:sp>
        <p:nvSpPr>
          <p:cNvPr id="30" name="Прямоугольник 20"/>
          <p:cNvSpPr/>
          <p:nvPr/>
        </p:nvSpPr>
        <p:spPr>
          <a:xfrm>
            <a:off x="3502668" y="5230230"/>
            <a:ext cx="678398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0" dirty="0" smtClean="0"/>
              <a:t>3 курс</a:t>
            </a:r>
            <a:endParaRPr lang="ru-RU" sz="1000" b="0" dirty="0"/>
          </a:p>
        </p:txBody>
      </p:sp>
      <p:sp>
        <p:nvSpPr>
          <p:cNvPr id="31" name="Прямоугольник 25"/>
          <p:cNvSpPr/>
          <p:nvPr/>
        </p:nvSpPr>
        <p:spPr>
          <a:xfrm>
            <a:off x="3121668" y="5520171"/>
            <a:ext cx="674915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СПО</a:t>
            </a:r>
            <a:endParaRPr lang="ru-RU" sz="1000" dirty="0"/>
          </a:p>
        </p:txBody>
      </p:sp>
      <p:sp>
        <p:nvSpPr>
          <p:cNvPr id="32" name="Прямоугольник 25"/>
          <p:cNvSpPr/>
          <p:nvPr/>
        </p:nvSpPr>
        <p:spPr>
          <a:xfrm>
            <a:off x="4647691" y="5517450"/>
            <a:ext cx="674915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ВО</a:t>
            </a:r>
            <a:endParaRPr lang="ru-RU" sz="1000" dirty="0"/>
          </a:p>
        </p:txBody>
      </p:sp>
      <p:sp>
        <p:nvSpPr>
          <p:cNvPr id="33" name="Прямоугольник 21"/>
          <p:cNvSpPr/>
          <p:nvPr/>
        </p:nvSpPr>
        <p:spPr>
          <a:xfrm>
            <a:off x="4244372" y="5227507"/>
            <a:ext cx="722376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1 курс</a:t>
            </a:r>
            <a:endParaRPr lang="ru-RU" sz="1000" b="0" dirty="0"/>
          </a:p>
        </p:txBody>
      </p:sp>
      <p:sp>
        <p:nvSpPr>
          <p:cNvPr id="34" name="Прямоугольник 20"/>
          <p:cNvSpPr/>
          <p:nvPr/>
        </p:nvSpPr>
        <p:spPr>
          <a:xfrm>
            <a:off x="5050970" y="5215515"/>
            <a:ext cx="678398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0" dirty="0" smtClean="0"/>
              <a:t>4 курс</a:t>
            </a:r>
            <a:endParaRPr lang="ru-RU" sz="1000" b="0" dirty="0"/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50825" y="5893880"/>
            <a:ext cx="8713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 dirty="0" smtClean="0"/>
              <a:t>Источник: Опрос </a:t>
            </a:r>
            <a:r>
              <a:rPr lang="en-US" sz="1400" b="0" i="1" dirty="0" smtClean="0"/>
              <a:t>SIRC</a:t>
            </a:r>
            <a:r>
              <a:rPr lang="ru-RU" sz="1400" b="0" i="1" dirty="0" smtClean="0"/>
              <a:t> в российских регионах (Ярославль и Краснодар), выборка – 5502</a:t>
            </a:r>
            <a:endParaRPr lang="en-US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FBA65B-5EB4-4325-A1C5-097C93DCE20D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09903"/>
            <a:ext cx="2808288" cy="133388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b="1" u="sng" dirty="0" smtClean="0">
                <a:solidFill>
                  <a:schemeClr val="tx1"/>
                </a:solidFill>
              </a:rPr>
              <a:t>НПО:</a:t>
            </a:r>
            <a:endParaRPr lang="ru-RU" sz="1800" b="1" u="sng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как </a:t>
            </a:r>
            <a:r>
              <a:rPr lang="ru-RU" sz="1800" dirty="0" smtClean="0">
                <a:solidFill>
                  <a:schemeClr val="tx1"/>
                </a:solidFill>
              </a:rPr>
              <a:t>выбирают </a:t>
            </a:r>
            <a:r>
              <a:rPr lang="ru-RU" sz="1800" dirty="0" smtClean="0">
                <a:solidFill>
                  <a:schemeClr val="tx1"/>
                </a:solidFill>
              </a:rPr>
              <a:t>из ПТУ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 лицеев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428625"/>
            <a:ext cx="7034212" cy="868363"/>
          </a:xfrm>
        </p:spPr>
        <p:txBody>
          <a:bodyPr/>
          <a:lstStyle/>
          <a:p>
            <a:pPr algn="ctr" eaLnBrk="1" hangingPunct="1"/>
            <a:r>
              <a:rPr lang="ru-RU" sz="2400" dirty="0" smtClean="0"/>
              <a:t>Что влияет на образовательный выбор?</a:t>
            </a:r>
            <a:br>
              <a:rPr lang="ru-RU" sz="2400" dirty="0" smtClean="0"/>
            </a:br>
            <a:r>
              <a:rPr lang="ru-RU" sz="2400" dirty="0" smtClean="0"/>
              <a:t>3 главных фактора для каждой ступени</a:t>
            </a:r>
            <a:endParaRPr lang="ru-RU" sz="2000" b="0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491880" y="1556792"/>
          <a:ext cx="4819650" cy="123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339752" y="2996952"/>
          <a:ext cx="5991225" cy="123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3635896" y="4509120"/>
          <a:ext cx="4733924" cy="115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0824" y="2885758"/>
            <a:ext cx="3315336" cy="13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u="sng" kern="0" dirty="0" smtClean="0">
                <a:latin typeface="+mn-lt"/>
                <a:cs typeface="+mn-cs"/>
              </a:rPr>
              <a:t>СПО:</a:t>
            </a:r>
            <a:endParaRPr lang="ru-RU" u="sng" kern="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0" kern="0" dirty="0">
                <a:latin typeface="+mn-lt"/>
                <a:cs typeface="+mn-cs"/>
              </a:rPr>
              <a:t>как </a:t>
            </a:r>
            <a:r>
              <a:rPr lang="ru-RU" b="0" kern="0" dirty="0" smtClean="0">
                <a:latin typeface="+mn-lt"/>
                <a:cs typeface="+mn-cs"/>
              </a:rPr>
              <a:t>выбирают</a:t>
            </a:r>
            <a:r>
              <a:rPr lang="ru-RU" b="0" kern="0" dirty="0" smtClean="0">
                <a:latin typeface="+mn-lt"/>
                <a:cs typeface="+mn-cs"/>
              </a:rPr>
              <a:t/>
            </a:r>
            <a:br>
              <a:rPr lang="ru-RU" b="0" kern="0" dirty="0" smtClean="0">
                <a:latin typeface="+mn-lt"/>
                <a:cs typeface="+mn-cs"/>
              </a:rPr>
            </a:br>
            <a:r>
              <a:rPr lang="ru-RU" b="0" kern="0" dirty="0" smtClean="0">
                <a:latin typeface="+mn-lt"/>
                <a:cs typeface="+mn-cs"/>
              </a:rPr>
              <a:t>из </a:t>
            </a:r>
            <a:r>
              <a:rPr lang="ru-RU" b="0" kern="0" dirty="0">
                <a:latin typeface="+mn-lt"/>
                <a:cs typeface="+mn-cs"/>
              </a:rPr>
              <a:t>колледжей и </a:t>
            </a:r>
            <a:endParaRPr lang="ru-RU" b="0" kern="0" dirty="0" smtClean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0" kern="0" dirty="0" smtClean="0">
                <a:latin typeface="+mn-lt"/>
                <a:cs typeface="+mn-cs"/>
              </a:rPr>
              <a:t>техникумов</a:t>
            </a:r>
            <a:endParaRPr lang="ru-RU" b="0" kern="0" dirty="0">
              <a:latin typeface="+mn-lt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850" y="4407916"/>
            <a:ext cx="2808288" cy="11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u="sng" kern="0" dirty="0" smtClean="0">
                <a:latin typeface="+mn-lt"/>
                <a:cs typeface="+mn-cs"/>
              </a:rPr>
              <a:t>ВО:</a:t>
            </a:r>
            <a:endParaRPr lang="ru-RU" u="sng" kern="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0" kern="0" dirty="0">
                <a:latin typeface="+mn-lt"/>
                <a:cs typeface="+mn-cs"/>
              </a:rPr>
              <a:t>как </a:t>
            </a:r>
            <a:r>
              <a:rPr lang="ru-RU" b="0" kern="0" dirty="0" smtClean="0">
                <a:latin typeface="+mn-lt"/>
                <a:cs typeface="+mn-cs"/>
              </a:rPr>
              <a:t>выбирают </a:t>
            </a:r>
            <a:r>
              <a:rPr lang="ru-RU" b="0" kern="0" dirty="0" smtClean="0">
                <a:latin typeface="+mn-lt"/>
                <a:cs typeface="+mn-cs"/>
              </a:rPr>
              <a:t/>
            </a:r>
            <a:br>
              <a:rPr lang="ru-RU" b="0" kern="0" dirty="0" smtClean="0">
                <a:latin typeface="+mn-lt"/>
                <a:cs typeface="+mn-cs"/>
              </a:rPr>
            </a:br>
            <a:r>
              <a:rPr lang="ru-RU" b="0" kern="0" dirty="0" smtClean="0">
                <a:latin typeface="+mn-lt"/>
                <a:cs typeface="+mn-cs"/>
              </a:rPr>
              <a:t>из </a:t>
            </a:r>
            <a:r>
              <a:rPr lang="ru-RU" b="0" kern="0" dirty="0">
                <a:latin typeface="+mn-lt"/>
                <a:cs typeface="+mn-cs"/>
              </a:rPr>
              <a:t>университетов </a:t>
            </a:r>
            <a:r>
              <a:rPr lang="ru-RU" b="0" kern="0" dirty="0" smtClean="0">
                <a:latin typeface="+mn-lt"/>
                <a:cs typeface="+mn-cs"/>
              </a:rPr>
              <a:t/>
            </a:r>
            <a:br>
              <a:rPr lang="ru-RU" b="0" kern="0" dirty="0" smtClean="0">
                <a:latin typeface="+mn-lt"/>
                <a:cs typeface="+mn-cs"/>
              </a:rPr>
            </a:br>
            <a:r>
              <a:rPr lang="ru-RU" b="0" kern="0" dirty="0" smtClean="0">
                <a:latin typeface="+mn-lt"/>
                <a:cs typeface="+mn-cs"/>
              </a:rPr>
              <a:t>и </a:t>
            </a:r>
            <a:r>
              <a:rPr lang="ru-RU" b="0" kern="0" dirty="0">
                <a:latin typeface="+mn-lt"/>
                <a:cs typeface="+mn-cs"/>
              </a:rPr>
              <a:t>академий</a:t>
            </a:r>
          </a:p>
        </p:txBody>
      </p:sp>
      <p:sp>
        <p:nvSpPr>
          <p:cNvPr id="16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63824" y="1700784"/>
            <a:ext cx="2084832" cy="201168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r"/>
            <a:r>
              <a:rPr lang="ru-RU" sz="1000" b="0" dirty="0" smtClean="0"/>
              <a:t>Возможность учиться бесплатно</a:t>
            </a:r>
            <a:endParaRPr lang="ru-RU" sz="800" b="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3703320" y="1953070"/>
            <a:ext cx="1536192" cy="214058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r"/>
            <a:r>
              <a:rPr lang="ru-RU" sz="1000" b="0" dirty="0" smtClean="0"/>
              <a:t>Легкость обучения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03320" y="2199958"/>
            <a:ext cx="1536192" cy="214058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r"/>
            <a:r>
              <a:rPr lang="ru-RU" sz="1000" b="0" dirty="0" smtClean="0"/>
              <a:t>Легкость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08960" y="3127248"/>
            <a:ext cx="2084832" cy="201168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r"/>
            <a:r>
              <a:rPr lang="ru-RU" sz="1000" b="0" dirty="0" smtClean="0"/>
              <a:t>Возможность учиться бесплатно</a:t>
            </a:r>
            <a:endParaRPr lang="ru-RU" sz="800" b="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2834640" y="3383280"/>
            <a:ext cx="2350008" cy="19202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r"/>
            <a:r>
              <a:rPr lang="ru-RU" sz="1000" b="0" dirty="0" smtClean="0"/>
              <a:t>Престиж учебного заведения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88336" y="3557016"/>
            <a:ext cx="2496312" cy="338328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r"/>
            <a:r>
              <a:rPr lang="ru-RU" sz="1000" b="0" dirty="0" smtClean="0"/>
              <a:t>Возможность более раннего приобретения профессии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63824" y="4663440"/>
            <a:ext cx="2084832" cy="201168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r"/>
            <a:r>
              <a:rPr lang="ru-RU" sz="1000" b="0" dirty="0" smtClean="0"/>
              <a:t>Престиж учебного заведения</a:t>
            </a:r>
            <a:endParaRPr lang="ru-RU" sz="800" b="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3703320" y="4851718"/>
            <a:ext cx="1536192" cy="214058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r"/>
            <a:r>
              <a:rPr lang="ru-RU" sz="1000" b="0" dirty="0" smtClean="0"/>
              <a:t>Совет родителей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03320" y="5062030"/>
            <a:ext cx="1536192" cy="214058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r"/>
            <a:r>
              <a:rPr lang="ru-RU" sz="1000" b="0" dirty="0" smtClean="0"/>
              <a:t>Легкость обучения</a:t>
            </a: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250825" y="5893880"/>
            <a:ext cx="8713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 dirty="0" smtClean="0"/>
              <a:t>Источник: Опрос </a:t>
            </a:r>
            <a:r>
              <a:rPr lang="en-US" sz="1400" b="0" i="1" dirty="0" smtClean="0"/>
              <a:t>SIRC</a:t>
            </a:r>
            <a:r>
              <a:rPr lang="ru-RU" sz="1400" b="0" i="1" dirty="0" smtClean="0"/>
              <a:t> в российских регионах (Ярославль и Краснодар), выборка – 5502</a:t>
            </a:r>
            <a:endParaRPr lang="en-US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20B262-4852-49DD-8C95-C4D61938E4E0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428625"/>
            <a:ext cx="6757987" cy="868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Количество поступающих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в российские университеты</a:t>
            </a:r>
            <a:endParaRPr lang="en-US" sz="2400" smtClean="0">
              <a:solidFill>
                <a:schemeClr val="tx1"/>
              </a:solidFill>
            </a:endParaRPr>
          </a:p>
        </p:txBody>
      </p:sp>
      <p:sp>
        <p:nvSpPr>
          <p:cNvPr id="16388" name="TextBox 17"/>
          <p:cNvSpPr txBox="1">
            <a:spLocks noChangeArrowheads="1"/>
          </p:cNvSpPr>
          <p:nvPr/>
        </p:nvSpPr>
        <p:spPr bwMode="auto">
          <a:xfrm>
            <a:off x="250825" y="5805488"/>
            <a:ext cx="8713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/>
              <a:t>Источник: Росстат (цифры означают тысячи студентов)</a:t>
            </a:r>
            <a:endParaRPr lang="en-US" sz="1400" b="0" i="1"/>
          </a:p>
        </p:txBody>
      </p:sp>
      <p:sp>
        <p:nvSpPr>
          <p:cNvPr id="20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 l="3665" t="10883" r="1761" b="31990"/>
          <a:stretch>
            <a:fillRect/>
          </a:stretch>
        </p:blipFill>
        <p:spPr bwMode="auto">
          <a:xfrm>
            <a:off x="684213" y="2060575"/>
            <a:ext cx="8183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E3728E-1A1E-47A7-8316-C93870C80C6F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428625"/>
            <a:ext cx="6757987" cy="868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Рост количества поступающих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в российские университеты</a:t>
            </a:r>
            <a:endParaRPr lang="en-US" sz="2400" smtClean="0">
              <a:solidFill>
                <a:schemeClr val="tx1"/>
              </a:solidFill>
            </a:endParaRPr>
          </a:p>
        </p:txBody>
      </p:sp>
      <p:sp>
        <p:nvSpPr>
          <p:cNvPr id="18436" name="TextBox 17"/>
          <p:cNvSpPr txBox="1">
            <a:spLocks noChangeArrowheads="1"/>
          </p:cNvSpPr>
          <p:nvPr/>
        </p:nvSpPr>
        <p:spPr bwMode="auto">
          <a:xfrm>
            <a:off x="250825" y="5805488"/>
            <a:ext cx="8713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 dirty="0"/>
              <a:t>Источник: Международный институт прикладного системного </a:t>
            </a:r>
            <a:r>
              <a:rPr lang="ru-RU" sz="1400" b="0" i="1" dirty="0" smtClean="0"/>
              <a:t>анализа (Вена)</a:t>
            </a:r>
            <a:endParaRPr lang="en-US" sz="1400" b="0" i="1" dirty="0"/>
          </a:p>
        </p:txBody>
      </p:sp>
      <p:sp>
        <p:nvSpPr>
          <p:cNvPr id="20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 cstate="print"/>
          <a:srcRect l="9303" t="20770" r="3865"/>
          <a:stretch>
            <a:fillRect/>
          </a:stretch>
        </p:blipFill>
        <p:spPr bwMode="auto">
          <a:xfrm>
            <a:off x="611188" y="1412875"/>
            <a:ext cx="80645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979613" y="5373688"/>
            <a:ext cx="4824412" cy="21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/>
              <a:t>Годы стандартного накопления национального человеческого капитала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39750" y="2924175"/>
            <a:ext cx="1295400" cy="576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sz="1200"/>
              <a:t>Процент</a:t>
            </a:r>
            <a:br>
              <a:rPr lang="ru-RU" sz="1200"/>
            </a:br>
            <a:r>
              <a:rPr lang="ru-RU" sz="1200"/>
              <a:t>от населения 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586537" y="4508500"/>
            <a:ext cx="1926091" cy="4771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sz="1400" i="1" dirty="0" smtClean="0">
                <a:solidFill>
                  <a:srgbClr val="FF0000"/>
                </a:solidFill>
              </a:rPr>
              <a:t>Стандартный путь: 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75 </a:t>
            </a:r>
            <a:r>
              <a:rPr lang="ru-RU" sz="1400" i="1" dirty="0">
                <a:solidFill>
                  <a:srgbClr val="FF0000"/>
                </a:solidFill>
              </a:rPr>
              <a:t>лет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584449" y="1830388"/>
            <a:ext cx="1715407" cy="503237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i="1" dirty="0">
                <a:solidFill>
                  <a:schemeClr val="bg1"/>
                </a:solidFill>
              </a:rPr>
              <a:t>Начальное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профобразование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410325" y="1947863"/>
            <a:ext cx="715963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343525" y="1804988"/>
            <a:ext cx="2570389" cy="287337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i="1" dirty="0">
                <a:solidFill>
                  <a:schemeClr val="bg1"/>
                </a:solidFill>
              </a:rPr>
              <a:t>Среднее </a:t>
            </a:r>
            <a:r>
              <a:rPr lang="ru-RU" sz="1400" i="1" dirty="0" smtClean="0">
                <a:solidFill>
                  <a:schemeClr val="bg1"/>
                </a:solidFill>
              </a:rPr>
              <a:t>профобразование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378575" y="2232025"/>
            <a:ext cx="2143125" cy="2873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i="1">
                <a:solidFill>
                  <a:schemeClr val="bg1"/>
                </a:solidFill>
              </a:rPr>
              <a:t>Высшее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ru-RU" sz="1400" i="1">
                <a:solidFill>
                  <a:schemeClr val="bg1"/>
                </a:solidFill>
              </a:rPr>
              <a:t>образование 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6478588" y="2982913"/>
            <a:ext cx="1819275" cy="1400175"/>
          </a:xfrm>
          <a:prstGeom prst="upArrow">
            <a:avLst>
              <a:gd name="adj1" fmla="val 47648"/>
              <a:gd name="adj2" fmla="val 588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981825" y="3482975"/>
            <a:ext cx="793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0"/>
              <a:t>Россия: </a:t>
            </a:r>
          </a:p>
          <a:p>
            <a:pPr algn="ctr"/>
            <a:r>
              <a:rPr lang="ru-RU" sz="1400" b="0"/>
              <a:t>15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90F27D-674B-499F-88A7-621E58B8E64F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428625"/>
            <a:ext cx="6757987" cy="868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1"/>
                </a:solidFill>
              </a:rPr>
              <a:t>Россия как «университетская нация»</a:t>
            </a:r>
          </a:p>
        </p:txBody>
      </p:sp>
      <p:sp>
        <p:nvSpPr>
          <p:cNvPr id="20484" name="TextBox 17"/>
          <p:cNvSpPr txBox="1">
            <a:spLocks noChangeArrowheads="1"/>
          </p:cNvSpPr>
          <p:nvPr/>
        </p:nvSpPr>
        <p:spPr bwMode="auto">
          <a:xfrm>
            <a:off x="250825" y="5805488"/>
            <a:ext cx="8713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i="1"/>
              <a:t>Источник: Росстат </a:t>
            </a:r>
          </a:p>
        </p:txBody>
      </p:sp>
      <p:sp>
        <p:nvSpPr>
          <p:cNvPr id="20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print"/>
          <a:srcRect l="9052" t="26372" r="4326" b="12973"/>
          <a:stretch>
            <a:fillRect/>
          </a:stretch>
        </p:blipFill>
        <p:spPr bwMode="auto">
          <a:xfrm>
            <a:off x="361950" y="1700213"/>
            <a:ext cx="87820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82600" y="1670958"/>
            <a:ext cx="3638550" cy="517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i="1" dirty="0"/>
              <a:t>(а) Траектории </a:t>
            </a:r>
            <a:r>
              <a:rPr lang="ru-RU" sz="1200" i="1" dirty="0" smtClean="0"/>
              <a:t>роста числа </a:t>
            </a:r>
            <a:r>
              <a:rPr lang="ru-RU" sz="1200" i="1" dirty="0"/>
              <a:t>поступающих </a:t>
            </a:r>
            <a:endParaRPr lang="ru-RU" sz="1200" i="1" dirty="0" smtClean="0"/>
          </a:p>
          <a:p>
            <a:pPr algn="ctr"/>
            <a:r>
              <a:rPr lang="ru-RU" sz="1200" i="1" dirty="0" smtClean="0"/>
              <a:t>в образовательные учреждения</a:t>
            </a:r>
            <a:endParaRPr lang="ru-RU" sz="1200" i="1" dirty="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478338" y="1762125"/>
            <a:ext cx="4349750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i="1" dirty="0"/>
              <a:t>(</a:t>
            </a:r>
            <a:r>
              <a:rPr lang="ru-RU" sz="1200" i="1" dirty="0" err="1"/>
              <a:t>b</a:t>
            </a:r>
            <a:r>
              <a:rPr lang="ru-RU" sz="1200" i="1" dirty="0"/>
              <a:t>) Выпускники ВУЗов в сравнении с выпускниками</a:t>
            </a:r>
            <a:br>
              <a:rPr lang="ru-RU" sz="1200" i="1" dirty="0"/>
            </a:br>
            <a:r>
              <a:rPr lang="ru-RU" sz="1200" i="1" dirty="0" smtClean="0"/>
              <a:t>профобразования (тыс</a:t>
            </a:r>
            <a:r>
              <a:rPr lang="ru-RU" sz="1200" i="1" dirty="0" smtClean="0"/>
              <a:t>.)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849313" y="2581275"/>
            <a:ext cx="1250950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FF5050"/>
                </a:solidFill>
              </a:rPr>
              <a:t>Высшее</a:t>
            </a:r>
            <a:br>
              <a:rPr lang="ru-RU" sz="1200">
                <a:solidFill>
                  <a:srgbClr val="FF5050"/>
                </a:solidFill>
              </a:rPr>
            </a:br>
            <a:r>
              <a:rPr lang="ru-RU" sz="1200">
                <a:solidFill>
                  <a:srgbClr val="FF5050"/>
                </a:solidFill>
              </a:rPr>
              <a:t>образование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379663" y="3063875"/>
            <a:ext cx="1385887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3366FF"/>
                </a:solidFill>
              </a:rPr>
              <a:t>Среднее</a:t>
            </a:r>
            <a:br>
              <a:rPr lang="ru-RU" sz="1200">
                <a:solidFill>
                  <a:srgbClr val="3366FF"/>
                </a:solidFill>
              </a:rPr>
            </a:br>
            <a:r>
              <a:rPr lang="ru-RU" sz="1200">
                <a:solidFill>
                  <a:srgbClr val="3366FF"/>
                </a:solidFill>
              </a:rPr>
              <a:t>профессиональное</a:t>
            </a:r>
            <a:br>
              <a:rPr lang="ru-RU" sz="1200">
                <a:solidFill>
                  <a:srgbClr val="3366FF"/>
                </a:solidFill>
              </a:rPr>
            </a:br>
            <a:r>
              <a:rPr lang="ru-RU" sz="1200">
                <a:solidFill>
                  <a:srgbClr val="3366FF"/>
                </a:solidFill>
              </a:rPr>
              <a:t>образование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043238" y="4729163"/>
            <a:ext cx="1385887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hlink"/>
                </a:solidFill>
              </a:rPr>
              <a:t>Начальное</a:t>
            </a:r>
            <a:br>
              <a:rPr lang="ru-RU" sz="1200">
                <a:solidFill>
                  <a:schemeClr val="hlink"/>
                </a:solidFill>
              </a:rPr>
            </a:br>
            <a:r>
              <a:rPr lang="ru-RU" sz="1200">
                <a:solidFill>
                  <a:schemeClr val="hlink"/>
                </a:solidFill>
              </a:rPr>
              <a:t>профессиональное</a:t>
            </a:r>
            <a:br>
              <a:rPr lang="ru-RU" sz="1200">
                <a:solidFill>
                  <a:schemeClr val="hlink"/>
                </a:solidFill>
              </a:rPr>
            </a:br>
            <a:r>
              <a:rPr lang="ru-RU" sz="1200">
                <a:solidFill>
                  <a:schemeClr val="hlink"/>
                </a:solidFill>
              </a:rPr>
              <a:t>образование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013075" y="4157663"/>
            <a:ext cx="500063" cy="250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922963" y="2273300"/>
            <a:ext cx="1250950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FF5050"/>
                </a:solidFill>
              </a:rPr>
              <a:t>Высшее</a:t>
            </a:r>
            <a:br>
              <a:rPr lang="ru-RU" sz="1200">
                <a:solidFill>
                  <a:srgbClr val="FF5050"/>
                </a:solidFill>
              </a:rPr>
            </a:br>
            <a:r>
              <a:rPr lang="ru-RU" sz="1200">
                <a:solidFill>
                  <a:srgbClr val="FF5050"/>
                </a:solidFill>
              </a:rPr>
              <a:t>образование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240463" y="3429000"/>
            <a:ext cx="1751012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3366FF"/>
                </a:solidFill>
              </a:rPr>
              <a:t>Среднее и начальное</a:t>
            </a:r>
            <a:br>
              <a:rPr lang="ru-RU" sz="1200">
                <a:solidFill>
                  <a:srgbClr val="3366FF"/>
                </a:solidFill>
              </a:rPr>
            </a:br>
            <a:r>
              <a:rPr lang="ru-RU" sz="1200">
                <a:solidFill>
                  <a:srgbClr val="3366FF"/>
                </a:solidFill>
              </a:rPr>
              <a:t>профессиональное</a:t>
            </a:r>
            <a:br>
              <a:rPr lang="ru-RU" sz="1200">
                <a:solidFill>
                  <a:srgbClr val="3366FF"/>
                </a:solidFill>
              </a:rPr>
            </a:br>
            <a:r>
              <a:rPr lang="ru-RU" sz="1200">
                <a:solidFill>
                  <a:srgbClr val="3366FF"/>
                </a:solidFill>
              </a:rPr>
              <a:t>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E5E50F-6AB9-4C84-8B28-97ECA0066CDF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6533" y="404813"/>
            <a:ext cx="7139517" cy="868362"/>
          </a:xfrm>
        </p:spPr>
        <p:txBody>
          <a:bodyPr/>
          <a:lstStyle/>
          <a:p>
            <a:pPr algn="ctr"/>
            <a:r>
              <a:rPr lang="ru-RU" sz="2400" dirty="0" smtClean="0"/>
              <a:t>Безработица в </a:t>
            </a:r>
            <a:r>
              <a:rPr lang="ru-RU" sz="2400" dirty="0" smtClean="0"/>
              <a:t>экономике знаний</a:t>
            </a:r>
            <a:endParaRPr lang="ru-RU" sz="2400" dirty="0"/>
          </a:p>
        </p:txBody>
      </p:sp>
      <p:sp>
        <p:nvSpPr>
          <p:cNvPr id="22532" name="TextBox 17"/>
          <p:cNvSpPr txBox="1">
            <a:spLocks noChangeArrowheads="1"/>
          </p:cNvSpPr>
          <p:nvPr/>
        </p:nvSpPr>
        <p:spPr bwMode="auto">
          <a:xfrm>
            <a:off x="250825" y="5370059"/>
            <a:ext cx="8713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 dirty="0" smtClean="0"/>
              <a:t>Источник</a:t>
            </a:r>
            <a:r>
              <a:rPr lang="en-US" sz="1400" b="0" i="1" dirty="0" smtClean="0"/>
              <a:t>: International Herald Tribune </a:t>
            </a:r>
            <a:r>
              <a:rPr lang="en-US" sz="1400" b="0" i="1" dirty="0" err="1" smtClean="0"/>
              <a:t>от</a:t>
            </a:r>
            <a:r>
              <a:rPr lang="en-US" sz="1400" b="0" i="1" dirty="0" smtClean="0"/>
              <a:t> 25 </a:t>
            </a:r>
            <a:r>
              <a:rPr lang="en-US" sz="1400" b="0" i="1" dirty="0" err="1" smtClean="0"/>
              <a:t>ноября</a:t>
            </a:r>
            <a:r>
              <a:rPr lang="en-US" sz="1400" b="0" i="1" dirty="0" smtClean="0"/>
              <a:t> 2010 г.</a:t>
            </a:r>
            <a:r>
              <a:rPr lang="ru-RU" sz="1400" b="0" i="1" dirty="0" smtClean="0"/>
              <a:t> </a:t>
            </a:r>
          </a:p>
          <a:p>
            <a:r>
              <a:rPr lang="ru-RU" sz="1400" b="0" i="1" dirty="0" smtClean="0"/>
              <a:t>Перевод заголовка</a:t>
            </a:r>
            <a:r>
              <a:rPr lang="ru-RU" sz="1400" b="0" dirty="0" smtClean="0"/>
              <a:t>: Китайское «муравьиное племя» разочаровано</a:t>
            </a:r>
          </a:p>
          <a:p>
            <a:r>
              <a:rPr lang="ru-RU" sz="1400" b="0" i="1" dirty="0" smtClean="0"/>
              <a:t>Перевод подзаголовка</a:t>
            </a:r>
            <a:r>
              <a:rPr lang="ru-RU" sz="1400" b="0" dirty="0" smtClean="0"/>
              <a:t>: Выпускники китайских вузов обнаружили, что их мечты о жизни в большом городе разбиваются о жесткую действительность</a:t>
            </a:r>
            <a:endParaRPr lang="ru-RU" sz="1400" b="0" dirty="0"/>
          </a:p>
        </p:txBody>
      </p:sp>
      <p:sp>
        <p:nvSpPr>
          <p:cNvPr id="20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04938"/>
            <a:ext cx="709771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489EE4-7670-4A5A-927D-87B6A8F2A8E6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404813"/>
            <a:ext cx="7272337" cy="8683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1"/>
                </a:solidFill>
              </a:rPr>
              <a:t>Страна пожилых людей</a:t>
            </a:r>
          </a:p>
        </p:txBody>
      </p:sp>
      <p:sp>
        <p:nvSpPr>
          <p:cNvPr id="24580" name="TextBox 17"/>
          <p:cNvSpPr txBox="1">
            <a:spLocks noChangeArrowheads="1"/>
          </p:cNvSpPr>
          <p:nvPr/>
        </p:nvSpPr>
        <p:spPr bwMode="auto">
          <a:xfrm>
            <a:off x="250825" y="5805488"/>
            <a:ext cx="8713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i="1"/>
              <a:t>Источник: Росстат </a:t>
            </a:r>
          </a:p>
        </p:txBody>
      </p:sp>
      <p:sp>
        <p:nvSpPr>
          <p:cNvPr id="20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971600" y="1628800"/>
          <a:ext cx="7344817" cy="377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41338" y="1568450"/>
            <a:ext cx="8248650" cy="452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700" dirty="0"/>
              <a:t>Возрастные группы </a:t>
            </a:r>
            <a:r>
              <a:rPr lang="ru-RU" sz="1700" dirty="0" smtClean="0"/>
              <a:t>рабочих </a:t>
            </a:r>
            <a:r>
              <a:rPr lang="ru-RU" sz="1700" dirty="0"/>
              <a:t>в российском </a:t>
            </a:r>
            <a:r>
              <a:rPr lang="ru-RU" sz="1700" dirty="0" smtClean="0"/>
              <a:t>секторе коммунального хозяйства</a:t>
            </a:r>
            <a:endParaRPr lang="ru-RU" sz="1700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606550" y="4789941"/>
            <a:ext cx="1377950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dirty="0"/>
              <a:t>Рабочие</a:t>
            </a:r>
            <a:br>
              <a:rPr lang="ru-RU" sz="1200" dirty="0"/>
            </a:br>
            <a:r>
              <a:rPr lang="ru-RU" sz="1200" dirty="0" smtClean="0"/>
              <a:t>м</a:t>
            </a:r>
            <a:r>
              <a:rPr lang="ru-RU" sz="1200" dirty="0" smtClean="0"/>
              <a:t>о</a:t>
            </a:r>
            <a:r>
              <a:rPr lang="ru-RU" sz="1200" dirty="0" smtClean="0"/>
              <a:t>ложе </a:t>
            </a:r>
            <a:r>
              <a:rPr lang="ru-RU" sz="1200" dirty="0"/>
              <a:t>30 лет 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311299" y="4789942"/>
            <a:ext cx="1377950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dirty="0"/>
              <a:t>Рабочие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старше 50 лет 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965700" y="4789942"/>
            <a:ext cx="1377950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dirty="0"/>
              <a:t>Рабочие</a:t>
            </a:r>
            <a:br>
              <a:rPr lang="ru-RU" sz="1200" dirty="0"/>
            </a:br>
            <a:r>
              <a:rPr lang="ru-RU" sz="1200" dirty="0" smtClean="0"/>
              <a:t>моложе </a:t>
            </a:r>
            <a:r>
              <a:rPr lang="ru-RU" sz="1200" dirty="0"/>
              <a:t>30 лет 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659563" y="4800827"/>
            <a:ext cx="1377950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Рабочие</a:t>
            </a:r>
            <a:r>
              <a:rPr lang="en-US" sz="1200"/>
              <a:t/>
            </a:r>
            <a:br>
              <a:rPr lang="en-US" sz="1200"/>
            </a:br>
            <a:r>
              <a:rPr lang="ru-RU" sz="1200"/>
              <a:t>старше 50 лет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E2F9A4-EA37-429E-B9C0-6C0904044370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404813"/>
            <a:ext cx="7272337" cy="8683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dirty="0" err="1" smtClean="0"/>
              <a:t>Найм</a:t>
            </a:r>
            <a:r>
              <a:rPr lang="ru-RU" sz="2400" dirty="0" smtClean="0"/>
              <a:t> молодых сотрудников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6628" name="TextBox 17"/>
          <p:cNvSpPr txBox="1">
            <a:spLocks noChangeArrowheads="1"/>
          </p:cNvSpPr>
          <p:nvPr/>
        </p:nvSpPr>
        <p:spPr bwMode="auto">
          <a:xfrm>
            <a:off x="250825" y="5805488"/>
            <a:ext cx="8713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 dirty="0" smtClean="0"/>
              <a:t>Источник: Росстат </a:t>
            </a:r>
            <a:endParaRPr lang="en-US" sz="1400" b="0" i="1" dirty="0"/>
          </a:p>
        </p:txBody>
      </p:sp>
      <p:sp>
        <p:nvSpPr>
          <p:cNvPr id="20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grpSp>
        <p:nvGrpSpPr>
          <p:cNvPr id="26630" name="Group 10"/>
          <p:cNvGrpSpPr>
            <a:grpSpLocks/>
          </p:cNvGrpSpPr>
          <p:nvPr/>
        </p:nvGrpSpPr>
        <p:grpSpPr bwMode="auto">
          <a:xfrm>
            <a:off x="0" y="1780667"/>
            <a:ext cx="9036050" cy="3455988"/>
            <a:chOff x="-1" y="1844824"/>
            <a:chExt cx="9036497" cy="3456384"/>
          </a:xfrm>
        </p:grpSpPr>
        <p:pic>
          <p:nvPicPr>
            <p:cNvPr id="266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430" t="31958" r="8740" b="14352"/>
            <a:stretch>
              <a:fillRect/>
            </a:stretch>
          </p:blipFill>
          <p:spPr bwMode="auto">
            <a:xfrm>
              <a:off x="-1" y="1844824"/>
              <a:ext cx="9036497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55686" y="1916270"/>
              <a:ext cx="720761" cy="288958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8517" y="1916270"/>
              <a:ext cx="719173" cy="288958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99458" y="1874956"/>
            <a:ext cx="3963706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Рост найма молодых </a:t>
            </a:r>
            <a:r>
              <a:rPr lang="ru-RU" sz="1200" dirty="0" smtClean="0"/>
              <a:t>сотрудников, </a:t>
            </a:r>
            <a:r>
              <a:rPr lang="ru-RU" sz="1200" dirty="0"/>
              <a:t>2002-2008 гг.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46914" y="1929384"/>
            <a:ext cx="3897085" cy="475488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Молодые </a:t>
            </a:r>
            <a:r>
              <a:rPr lang="ru-RU" sz="1200" dirty="0" smtClean="0"/>
              <a:t>сотрудники </a:t>
            </a:r>
            <a:r>
              <a:rPr lang="ru-RU" sz="1200" dirty="0" smtClean="0"/>
              <a:t>высшего звена,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2008 </a:t>
            </a:r>
            <a:r>
              <a:rPr lang="ru-RU" sz="1200" dirty="0"/>
              <a:t>г. </a:t>
            </a:r>
            <a:r>
              <a:rPr lang="ru-RU" sz="1200" dirty="0" smtClean="0"/>
              <a:t>(тыс.)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152" y="2313432"/>
            <a:ext cx="1618488" cy="2221992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>
              <a:lnSpc>
                <a:spcPts val="900"/>
              </a:lnSpc>
            </a:pPr>
            <a:r>
              <a:rPr lang="ru-RU" sz="900" dirty="0" smtClean="0"/>
              <a:t>Высшее звено </a:t>
            </a:r>
            <a:endParaRPr lang="ru-RU" sz="900" dirty="0"/>
          </a:p>
          <a:p>
            <a:pPr algn="r">
              <a:lnSpc>
                <a:spcPts val="900"/>
              </a:lnSpc>
            </a:pPr>
            <a:r>
              <a:rPr lang="ru-RU" sz="900" dirty="0"/>
              <a:t> </a:t>
            </a:r>
          </a:p>
          <a:p>
            <a:pPr algn="r">
              <a:lnSpc>
                <a:spcPts val="900"/>
              </a:lnSpc>
            </a:pPr>
            <a:r>
              <a:rPr lang="ru-RU" sz="900" dirty="0"/>
              <a:t> </a:t>
            </a:r>
          </a:p>
          <a:p>
            <a:pPr algn="r">
              <a:lnSpc>
                <a:spcPts val="900"/>
              </a:lnSpc>
            </a:pPr>
            <a:r>
              <a:rPr lang="ru-RU" sz="900" dirty="0" smtClean="0"/>
              <a:t>Среднее звено </a:t>
            </a:r>
            <a:endParaRPr lang="ru-RU" sz="900" dirty="0"/>
          </a:p>
          <a:p>
            <a:pPr algn="r">
              <a:lnSpc>
                <a:spcPts val="900"/>
              </a:lnSpc>
            </a:pPr>
            <a:r>
              <a:rPr lang="ru-RU" sz="900" dirty="0"/>
              <a:t> </a:t>
            </a:r>
          </a:p>
          <a:p>
            <a:pPr algn="r">
              <a:lnSpc>
                <a:spcPts val="900"/>
              </a:lnSpc>
            </a:pPr>
            <a:r>
              <a:rPr lang="ru-RU" sz="900" dirty="0"/>
              <a:t> </a:t>
            </a:r>
          </a:p>
          <a:p>
            <a:pPr algn="r">
              <a:lnSpc>
                <a:spcPts val="900"/>
              </a:lnSpc>
            </a:pPr>
            <a:r>
              <a:rPr lang="ru-RU" sz="900" dirty="0" smtClean="0"/>
              <a:t>Услуги</a:t>
            </a:r>
            <a:endParaRPr lang="en-US" sz="900" dirty="0" smtClean="0"/>
          </a:p>
          <a:p>
            <a:pPr algn="r">
              <a:lnSpc>
                <a:spcPts val="900"/>
              </a:lnSpc>
            </a:pPr>
            <a:r>
              <a:rPr lang="ru-RU" sz="900" dirty="0" smtClean="0"/>
              <a:t> </a:t>
            </a:r>
            <a:endParaRPr lang="ru-RU" sz="900" dirty="0"/>
          </a:p>
          <a:p>
            <a:pPr algn="r">
              <a:lnSpc>
                <a:spcPts val="900"/>
              </a:lnSpc>
            </a:pPr>
            <a:r>
              <a:rPr lang="ru-RU" sz="900" dirty="0"/>
              <a:t> </a:t>
            </a:r>
          </a:p>
          <a:p>
            <a:pPr algn="r">
              <a:lnSpc>
                <a:spcPts val="900"/>
              </a:lnSpc>
            </a:pPr>
            <a:r>
              <a:rPr lang="ru-RU" sz="900" dirty="0" smtClean="0"/>
              <a:t>Квалифицированные </a:t>
            </a:r>
            <a:r>
              <a:rPr lang="ru-RU" sz="900" dirty="0"/>
              <a:t>рабочие </a:t>
            </a:r>
          </a:p>
          <a:p>
            <a:pPr algn="r">
              <a:lnSpc>
                <a:spcPts val="900"/>
              </a:lnSpc>
            </a:pPr>
            <a:r>
              <a:rPr lang="ru-RU" sz="900" dirty="0"/>
              <a:t> </a:t>
            </a:r>
          </a:p>
          <a:p>
            <a:pPr algn="r">
              <a:lnSpc>
                <a:spcPts val="900"/>
              </a:lnSpc>
            </a:pPr>
            <a:r>
              <a:rPr lang="ru-RU" sz="900" dirty="0"/>
              <a:t>Операторы оборудования </a:t>
            </a:r>
          </a:p>
          <a:p>
            <a:pPr algn="r">
              <a:lnSpc>
                <a:spcPts val="900"/>
              </a:lnSpc>
            </a:pPr>
            <a:r>
              <a:rPr lang="ru-RU" sz="900" dirty="0"/>
              <a:t> </a:t>
            </a:r>
            <a:endParaRPr lang="en-US" sz="900" dirty="0" smtClean="0"/>
          </a:p>
          <a:p>
            <a:pPr algn="r">
              <a:lnSpc>
                <a:spcPts val="900"/>
              </a:lnSpc>
            </a:pPr>
            <a:endParaRPr lang="ru-RU" sz="900" dirty="0"/>
          </a:p>
          <a:p>
            <a:pPr algn="r">
              <a:lnSpc>
                <a:spcPts val="900"/>
              </a:lnSpc>
            </a:pPr>
            <a:r>
              <a:rPr lang="ru-RU" sz="900" dirty="0" smtClean="0"/>
              <a:t>Неквалифицированные</a:t>
            </a:r>
            <a:endParaRPr lang="en-US" sz="900" dirty="0" smtClean="0"/>
          </a:p>
          <a:p>
            <a:pPr algn="r">
              <a:lnSpc>
                <a:spcPts val="900"/>
              </a:lnSpc>
            </a:pPr>
            <a:endParaRPr lang="ru-RU" sz="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23176" y="2715768"/>
            <a:ext cx="1179576" cy="28346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100" dirty="0"/>
              <a:t>Управляющие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60920" y="3355848"/>
            <a:ext cx="1316736" cy="51206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Технические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и </a:t>
            </a:r>
            <a:r>
              <a:rPr lang="ru-RU" sz="1100" dirty="0"/>
              <a:t>научные специалисты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15200" y="4087368"/>
            <a:ext cx="1600200" cy="98755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Специалисты здравоохранения, </a:t>
            </a:r>
            <a:r>
              <a:rPr lang="ru-RU" sz="1100" dirty="0" smtClean="0"/>
              <a:t>биологии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и </a:t>
            </a:r>
            <a:r>
              <a:rPr lang="ru-RU" sz="1100" dirty="0"/>
              <a:t>сельского хозяйства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79592" y="4535424"/>
            <a:ext cx="1353312" cy="53949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Педагогические специалисты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37760" y="2724912"/>
            <a:ext cx="1499616" cy="53949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Прочие специалисты </a:t>
            </a:r>
            <a:r>
              <a:rPr lang="ru-RU" sz="1100" dirty="0" smtClean="0"/>
              <a:t>высшего звена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43984" y="3995928"/>
            <a:ext cx="1655064" cy="23774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100" dirty="0"/>
              <a:t>100% = 4,3 миллиона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2683C5-13BF-4A97-BF1D-9A9E3119A149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428625"/>
            <a:ext cx="6757987" cy="868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Ожидания в </a:t>
            </a:r>
            <a:r>
              <a:rPr lang="ru-RU" sz="2400" dirty="0" smtClean="0">
                <a:solidFill>
                  <a:schemeClr val="tx1"/>
                </a:solidFill>
              </a:rPr>
              <a:t>отношении трудоустройства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323528" y="1340768"/>
          <a:ext cx="852522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455110" y="3802779"/>
            <a:ext cx="503238" cy="287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3072434" y="3604060"/>
            <a:ext cx="519725" cy="480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594027" y="3583933"/>
            <a:ext cx="756935" cy="4961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71616" y="2441448"/>
            <a:ext cx="2505456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Трудно сказать</a:t>
            </a:r>
            <a:endParaRPr lang="ru-RU" sz="1000" b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1616" y="2935224"/>
            <a:ext cx="2505456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Нет</a:t>
            </a:r>
            <a:endParaRPr lang="ru-RU" sz="1000" b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1616" y="3456432"/>
            <a:ext cx="2505456" cy="32918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Мне не важна </a:t>
            </a:r>
            <a:r>
              <a:rPr lang="ru-RU" sz="1000" b="0" dirty="0" smtClean="0"/>
              <a:t>специальность, </a:t>
            </a:r>
            <a:r>
              <a:rPr lang="ru-RU" sz="1000" b="0" dirty="0" smtClean="0"/>
              <a:t/>
            </a:r>
            <a:br>
              <a:rPr lang="ru-RU" sz="1000" b="0" dirty="0" smtClean="0"/>
            </a:br>
            <a:r>
              <a:rPr lang="ru-RU" sz="1000" b="0" dirty="0" smtClean="0"/>
              <a:t>мне важны деньги</a:t>
            </a:r>
            <a:endParaRPr lang="ru-RU" sz="1000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71616" y="3904488"/>
            <a:ext cx="2606040" cy="448056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Я буду искать работу, связанную со </a:t>
            </a:r>
            <a:r>
              <a:rPr lang="ru-RU" sz="1000" b="0" dirty="0" smtClean="0"/>
              <a:t>специальностью, </a:t>
            </a:r>
            <a:r>
              <a:rPr lang="ru-RU" sz="1000" b="0" dirty="0" smtClean="0"/>
              <a:t>если у меня не будет лучших вариантов</a:t>
            </a:r>
            <a:endParaRPr lang="ru-RU" sz="1000" b="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1616" y="4370832"/>
            <a:ext cx="2715768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Да, я буду искать работу, связанную </a:t>
            </a:r>
            <a:br>
              <a:rPr lang="ru-RU" sz="1000" b="0" dirty="0" smtClean="0"/>
            </a:br>
            <a:r>
              <a:rPr lang="ru-RU" sz="1000" b="0" dirty="0" smtClean="0"/>
              <a:t>с моей </a:t>
            </a:r>
            <a:r>
              <a:rPr lang="ru-RU" sz="1000" b="0" dirty="0" smtClean="0"/>
              <a:t>специальностью</a:t>
            </a:r>
            <a:endParaRPr lang="ru-RU" sz="1000" b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78408" y="4909892"/>
            <a:ext cx="722376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1 курс</a:t>
            </a:r>
            <a:endParaRPr lang="ru-RU" sz="1000" b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4782" y="4918057"/>
            <a:ext cx="678398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0" dirty="0" smtClean="0"/>
              <a:t>3 курс</a:t>
            </a:r>
            <a:endParaRPr lang="ru-RU" sz="1000" b="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89494" y="4908532"/>
            <a:ext cx="722376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1 курс</a:t>
            </a:r>
            <a:endParaRPr lang="ru-RU" sz="1000" b="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93370" y="5212080"/>
            <a:ext cx="674915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НПО</a:t>
            </a:r>
            <a:endParaRPr lang="ru-RU" sz="1000" dirty="0"/>
          </a:p>
        </p:txBody>
      </p:sp>
      <p:sp>
        <p:nvSpPr>
          <p:cNvPr id="31" name="Прямоугольник 20"/>
          <p:cNvSpPr/>
          <p:nvPr/>
        </p:nvSpPr>
        <p:spPr>
          <a:xfrm>
            <a:off x="3396342" y="4911254"/>
            <a:ext cx="678398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0" dirty="0" smtClean="0"/>
              <a:t>3 курс</a:t>
            </a:r>
            <a:endParaRPr lang="ru-RU" sz="1000" b="0" dirty="0"/>
          </a:p>
        </p:txBody>
      </p:sp>
      <p:sp>
        <p:nvSpPr>
          <p:cNvPr id="32" name="Прямоугольник 25"/>
          <p:cNvSpPr/>
          <p:nvPr/>
        </p:nvSpPr>
        <p:spPr>
          <a:xfrm>
            <a:off x="3015342" y="5201195"/>
            <a:ext cx="674915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СПО</a:t>
            </a:r>
            <a:endParaRPr lang="ru-RU" sz="1000" dirty="0"/>
          </a:p>
        </p:txBody>
      </p:sp>
      <p:sp>
        <p:nvSpPr>
          <p:cNvPr id="33" name="Прямоугольник 25"/>
          <p:cNvSpPr/>
          <p:nvPr/>
        </p:nvSpPr>
        <p:spPr>
          <a:xfrm>
            <a:off x="4626429" y="5198474"/>
            <a:ext cx="674915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ВО</a:t>
            </a:r>
            <a:endParaRPr lang="ru-RU" sz="1000" dirty="0"/>
          </a:p>
        </p:txBody>
      </p:sp>
      <p:sp>
        <p:nvSpPr>
          <p:cNvPr id="34" name="Прямоугольник 21"/>
          <p:cNvSpPr/>
          <p:nvPr/>
        </p:nvSpPr>
        <p:spPr>
          <a:xfrm>
            <a:off x="4255009" y="4908531"/>
            <a:ext cx="722376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1000" b="0" dirty="0" smtClean="0"/>
              <a:t>1 курс</a:t>
            </a:r>
            <a:endParaRPr lang="ru-RU" sz="1000" b="0" dirty="0"/>
          </a:p>
        </p:txBody>
      </p:sp>
      <p:sp>
        <p:nvSpPr>
          <p:cNvPr id="35" name="Прямоугольник 20"/>
          <p:cNvSpPr/>
          <p:nvPr/>
        </p:nvSpPr>
        <p:spPr>
          <a:xfrm>
            <a:off x="5050971" y="4907171"/>
            <a:ext cx="678398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0" dirty="0" smtClean="0"/>
              <a:t>4 курс</a:t>
            </a:r>
            <a:endParaRPr lang="ru-RU" sz="1000" b="0" dirty="0"/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250825" y="5893880"/>
            <a:ext cx="8713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 dirty="0" smtClean="0"/>
              <a:t>Источник: Опрос </a:t>
            </a:r>
            <a:r>
              <a:rPr lang="en-US" sz="1400" b="0" i="1" dirty="0" smtClean="0"/>
              <a:t>SIRC</a:t>
            </a:r>
            <a:r>
              <a:rPr lang="ru-RU" sz="1400" b="0" i="1" dirty="0" smtClean="0"/>
              <a:t> в российских регионах (Ярославль и Краснодар), выборка – 5502</a:t>
            </a:r>
            <a:endParaRPr lang="en-US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white">
          <a:xfrm>
            <a:off x="1079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D469F7-5B9C-4A6D-A9C1-E698F6DBEADA}" type="datetime1">
              <a:rPr lang="ru-RU" sz="900" b="0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02.12.2010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white">
          <a:xfrm>
            <a:off x="687705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3AB989-B7BF-4949-A9A6-10AFB84C43C1}" type="slidenum">
              <a:rPr lang="en-US" sz="900" b="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900" b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428625"/>
            <a:ext cx="6757987" cy="868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Оценка</a:t>
            </a:r>
            <a:r>
              <a:rPr lang="ru-RU" sz="2400" dirty="0" smtClean="0">
                <a:solidFill>
                  <a:schemeClr val="tx1"/>
                </a:solidFill>
              </a:rPr>
              <a:t> ожидаемой полезности профессиональных навыков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899592" y="1412776"/>
          <a:ext cx="72728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4352925" y="2638425"/>
            <a:ext cx="723900" cy="503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495256" y="2543969"/>
            <a:ext cx="808038" cy="673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557338" y="2378075"/>
            <a:ext cx="1800225" cy="503238"/>
          </a:xfrm>
          <a:prstGeom prst="ellips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/>
        </p:nvSpPr>
        <p:spPr bwMode="white">
          <a:xfrm>
            <a:off x="1042988" y="6477000"/>
            <a:ext cx="7273925" cy="1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err="1">
                <a:solidFill>
                  <a:srgbClr val="FFFFFF"/>
                </a:solidFill>
                <a:latin typeface="+mn-lt"/>
                <a:cs typeface="+mn-cs"/>
              </a:rPr>
              <a:t>Skolkovo</a:t>
            </a:r>
            <a:r>
              <a:rPr lang="en-US" sz="1100" b="0" dirty="0">
                <a:solidFill>
                  <a:srgbClr val="FFFFFF"/>
                </a:solidFill>
                <a:latin typeface="+mn-lt"/>
                <a:cs typeface="+mn-cs"/>
              </a:rPr>
              <a:t> Infrastructure Research Centre (SIRC) / Moscow School of Management SKOLKOVO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340242" y="5501704"/>
            <a:ext cx="83784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0" dirty="0" smtClean="0"/>
              <a:t>Неработающие студенты – ожидаемая работа, работающие студенты – текущая работа; шкала от 1 до 5</a:t>
            </a:r>
            <a:endParaRPr lang="en-US" sz="1200" b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55648" y="5056632"/>
            <a:ext cx="1362456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НПО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5072" y="5056632"/>
            <a:ext cx="1362456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СПО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36208" y="5056632"/>
            <a:ext cx="1362456" cy="37490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ВО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63421" y="4747641"/>
            <a:ext cx="923544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ru-RU" sz="1000" b="0" dirty="0" smtClean="0"/>
              <a:t>Неработающие</a:t>
            </a:r>
            <a:br>
              <a:rPr lang="ru-RU" sz="1000" b="0" dirty="0" smtClean="0"/>
            </a:br>
            <a:r>
              <a:rPr lang="ru-RU" sz="1000" b="0" dirty="0" smtClean="0"/>
              <a:t>студенты</a:t>
            </a:r>
            <a:endParaRPr lang="ru-RU" sz="1000" b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96312" y="4747641"/>
            <a:ext cx="1060704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ru-RU" sz="1000" b="0" dirty="0" smtClean="0"/>
              <a:t>Работающие</a:t>
            </a:r>
            <a:br>
              <a:rPr lang="ru-RU" sz="1000" b="0" dirty="0" smtClean="0"/>
            </a:br>
            <a:r>
              <a:rPr lang="ru-RU" sz="1000" b="0" dirty="0" smtClean="0"/>
              <a:t>студенты</a:t>
            </a:r>
            <a:endParaRPr lang="ru-RU" sz="1000" b="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75888" y="4757166"/>
            <a:ext cx="923544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ru-RU" sz="1000" b="0" dirty="0" smtClean="0"/>
              <a:t>Неработающие</a:t>
            </a:r>
            <a:br>
              <a:rPr lang="ru-RU" sz="1000" b="0" dirty="0" smtClean="0"/>
            </a:br>
            <a:r>
              <a:rPr lang="ru-RU" sz="1000" b="0" dirty="0" smtClean="0"/>
              <a:t>студенты</a:t>
            </a:r>
            <a:endParaRPr lang="ru-RU" sz="1000" b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18304" y="4738116"/>
            <a:ext cx="1060704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ru-RU" sz="1000" b="0" dirty="0" smtClean="0"/>
              <a:t>Работающие</a:t>
            </a:r>
            <a:br>
              <a:rPr lang="ru-RU" sz="1000" b="0" dirty="0" smtClean="0"/>
            </a:br>
            <a:r>
              <a:rPr lang="ru-RU" sz="1000" b="0" dirty="0" smtClean="0"/>
              <a:t>студенты</a:t>
            </a:r>
            <a:endParaRPr lang="ru-RU" sz="1000" b="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34456" y="4738116"/>
            <a:ext cx="923544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ru-RU" sz="1000" b="0" dirty="0" smtClean="0"/>
              <a:t>Неработающие</a:t>
            </a:r>
            <a:br>
              <a:rPr lang="ru-RU" sz="1000" b="0" dirty="0" smtClean="0"/>
            </a:br>
            <a:r>
              <a:rPr lang="ru-RU" sz="1000" b="0" dirty="0" smtClean="0"/>
              <a:t>студенты</a:t>
            </a:r>
            <a:endParaRPr lang="ru-RU" sz="1000" b="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76872" y="4747641"/>
            <a:ext cx="1014603" cy="283464"/>
          </a:xfrm>
          <a:prstGeom prst="rect">
            <a:avLst/>
          </a:prstGeom>
          <a:solidFill>
            <a:schemeClr val="accent3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ru-RU" sz="1000" b="0" dirty="0" smtClean="0"/>
              <a:t>Работающие</a:t>
            </a:r>
            <a:br>
              <a:rPr lang="ru-RU" sz="1000" b="0" dirty="0" smtClean="0"/>
            </a:br>
            <a:r>
              <a:rPr lang="ru-RU" sz="1000" b="0" dirty="0" smtClean="0"/>
              <a:t>студенты</a:t>
            </a:r>
            <a:endParaRPr lang="ru-RU" sz="1000" b="0" dirty="0"/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250825" y="5893880"/>
            <a:ext cx="8713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 dirty="0" smtClean="0"/>
              <a:t>Источник: Опрос </a:t>
            </a:r>
            <a:r>
              <a:rPr lang="en-US" sz="1400" b="0" i="1" dirty="0" smtClean="0"/>
              <a:t>SIRC</a:t>
            </a:r>
            <a:r>
              <a:rPr lang="ru-RU" sz="1400" b="0" i="1" dirty="0" smtClean="0"/>
              <a:t> в российских регионах (Ярославль и Краснодар), выборка – 5502</a:t>
            </a:r>
            <a:endParaRPr lang="en-US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KOLKOVO">
  <a:themeElements>
    <a:clrScheme name="Презентация brand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64A88"/>
      </a:accent2>
      <a:accent3>
        <a:srgbClr val="FFFFFF"/>
      </a:accent3>
      <a:accent4>
        <a:srgbClr val="000000"/>
      </a:accent4>
      <a:accent5>
        <a:srgbClr val="DCDCDC"/>
      </a:accent5>
      <a:accent6>
        <a:srgbClr val="05427B"/>
      </a:accent6>
      <a:hlink>
        <a:srgbClr val="2A6D12"/>
      </a:hlink>
      <a:folHlink>
        <a:srgbClr val="C9630F"/>
      </a:folHlink>
    </a:clrScheme>
    <a:fontScheme name="Презентация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Презентация br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bran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47411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EFBCAA"/>
        </a:accent5>
        <a:accent6>
          <a:srgbClr val="07539C"/>
        </a:accent6>
        <a:hlink>
          <a:srgbClr val="219119"/>
        </a:hlink>
        <a:folHlink>
          <a:srgbClr val="F2C0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95CA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7539C"/>
        </a:accent6>
        <a:hlink>
          <a:srgbClr val="219119"/>
        </a:hlink>
        <a:folHlink>
          <a:srgbClr val="E474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brand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64A8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5427B"/>
        </a:accent6>
        <a:hlink>
          <a:srgbClr val="2A6D12"/>
        </a:hlink>
        <a:folHlink>
          <a:srgbClr val="C963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12934</TotalTime>
  <Words>632</Words>
  <Application>Microsoft Office PowerPoint</Application>
  <PresentationFormat>On-screen Show (4:3)</PresentationFormat>
  <Paragraphs>155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 SKOLKOVO</vt:lpstr>
      <vt:lpstr>Российское профессиональное образование в переломный момент  Профессор Алан Кантроу  Директор Центра исследования инфраструктурных отраслей «Сколково»  Московская школа управления «СКОЛКОВО»  Декабрь 2010 г. </vt:lpstr>
      <vt:lpstr>Количество поступающих в российские университеты</vt:lpstr>
      <vt:lpstr>Рост количества поступающих в российские университеты</vt:lpstr>
      <vt:lpstr>Россия как «университетская нация»</vt:lpstr>
      <vt:lpstr>Безработица в экономике знаний</vt:lpstr>
      <vt:lpstr>Страна пожилых людей</vt:lpstr>
      <vt:lpstr>Найм молодых сотрудников</vt:lpstr>
      <vt:lpstr>Ожидания в отношении трудоустройства</vt:lpstr>
      <vt:lpstr>Оценка ожидаемой полезности профессиональных навыков</vt:lpstr>
      <vt:lpstr>Отношение к приобретению рабочего опыта во время учебы</vt:lpstr>
      <vt:lpstr>Что влияет на образовательный выбор? 3 главных фактора для каждой ступени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emolchanova</dc:creator>
  <cp:lastModifiedBy>agusev</cp:lastModifiedBy>
  <cp:revision>1825</cp:revision>
  <dcterms:created xsi:type="dcterms:W3CDTF">2009-06-10T12:42:59Z</dcterms:created>
  <dcterms:modified xsi:type="dcterms:W3CDTF">2010-12-02T18:43:34Z</dcterms:modified>
</cp:coreProperties>
</file>