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55"/>
  </p:notesMasterIdLst>
  <p:handoutMasterIdLst>
    <p:handoutMasterId r:id="rId56"/>
  </p:handoutMasterIdLst>
  <p:sldIdLst>
    <p:sldId id="264" r:id="rId2"/>
    <p:sldId id="476" r:id="rId3"/>
    <p:sldId id="475" r:id="rId4"/>
    <p:sldId id="477" r:id="rId5"/>
    <p:sldId id="495" r:id="rId6"/>
    <p:sldId id="496" r:id="rId7"/>
    <p:sldId id="497" r:id="rId8"/>
    <p:sldId id="500" r:id="rId9"/>
    <p:sldId id="479" r:id="rId10"/>
    <p:sldId id="332" r:id="rId11"/>
    <p:sldId id="480" r:id="rId12"/>
    <p:sldId id="481" r:id="rId13"/>
    <p:sldId id="506" r:id="rId14"/>
    <p:sldId id="526" r:id="rId15"/>
    <p:sldId id="363" r:id="rId16"/>
    <p:sldId id="519" r:id="rId17"/>
    <p:sldId id="385" r:id="rId18"/>
    <p:sldId id="386" r:id="rId19"/>
    <p:sldId id="391" r:id="rId20"/>
    <p:sldId id="392" r:id="rId21"/>
    <p:sldId id="393" r:id="rId22"/>
    <p:sldId id="394" r:id="rId23"/>
    <p:sldId id="395" r:id="rId24"/>
    <p:sldId id="399" r:id="rId25"/>
    <p:sldId id="400" r:id="rId26"/>
    <p:sldId id="403" r:id="rId27"/>
    <p:sldId id="404" r:id="rId28"/>
    <p:sldId id="405" r:id="rId29"/>
    <p:sldId id="406" r:id="rId30"/>
    <p:sldId id="489" r:id="rId31"/>
    <p:sldId id="490" r:id="rId32"/>
    <p:sldId id="491" r:id="rId33"/>
    <p:sldId id="492" r:id="rId34"/>
    <p:sldId id="493" r:id="rId35"/>
    <p:sldId id="494" r:id="rId36"/>
    <p:sldId id="459" r:id="rId37"/>
    <p:sldId id="463" r:id="rId38"/>
    <p:sldId id="469" r:id="rId39"/>
    <p:sldId id="470" r:id="rId40"/>
    <p:sldId id="516" r:id="rId41"/>
    <p:sldId id="518" r:id="rId42"/>
    <p:sldId id="509" r:id="rId43"/>
    <p:sldId id="508" r:id="rId44"/>
    <p:sldId id="514" r:id="rId45"/>
    <p:sldId id="515" r:id="rId46"/>
    <p:sldId id="510" r:id="rId47"/>
    <p:sldId id="511" r:id="rId48"/>
    <p:sldId id="512" r:id="rId49"/>
    <p:sldId id="513" r:id="rId50"/>
    <p:sldId id="456" r:id="rId51"/>
    <p:sldId id="454" r:id="rId52"/>
    <p:sldId id="455" r:id="rId53"/>
    <p:sldId id="527" r:id="rId54"/>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814" autoAdjust="0"/>
  </p:normalViewPr>
  <p:slideViewPr>
    <p:cSldViewPr>
      <p:cViewPr varScale="1">
        <p:scale>
          <a:sx n="91" d="100"/>
          <a:sy n="91" d="100"/>
        </p:scale>
        <p:origin x="-46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oleObject" Target="file:///D:\&#1044;&#1086;&#1082;&#1091;&#1084;&#1077;&#1085;&#1090;&#1099;%20&#1057;&#1072;&#1096;&#1072;\&#1053;&#1072;&#1091;&#1082;&#1072;\&#1050;&#1086;&#1085;&#1092;&#1077;&#1088;&#1077;&#1085;&#1094;&#1080;&#1080;,%20&#1074;&#1099;&#1089;&#1090;&#1091;&#1087;&#1083;&#1077;&#1085;&#1080;&#1103;\&#1044;&#1083;&#1103;%20&#1076;&#1086;&#1082;&#1083;&#1072;&#1076;&#1072;%20&#1087;&#1086;%20&#1057;&#1050;%20&#1085;&#1072;%20HSE2009\&#1050;&#1086;&#1087;&#1080;&#1103;%20&#1076;&#1083;&#1103;%20&#1075;&#1088;&#1072;&#1092;&#1080;&#1082;&#1086;&#1074;%20&#1087;&#1086;%20&#1057;&#1050;2.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style val="1"/>
  <c:clrMapOvr bg1="lt1" tx1="dk1" bg2="lt2" tx2="dk2" accent1="accent1" accent2="accent2" accent3="accent3" accent4="accent4" accent5="accent5" accent6="accent6" hlink="hlink" folHlink="folHlink"/>
  <c:chart>
    <c:view3D>
      <c:rAngAx val="1"/>
    </c:view3D>
    <c:plotArea>
      <c:layout/>
      <c:bar3DChart>
        <c:barDir val="col"/>
        <c:grouping val="clustered"/>
        <c:ser>
          <c:idx val="0"/>
          <c:order val="0"/>
          <c:tx>
            <c:strRef>
              <c:f>Лист3!$C$4</c:f>
              <c:strCache>
                <c:ptCount val="1"/>
                <c:pt idx="0">
                  <c:v>доверие</c:v>
                </c:pt>
              </c:strCache>
            </c:strRef>
          </c:tx>
          <c:spPr>
            <a:solidFill>
              <a:schemeClr val="bg1"/>
            </a:solidFill>
            <a:ln w="19050">
              <a:solidFill>
                <a:schemeClr val="tx1"/>
              </a:solidFill>
            </a:ln>
          </c:spPr>
          <c:cat>
            <c:strRef>
              <c:f>Лист3!$D$3:$I$3</c:f>
              <c:strCache>
                <c:ptCount val="6"/>
                <c:pt idx="0">
                  <c:v>русские</c:v>
                </c:pt>
                <c:pt idx="1">
                  <c:v>башкиры</c:v>
                </c:pt>
                <c:pt idx="2">
                  <c:v>татары</c:v>
                </c:pt>
                <c:pt idx="3">
                  <c:v>армяне</c:v>
                </c:pt>
                <c:pt idx="4">
                  <c:v>чеченцы</c:v>
                </c:pt>
                <c:pt idx="5">
                  <c:v>дагестанцы</c:v>
                </c:pt>
              </c:strCache>
            </c:strRef>
          </c:cat>
          <c:val>
            <c:numRef>
              <c:f>Лист3!$D$4:$I$4</c:f>
              <c:numCache>
                <c:formatCode>General</c:formatCode>
                <c:ptCount val="6"/>
                <c:pt idx="0">
                  <c:v>2.5</c:v>
                </c:pt>
                <c:pt idx="1">
                  <c:v>2.4</c:v>
                </c:pt>
                <c:pt idx="2">
                  <c:v>2.06</c:v>
                </c:pt>
                <c:pt idx="3" formatCode="0.00">
                  <c:v>2.6</c:v>
                </c:pt>
                <c:pt idx="4">
                  <c:v>2.5</c:v>
                </c:pt>
                <c:pt idx="5">
                  <c:v>2.6</c:v>
                </c:pt>
              </c:numCache>
            </c:numRef>
          </c:val>
        </c:ser>
        <c:ser>
          <c:idx val="1"/>
          <c:order val="1"/>
          <c:tx>
            <c:strRef>
              <c:f>Лист3!$C$5</c:f>
              <c:strCache>
                <c:ptCount val="1"/>
                <c:pt idx="0">
                  <c:v>толерантность</c:v>
                </c:pt>
              </c:strCache>
            </c:strRef>
          </c:tx>
          <c:spPr>
            <a:solidFill>
              <a:schemeClr val="tx1">
                <a:lumMod val="95000"/>
                <a:lumOff val="5000"/>
              </a:schemeClr>
            </a:solidFill>
            <a:ln w="19050">
              <a:solidFill>
                <a:sysClr val="windowText" lastClr="000000"/>
              </a:solidFill>
            </a:ln>
          </c:spPr>
          <c:cat>
            <c:strRef>
              <c:f>Лист3!$D$3:$I$3</c:f>
              <c:strCache>
                <c:ptCount val="6"/>
                <c:pt idx="0">
                  <c:v>русские</c:v>
                </c:pt>
                <c:pt idx="1">
                  <c:v>башкиры</c:v>
                </c:pt>
                <c:pt idx="2">
                  <c:v>татары</c:v>
                </c:pt>
                <c:pt idx="3">
                  <c:v>армяне</c:v>
                </c:pt>
                <c:pt idx="4">
                  <c:v>чеченцы</c:v>
                </c:pt>
                <c:pt idx="5">
                  <c:v>дагестанцы</c:v>
                </c:pt>
              </c:strCache>
            </c:strRef>
          </c:cat>
          <c:val>
            <c:numRef>
              <c:f>Лист3!$D$5:$I$5</c:f>
              <c:numCache>
                <c:formatCode>General</c:formatCode>
                <c:ptCount val="6"/>
                <c:pt idx="0">
                  <c:v>3.3</c:v>
                </c:pt>
                <c:pt idx="1">
                  <c:v>3.3</c:v>
                </c:pt>
                <c:pt idx="2">
                  <c:v>3.3</c:v>
                </c:pt>
                <c:pt idx="3">
                  <c:v>3.2</c:v>
                </c:pt>
                <c:pt idx="4">
                  <c:v>3</c:v>
                </c:pt>
                <c:pt idx="5">
                  <c:v>3.1</c:v>
                </c:pt>
              </c:numCache>
            </c:numRef>
          </c:val>
        </c:ser>
        <c:ser>
          <c:idx val="2"/>
          <c:order val="2"/>
          <c:tx>
            <c:strRef>
              <c:f>Лист3!$C$6</c:f>
              <c:strCache>
                <c:ptCount val="1"/>
                <c:pt idx="0">
                  <c:v>Выраженность гражд.идентичности</c:v>
                </c:pt>
              </c:strCache>
            </c:strRef>
          </c:tx>
          <c:spPr>
            <a:solidFill>
              <a:schemeClr val="bg1">
                <a:lumMod val="85000"/>
              </a:schemeClr>
            </a:solidFill>
            <a:ln w="19050">
              <a:solidFill>
                <a:sysClr val="windowText" lastClr="000000"/>
              </a:solidFill>
            </a:ln>
          </c:spPr>
          <c:cat>
            <c:strRef>
              <c:f>Лист3!$D$3:$I$3</c:f>
              <c:strCache>
                <c:ptCount val="6"/>
                <c:pt idx="0">
                  <c:v>русские</c:v>
                </c:pt>
                <c:pt idx="1">
                  <c:v>башкиры</c:v>
                </c:pt>
                <c:pt idx="2">
                  <c:v>татары</c:v>
                </c:pt>
                <c:pt idx="3">
                  <c:v>армяне</c:v>
                </c:pt>
                <c:pt idx="4">
                  <c:v>чеченцы</c:v>
                </c:pt>
                <c:pt idx="5">
                  <c:v>дагестанцы</c:v>
                </c:pt>
              </c:strCache>
            </c:strRef>
          </c:cat>
          <c:val>
            <c:numRef>
              <c:f>Лист3!$D$6:$I$6</c:f>
              <c:numCache>
                <c:formatCode>General</c:formatCode>
                <c:ptCount val="6"/>
                <c:pt idx="0">
                  <c:v>3.6</c:v>
                </c:pt>
                <c:pt idx="1">
                  <c:v>3.8</c:v>
                </c:pt>
                <c:pt idx="2">
                  <c:v>3.6</c:v>
                </c:pt>
                <c:pt idx="3">
                  <c:v>3.4</c:v>
                </c:pt>
                <c:pt idx="4">
                  <c:v>3.4</c:v>
                </c:pt>
                <c:pt idx="5">
                  <c:v>3.5</c:v>
                </c:pt>
              </c:numCache>
            </c:numRef>
          </c:val>
        </c:ser>
        <c:ser>
          <c:idx val="3"/>
          <c:order val="3"/>
          <c:tx>
            <c:strRef>
              <c:f>Лист3!$C$7</c:f>
              <c:strCache>
                <c:ptCount val="1"/>
                <c:pt idx="0">
                  <c:v>Позитивность гражд. идентичности</c:v>
                </c:pt>
              </c:strCache>
            </c:strRef>
          </c:tx>
          <c:spPr>
            <a:solidFill>
              <a:schemeClr val="tx1">
                <a:lumMod val="50000"/>
                <a:lumOff val="50000"/>
              </a:schemeClr>
            </a:solidFill>
            <a:ln w="19050">
              <a:solidFill>
                <a:sysClr val="windowText" lastClr="000000"/>
              </a:solidFill>
            </a:ln>
          </c:spPr>
          <c:cat>
            <c:strRef>
              <c:f>Лист3!$D$3:$I$3</c:f>
              <c:strCache>
                <c:ptCount val="6"/>
                <c:pt idx="0">
                  <c:v>русские</c:v>
                </c:pt>
                <c:pt idx="1">
                  <c:v>башкиры</c:v>
                </c:pt>
                <c:pt idx="2">
                  <c:v>татары</c:v>
                </c:pt>
                <c:pt idx="3">
                  <c:v>армяне</c:v>
                </c:pt>
                <c:pt idx="4">
                  <c:v>чеченцы</c:v>
                </c:pt>
                <c:pt idx="5">
                  <c:v>дагестанцы</c:v>
                </c:pt>
              </c:strCache>
            </c:strRef>
          </c:cat>
          <c:val>
            <c:numRef>
              <c:f>Лист3!$D$7:$I$7</c:f>
              <c:numCache>
                <c:formatCode>General</c:formatCode>
                <c:ptCount val="6"/>
                <c:pt idx="0">
                  <c:v>4</c:v>
                </c:pt>
                <c:pt idx="1">
                  <c:v>4</c:v>
                </c:pt>
                <c:pt idx="2">
                  <c:v>4</c:v>
                </c:pt>
                <c:pt idx="3">
                  <c:v>3.6</c:v>
                </c:pt>
                <c:pt idx="4">
                  <c:v>3.6</c:v>
                </c:pt>
                <c:pt idx="5">
                  <c:v>3.6</c:v>
                </c:pt>
              </c:numCache>
            </c:numRef>
          </c:val>
        </c:ser>
        <c:shape val="box"/>
        <c:axId val="62327424"/>
        <c:axId val="62361984"/>
        <c:axId val="0"/>
      </c:bar3DChart>
      <c:catAx>
        <c:axId val="62327424"/>
        <c:scaling>
          <c:orientation val="minMax"/>
        </c:scaling>
        <c:axPos val="b"/>
        <c:tickLblPos val="nextTo"/>
        <c:txPr>
          <a:bodyPr/>
          <a:lstStyle/>
          <a:p>
            <a:pPr>
              <a:defRPr sz="1400" baseline="0"/>
            </a:pPr>
            <a:endParaRPr lang="ru-RU"/>
          </a:p>
        </c:txPr>
        <c:crossAx val="62361984"/>
        <c:crosses val="autoZero"/>
        <c:auto val="1"/>
        <c:lblAlgn val="ctr"/>
        <c:lblOffset val="100"/>
      </c:catAx>
      <c:valAx>
        <c:axId val="62361984"/>
        <c:scaling>
          <c:orientation val="minMax"/>
          <c:max val="5"/>
        </c:scaling>
        <c:axPos val="l"/>
        <c:majorGridlines/>
        <c:numFmt formatCode="General" sourceLinked="1"/>
        <c:tickLblPos val="nextTo"/>
        <c:txPr>
          <a:bodyPr/>
          <a:lstStyle/>
          <a:p>
            <a:pPr>
              <a:defRPr sz="1400" baseline="0"/>
            </a:pPr>
            <a:endParaRPr lang="ru-RU"/>
          </a:p>
        </c:txPr>
        <c:crossAx val="62327424"/>
        <c:crosses val="autoZero"/>
        <c:crossBetween val="between"/>
      </c:valAx>
    </c:plotArea>
    <c:legend>
      <c:legendPos val="r"/>
      <c:legendEntry>
        <c:idx val="0"/>
        <c:txPr>
          <a:bodyPr/>
          <a:lstStyle/>
          <a:p>
            <a:pPr>
              <a:defRPr sz="1400" baseline="0"/>
            </a:pPr>
            <a:endParaRPr lang="ru-RU"/>
          </a:p>
        </c:txPr>
      </c:legendEntry>
      <c:legendEntry>
        <c:idx val="1"/>
        <c:txPr>
          <a:bodyPr/>
          <a:lstStyle/>
          <a:p>
            <a:pPr>
              <a:defRPr sz="1400" baseline="0"/>
            </a:pPr>
            <a:endParaRPr lang="ru-RU"/>
          </a:p>
        </c:txPr>
      </c:legendEntry>
      <c:legendEntry>
        <c:idx val="2"/>
        <c:txPr>
          <a:bodyPr/>
          <a:lstStyle/>
          <a:p>
            <a:pPr>
              <a:defRPr sz="1400" baseline="0"/>
            </a:pPr>
            <a:endParaRPr lang="ru-RU"/>
          </a:p>
        </c:txPr>
      </c:legendEntry>
      <c:legendEntry>
        <c:idx val="3"/>
        <c:txPr>
          <a:bodyPr/>
          <a:lstStyle/>
          <a:p>
            <a:pPr>
              <a:defRPr sz="1400" baseline="0"/>
            </a:pPr>
            <a:endParaRPr lang="ru-RU"/>
          </a:p>
        </c:txPr>
      </c:legendEntry>
      <c:layout>
        <c:manualLayout>
          <c:xMode val="edge"/>
          <c:yMode val="edge"/>
          <c:x val="0.74670729256313595"/>
          <c:y val="7.0550298471712861E-2"/>
          <c:w val="0.24462064983073556"/>
          <c:h val="0.51322281014461668"/>
        </c:manualLayout>
      </c:layout>
    </c:legend>
    <c:plotVisOnly val="1"/>
  </c:chart>
  <c:externalData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590304C1-3AE5-45DE-BA0C-F9CDB71D782A}" type="datetimeFigureOut">
              <a:rPr lang="ru-RU"/>
              <a:pPr>
                <a:defRPr/>
              </a:pPr>
              <a:t>08.05.2011</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97063B98-59A3-4CB0-8CAA-268F4BF9DB2C}" type="slidenum">
              <a:rPr lang="ru-RU"/>
              <a:pPr>
                <a:defRPr/>
              </a:pPr>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9A99AA1C-5F4E-45CC-AFE5-820E73E60212}" type="datetimeFigureOut">
              <a:rPr lang="ru-RU"/>
              <a:pPr>
                <a:defRPr/>
              </a:pPr>
              <a:t>08.05.2011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09B76914-B3CD-4940-B84F-7029F27DACC4}"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AB143C8-8EF2-4497-9060-AA54521BA288}"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CE64D70-87D2-41E3-B898-4AF41BE010DE}"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6CE2731-88A9-4E31-93A0-DCC87B42C2F0}"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88D048E-3168-4542-BD21-EED2D35C8C7D}"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2033097-E675-48F9-A218-95A802EFB58B}"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FCF1E332-D419-410C-904E-2CAEE182C129}"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0C637725-48D8-4CF0-AB33-E9073855FACC}"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409DCBFA-6C8A-4B84-BA34-A04C8C5BAE01}"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90A0834E-C9F1-4A4B-95AE-90E888DB885B}"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D02711D9-A329-46D2-816B-8432DE0BAB0C}"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D0B71F8B-82E4-4056-9EE7-C2D56D74265B}"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5123"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EF4AA42-3128-4BFF-B0CC-1BF5C6B07186}"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worldvaluessurvey.or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__________Microsoft_Office_Excel1.xl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__________Microsoft_Office_Excel2.xls"/><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Заголовок 3"/>
          <p:cNvSpPr>
            <a:spLocks noGrp="1"/>
          </p:cNvSpPr>
          <p:nvPr>
            <p:ph type="title"/>
          </p:nvPr>
        </p:nvSpPr>
        <p:spPr>
          <a:xfrm>
            <a:off x="642938" y="1143000"/>
            <a:ext cx="7772400" cy="1143000"/>
          </a:xfrm>
        </p:spPr>
        <p:txBody>
          <a:bodyPr rtlCol="0">
            <a:normAutofit fontScale="90000"/>
          </a:bodyPr>
          <a:lstStyle/>
          <a:p>
            <a:pPr eaLnBrk="1" fontAlgn="auto" hangingPunct="1">
              <a:spcAft>
                <a:spcPts val="0"/>
              </a:spcAft>
              <a:defRPr/>
            </a:pPr>
            <a:r>
              <a:rPr lang="ru-RU" sz="2400" b="1" smtClean="0"/>
              <a:t>Татарко А.Н.</a:t>
            </a:r>
            <a:r>
              <a:rPr lang="ru-RU" sz="2800" b="1" smtClean="0"/>
              <a:t/>
            </a:r>
            <a:br>
              <a:rPr lang="ru-RU" sz="2800" b="1" smtClean="0"/>
            </a:br>
            <a:r>
              <a:rPr lang="ru-RU" sz="2800" b="1" smtClean="0"/>
              <a:t/>
            </a:r>
            <a:br>
              <a:rPr lang="ru-RU" sz="2800" b="1" smtClean="0"/>
            </a:br>
            <a:endParaRPr lang="ru-RU" sz="2800" b="1" smtClean="0"/>
          </a:p>
        </p:txBody>
      </p:sp>
      <p:sp>
        <p:nvSpPr>
          <p:cNvPr id="12291" name="Rectangle 3"/>
          <p:cNvSpPr>
            <a:spLocks noGrp="1" noChangeArrowheads="1"/>
          </p:cNvSpPr>
          <p:nvPr>
            <p:ph idx="1"/>
          </p:nvPr>
        </p:nvSpPr>
        <p:spPr>
          <a:xfrm>
            <a:off x="179388" y="1052513"/>
            <a:ext cx="8964612" cy="5545137"/>
          </a:xfrm>
        </p:spPr>
        <p:txBody>
          <a:bodyPr/>
          <a:lstStyle/>
          <a:p>
            <a:pPr algn="ctr" eaLnBrk="1" hangingPunct="1">
              <a:buFontTx/>
              <a:buNone/>
              <a:defRPr/>
            </a:pPr>
            <a:endParaRPr lang="ru-RU" b="1" dirty="0" smtClean="0"/>
          </a:p>
          <a:p>
            <a:pPr algn="ctr" eaLnBrk="1" hangingPunct="1">
              <a:buFontTx/>
              <a:buNone/>
              <a:defRPr/>
            </a:pPr>
            <a:endParaRPr lang="ru-RU" b="1" dirty="0" smtClean="0"/>
          </a:p>
          <a:p>
            <a:pPr algn="ctr" eaLnBrk="1" hangingPunct="1">
              <a:buFontTx/>
              <a:buNone/>
              <a:defRPr/>
            </a:pPr>
            <a:r>
              <a:rPr lang="ru-RU" sz="2400" b="1" dirty="0" smtClean="0">
                <a:effectLst>
                  <a:outerShdw blurRad="38100" dist="38100" dir="2700000" algn="tl">
                    <a:srgbClr val="000000">
                      <a:alpha val="43137"/>
                    </a:srgbClr>
                  </a:outerShdw>
                </a:effectLst>
              </a:rPr>
              <a:t>Социальный капитал: </a:t>
            </a:r>
            <a:endParaRPr lang="en-US" sz="2400" b="1" dirty="0" smtClean="0">
              <a:effectLst>
                <a:outerShdw blurRad="38100" dist="38100" dir="2700000" algn="tl">
                  <a:srgbClr val="000000">
                    <a:alpha val="43137"/>
                  </a:srgbClr>
                </a:outerShdw>
              </a:effectLst>
            </a:endParaRPr>
          </a:p>
          <a:p>
            <a:pPr algn="ctr" eaLnBrk="1" hangingPunct="1">
              <a:buFontTx/>
              <a:buNone/>
              <a:defRPr/>
            </a:pPr>
            <a:r>
              <a:rPr lang="ru-RU" sz="2400" b="1" dirty="0" smtClean="0">
                <a:effectLst>
                  <a:outerShdw blurRad="38100" dist="38100" dir="2700000" algn="tl">
                    <a:srgbClr val="000000">
                      <a:alpha val="43137"/>
                    </a:srgbClr>
                  </a:outerShdw>
                </a:effectLst>
              </a:rPr>
              <a:t>теория и психологические исследования</a:t>
            </a:r>
            <a:endParaRPr lang="ru-RU" sz="3600" b="1" i="1" dirty="0" smtClean="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Содержимое 2"/>
          <p:cNvSpPr>
            <a:spLocks noGrp="1"/>
          </p:cNvSpPr>
          <p:nvPr>
            <p:ph idx="1"/>
          </p:nvPr>
        </p:nvSpPr>
        <p:spPr>
          <a:xfrm>
            <a:off x="214313" y="142875"/>
            <a:ext cx="8715375" cy="6357938"/>
          </a:xfrm>
        </p:spPr>
        <p:txBody>
          <a:bodyPr rtlCol="0">
            <a:normAutofit fontScale="62500" lnSpcReduction="20000"/>
          </a:bodyPr>
          <a:lstStyle/>
          <a:p>
            <a:pPr algn="just" eaLnBrk="1" fontAlgn="auto" hangingPunct="1">
              <a:spcAft>
                <a:spcPts val="0"/>
              </a:spcAft>
              <a:buFont typeface="Arial" pitchFamily="34" charset="0"/>
              <a:buChar char="•"/>
              <a:defRPr/>
            </a:pPr>
            <a:endParaRPr lang="ru-RU" sz="2600" b="1" i="1" dirty="0" smtClean="0"/>
          </a:p>
          <a:p>
            <a:pPr algn="ctr" eaLnBrk="1" fontAlgn="auto" hangingPunct="1">
              <a:spcAft>
                <a:spcPts val="0"/>
              </a:spcAft>
              <a:buFont typeface="Arial" charset="0"/>
              <a:buNone/>
              <a:defRPr/>
            </a:pPr>
            <a:r>
              <a:rPr lang="ru-RU" sz="2800" b="1" dirty="0" smtClean="0"/>
              <a:t>ПОДХОДЫ К ИЗУЧЕНИЮ СОЦИАЛЬНОГО КАПИТАЛА</a:t>
            </a:r>
          </a:p>
          <a:p>
            <a:pPr algn="just" eaLnBrk="1" fontAlgn="auto" hangingPunct="1">
              <a:spcAft>
                <a:spcPts val="0"/>
              </a:spcAft>
              <a:buFont typeface="Arial" pitchFamily="34" charset="0"/>
              <a:buChar char="•"/>
              <a:defRPr/>
            </a:pPr>
            <a:endParaRPr lang="ru-RU" sz="2600" b="1" i="1" dirty="0" smtClean="0"/>
          </a:p>
          <a:p>
            <a:pPr algn="just" eaLnBrk="1" fontAlgn="auto" hangingPunct="1">
              <a:spcAft>
                <a:spcPts val="0"/>
              </a:spcAft>
              <a:buFont typeface="Arial" charset="0"/>
              <a:buNone/>
              <a:defRPr/>
            </a:pPr>
            <a:r>
              <a:rPr lang="ru-RU" sz="2600" b="1" i="1" dirty="0" err="1" smtClean="0"/>
              <a:t>Социо-антропологический</a:t>
            </a:r>
            <a:r>
              <a:rPr lang="ru-RU" sz="2600" b="1" i="1" dirty="0" smtClean="0"/>
              <a:t> подход</a:t>
            </a:r>
            <a:r>
              <a:rPr lang="ru-RU" sz="2600" b="1" dirty="0" smtClean="0"/>
              <a:t>. </a:t>
            </a:r>
            <a:r>
              <a:rPr lang="ru-RU" sz="2600" dirty="0" smtClean="0"/>
              <a:t>В его основу заложено представление о природных инстинктивных стремлениях людей к объединению. Например, Ф. Фукуяма подчеркивал биологическую основу социального порядка и обнаруживал корни социального капитала в человеческой природе. </a:t>
            </a:r>
          </a:p>
          <a:p>
            <a:pPr algn="just" eaLnBrk="1" fontAlgn="auto" hangingPunct="1">
              <a:spcAft>
                <a:spcPts val="0"/>
              </a:spcAft>
              <a:buFont typeface="Arial" pitchFamily="34" charset="0"/>
              <a:buChar char="•"/>
              <a:defRPr/>
            </a:pPr>
            <a:endParaRPr lang="ru-RU" sz="2600" dirty="0" smtClean="0"/>
          </a:p>
          <a:p>
            <a:pPr algn="just" eaLnBrk="1" fontAlgn="auto" hangingPunct="1">
              <a:spcAft>
                <a:spcPts val="0"/>
              </a:spcAft>
              <a:buFont typeface="Arial" charset="0"/>
              <a:buNone/>
              <a:defRPr/>
            </a:pPr>
            <a:r>
              <a:rPr lang="ru-RU" sz="2600" b="1" i="1" dirty="0" smtClean="0"/>
              <a:t>Социологический подход. </a:t>
            </a:r>
            <a:r>
              <a:rPr lang="ru-RU" sz="2600" dirty="0" smtClean="0"/>
              <a:t>Социальный капитал рассматривается как нормы, сети и организации, при помощи которых индивиды извлекают выгоду. Особое внимание уделяется социальным сетям, приобретающим наибольшую значимость в обществах, где доверие формальным организациям низкое. </a:t>
            </a:r>
          </a:p>
          <a:p>
            <a:pPr algn="just" eaLnBrk="1" fontAlgn="auto" hangingPunct="1">
              <a:spcAft>
                <a:spcPts val="0"/>
              </a:spcAft>
              <a:buFont typeface="Arial" pitchFamily="34" charset="0"/>
              <a:buChar char="•"/>
              <a:defRPr/>
            </a:pPr>
            <a:endParaRPr lang="ru-RU" sz="2600" dirty="0" smtClean="0"/>
          </a:p>
          <a:p>
            <a:pPr algn="just" eaLnBrk="1" fontAlgn="auto" hangingPunct="1">
              <a:spcAft>
                <a:spcPts val="0"/>
              </a:spcAft>
              <a:buFont typeface="Arial" charset="0"/>
              <a:buNone/>
              <a:defRPr/>
            </a:pPr>
            <a:r>
              <a:rPr lang="ru-RU" sz="2600" b="1" i="1" dirty="0" smtClean="0"/>
              <a:t>Экономико-институциональный подход. </a:t>
            </a:r>
            <a:r>
              <a:rPr lang="ru-RU" sz="2600" dirty="0" smtClean="0"/>
              <a:t>Данный подход вводит положение, что люди при взаимодействии друг с другом стремятся к максимизации индивидуальной полезности и используют ресурсы социального капитала при осуществлении различных типов деятельности. При таком подходе акценты сосредоточены на инвестиционных стратегиях индивидуума в условиях альтернативных возможностей использования времени.</a:t>
            </a:r>
          </a:p>
          <a:p>
            <a:pPr algn="just" eaLnBrk="1" fontAlgn="auto" hangingPunct="1">
              <a:spcAft>
                <a:spcPts val="0"/>
              </a:spcAft>
              <a:buFont typeface="Arial" pitchFamily="34" charset="0"/>
              <a:buChar char="•"/>
              <a:defRPr/>
            </a:pPr>
            <a:endParaRPr lang="ru-RU" sz="2600" dirty="0" smtClean="0"/>
          </a:p>
          <a:p>
            <a:pPr algn="just" eaLnBrk="1" fontAlgn="auto" hangingPunct="1">
              <a:spcAft>
                <a:spcPts val="0"/>
              </a:spcAft>
              <a:buFont typeface="Arial" charset="0"/>
              <a:buNone/>
              <a:defRPr/>
            </a:pPr>
            <a:r>
              <a:rPr lang="ru-RU" sz="2600" b="1" i="1" dirty="0" smtClean="0"/>
              <a:t>Политологический подход.</a:t>
            </a:r>
            <a:r>
              <a:rPr lang="ru-RU" sz="2600" b="1" dirty="0" smtClean="0"/>
              <a:t> </a:t>
            </a:r>
            <a:r>
              <a:rPr lang="ru-RU" sz="2600" dirty="0" smtClean="0"/>
              <a:t>В политологии подчеркивается роль институтов, политических и социальных норм в формировании человеческого поведения. Трактовка социального капитала, применяемая в работах Мирового Банка, относит его к институтам, отношениям и нормам, формирующим количество и качество социальных взаимодействий в обществе. Все новые данные подтверждают, что социальное единство - важнейший фактор экономического процветания и устойчивого развития. Социальный капитал - не просто набор действующих в обществе институтов, это «клей», который удерживает их вместе, как отмечал М. </a:t>
            </a:r>
            <a:r>
              <a:rPr lang="ru-RU" sz="2600" dirty="0" err="1" smtClean="0"/>
              <a:t>Пелдем</a:t>
            </a:r>
            <a:r>
              <a:rPr lang="ru-RU" sz="2600" dirty="0" smtClean="0"/>
              <a:t>.</a:t>
            </a:r>
            <a:r>
              <a:rPr lang="ru-RU" sz="2600" b="1" dirty="0" smtClean="0"/>
              <a:t> </a:t>
            </a:r>
            <a:r>
              <a:rPr lang="ru-RU" sz="2600" dirty="0" smtClean="0"/>
              <a:t> </a:t>
            </a:r>
          </a:p>
          <a:p>
            <a:pPr eaLnBrk="1" fontAlgn="auto" hangingPunct="1">
              <a:spcAft>
                <a:spcPts val="0"/>
              </a:spcAft>
              <a:buFont typeface="Arial" pitchFamily="34" charset="0"/>
              <a:buChar char="•"/>
              <a:defRPr/>
            </a:pPr>
            <a:endParaRPr lang="ru-RU" sz="12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625" y="142875"/>
            <a:ext cx="8229600" cy="582613"/>
          </a:xfrm>
        </p:spPr>
        <p:txBody>
          <a:bodyPr/>
          <a:lstStyle/>
          <a:p>
            <a:pPr>
              <a:defRPr/>
            </a:pPr>
            <a:r>
              <a:rPr lang="ru-RU" sz="1800" dirty="0" smtClean="0">
                <a:effectLst>
                  <a:outerShdw blurRad="38100" dist="38100" dir="2700000" algn="tl">
                    <a:srgbClr val="000000">
                      <a:alpha val="43137"/>
                    </a:srgbClr>
                  </a:outerShdw>
                </a:effectLst>
              </a:rPr>
              <a:t>Социально-психологический подход</a:t>
            </a:r>
            <a:endParaRPr lang="ru-RU" sz="1800"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457200" y="857250"/>
            <a:ext cx="8229600" cy="5268913"/>
          </a:xfrm>
        </p:spPr>
        <p:txBody>
          <a:bodyPr/>
          <a:lstStyle/>
          <a:p>
            <a:pPr marL="0" indent="452438" algn="just">
              <a:buFont typeface="Arial" charset="0"/>
              <a:buNone/>
              <a:defRPr/>
            </a:pPr>
            <a:r>
              <a:rPr lang="ru-RU" sz="1800" dirty="0" smtClean="0"/>
              <a:t>Несмотря на растущую популярность самого понятия в социальной психологии, до сих пор не сложилось единого представления о структуре и социально-психологических факторах формирования этого феномена. </a:t>
            </a:r>
          </a:p>
          <a:p>
            <a:pPr algn="just">
              <a:buFont typeface="Arial" charset="0"/>
              <a:buNone/>
              <a:defRPr/>
            </a:pPr>
            <a:endParaRPr lang="ru-RU" sz="1800" dirty="0" smtClean="0"/>
          </a:p>
          <a:p>
            <a:pPr algn="just">
              <a:buFont typeface="Arial" charset="0"/>
              <a:buNone/>
              <a:defRPr/>
            </a:pPr>
            <a:r>
              <a:rPr lang="ru-RU" sz="1800" dirty="0" smtClean="0"/>
              <a:t>Анализ социального капитала на 3-х уровнях</a:t>
            </a:r>
          </a:p>
          <a:p>
            <a:pPr algn="just">
              <a:buFont typeface="Arial" charset="0"/>
              <a:buNone/>
              <a:defRPr/>
            </a:pPr>
            <a:endParaRPr lang="ru-RU" sz="1800" dirty="0" smtClean="0"/>
          </a:p>
          <a:p>
            <a:pPr algn="just">
              <a:buFont typeface="Arial" charset="0"/>
              <a:buAutoNum type="arabicPeriod"/>
              <a:defRPr/>
            </a:pPr>
            <a:r>
              <a:rPr lang="ru-RU" sz="1800" dirty="0" smtClean="0"/>
              <a:t>Микроуровень (уровень группы) – доверие, сетевая структура группы. Групповая идентичность.</a:t>
            </a:r>
          </a:p>
          <a:p>
            <a:pPr algn="just">
              <a:buFont typeface="Arial" charset="0"/>
              <a:buAutoNum type="arabicPeriod"/>
              <a:defRPr/>
            </a:pPr>
            <a:r>
              <a:rPr lang="ru-RU" sz="1800" dirty="0" err="1" smtClean="0"/>
              <a:t>Мезоуровень</a:t>
            </a:r>
            <a:r>
              <a:rPr lang="ru-RU" sz="1800" dirty="0" smtClean="0"/>
              <a:t>  (межгрупповой уровень) -  доверие, сетевая структура межгрупповых взаимоотношений , толерантность к представителям </a:t>
            </a:r>
            <a:r>
              <a:rPr lang="ru-RU" sz="1800" dirty="0" err="1" smtClean="0"/>
              <a:t>аутгрупп</a:t>
            </a:r>
            <a:endParaRPr lang="ru-RU" sz="1800" dirty="0" smtClean="0"/>
          </a:p>
          <a:p>
            <a:pPr algn="just">
              <a:buFont typeface="Arial" charset="0"/>
              <a:buAutoNum type="arabicPeriod"/>
              <a:defRPr/>
            </a:pPr>
            <a:r>
              <a:rPr lang="ru-RU" sz="1800" b="1" dirty="0" smtClean="0"/>
              <a:t>Макроуровень (</a:t>
            </a:r>
            <a:r>
              <a:rPr lang="ru-RU" sz="1800" b="1" dirty="0" err="1" smtClean="0"/>
              <a:t>социетальный</a:t>
            </a:r>
            <a:r>
              <a:rPr lang="ru-RU" sz="1800" b="1" dirty="0" smtClean="0"/>
              <a:t> уровень) - доверие,  гражданская идентичность (или сплоченность), толерантность к представителям иных социальных категорий.</a:t>
            </a:r>
          </a:p>
          <a:p>
            <a:pPr>
              <a:buFont typeface="Arial" charset="0"/>
              <a:buNone/>
              <a:defRPr/>
            </a:pPr>
            <a:endParaRPr lang="ru-RU" sz="18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1"/>
          <p:cNvSpPr>
            <a:spLocks noGrp="1"/>
          </p:cNvSpPr>
          <p:nvPr>
            <p:ph type="title"/>
          </p:nvPr>
        </p:nvSpPr>
        <p:spPr>
          <a:xfrm>
            <a:off x="457200" y="274638"/>
            <a:ext cx="8229600" cy="296862"/>
          </a:xfrm>
        </p:spPr>
        <p:txBody>
          <a:bodyPr/>
          <a:lstStyle/>
          <a:p>
            <a:pPr eaLnBrk="1" hangingPunct="1">
              <a:defRPr/>
            </a:pPr>
            <a:r>
              <a:rPr lang="ru-RU" sz="2000" dirty="0" smtClean="0">
                <a:effectLst>
                  <a:outerShdw blurRad="38100" dist="38100" dir="2700000" algn="tl">
                    <a:srgbClr val="000000">
                      <a:alpha val="43137"/>
                    </a:srgbClr>
                  </a:outerShdw>
                </a:effectLst>
              </a:rPr>
              <a:t>Социально-психологический подход</a:t>
            </a:r>
          </a:p>
        </p:txBody>
      </p:sp>
      <p:sp>
        <p:nvSpPr>
          <p:cNvPr id="17411" name="Содержимое 2"/>
          <p:cNvSpPr>
            <a:spLocks noGrp="1"/>
          </p:cNvSpPr>
          <p:nvPr>
            <p:ph idx="1"/>
          </p:nvPr>
        </p:nvSpPr>
        <p:spPr>
          <a:xfrm>
            <a:off x="214313" y="714375"/>
            <a:ext cx="8586787" cy="5126038"/>
          </a:xfrm>
        </p:spPr>
        <p:txBody>
          <a:bodyPr/>
          <a:lstStyle/>
          <a:p>
            <a:pPr algn="just" eaLnBrk="1" hangingPunct="1">
              <a:buFontTx/>
              <a:buNone/>
            </a:pPr>
            <a:endParaRPr lang="ru-RU" sz="1800" b="1" smtClean="0"/>
          </a:p>
          <a:p>
            <a:pPr algn="just" eaLnBrk="1" hangingPunct="1">
              <a:buFont typeface="Arial" charset="0"/>
              <a:buNone/>
            </a:pPr>
            <a:r>
              <a:rPr lang="ru-RU" sz="1800" smtClean="0"/>
              <a:t>Социальная психология нуждается в нем как в общем, интегральном обозначении для совокупности различных групповых характеристик, отражающих </a:t>
            </a:r>
            <a:r>
              <a:rPr lang="ru-RU" sz="1800" i="1" smtClean="0"/>
              <a:t>уровень социальной интеграции</a:t>
            </a:r>
            <a:r>
              <a:rPr lang="ru-RU" sz="1800" smtClean="0"/>
              <a:t> групп, организаций и общества. Ни одно из традиционных понятий социальной психологии, включая сплоченность, доверие, толерантность и многие другие категории, эту роль выполнить не может </a:t>
            </a:r>
            <a:r>
              <a:rPr lang="en-US" sz="1800" smtClean="0"/>
              <a:t>[</a:t>
            </a:r>
            <a:r>
              <a:rPr lang="ru-RU" sz="1800" smtClean="0"/>
              <a:t>Нестик, 2009</a:t>
            </a:r>
            <a:r>
              <a:rPr lang="en-US" sz="1800" smtClean="0"/>
              <a:t>]</a:t>
            </a:r>
            <a:r>
              <a:rPr lang="ru-RU" sz="1800" smtClean="0"/>
              <a:t>.</a:t>
            </a:r>
          </a:p>
          <a:p>
            <a:pPr algn="just" eaLnBrk="1" hangingPunct="1">
              <a:buFontTx/>
              <a:buNone/>
            </a:pPr>
            <a:endParaRPr lang="ru-RU" sz="1800" b="1" smtClean="0"/>
          </a:p>
          <a:p>
            <a:pPr algn="just" eaLnBrk="1" hangingPunct="1">
              <a:buFontTx/>
              <a:buNone/>
            </a:pPr>
            <a:r>
              <a:rPr lang="ru-RU" sz="1800" b="1" smtClean="0"/>
              <a:t>В основе феноменологии социального капитала  лежит</a:t>
            </a:r>
            <a:r>
              <a:rPr lang="en-US" sz="1800" b="1" smtClean="0"/>
              <a:t> </a:t>
            </a:r>
            <a:r>
              <a:rPr lang="ru-RU" sz="1800" b="1" smtClean="0"/>
              <a:t>категория психологических отношений.</a:t>
            </a:r>
          </a:p>
          <a:p>
            <a:pPr algn="just" eaLnBrk="1" hangingPunct="1">
              <a:buFontTx/>
              <a:buNone/>
            </a:pPr>
            <a:endParaRPr lang="ru-RU" sz="1800" b="1" smtClean="0"/>
          </a:p>
          <a:p>
            <a:pPr algn="just" eaLnBrk="1" hangingPunct="1"/>
            <a:r>
              <a:rPr lang="ru-RU" sz="1800" smtClean="0"/>
              <a:t>Согласно П.Н. Шихиреву, с психологической точки зрения, социальный капитал это </a:t>
            </a:r>
            <a:r>
              <a:rPr lang="ru-RU" sz="1800" b="1" i="1" smtClean="0"/>
              <a:t>оценка</a:t>
            </a:r>
            <a:r>
              <a:rPr lang="ru-RU" sz="1800" smtClean="0"/>
              <a:t> отношений </a:t>
            </a:r>
            <a:r>
              <a:rPr lang="en-US" sz="1800" smtClean="0"/>
              <a:t>[</a:t>
            </a:r>
            <a:r>
              <a:rPr lang="ru-RU" sz="1800" smtClean="0"/>
              <a:t>Шихирев,</a:t>
            </a:r>
            <a:r>
              <a:rPr lang="en-US" sz="1800" smtClean="0"/>
              <a:t> 2003]</a:t>
            </a:r>
            <a:r>
              <a:rPr lang="ru-RU" sz="1800" smtClean="0"/>
              <a:t>. Социальный капитал это  «отношение к отношениям» </a:t>
            </a:r>
            <a:r>
              <a:rPr lang="en-US" sz="1800" smtClean="0"/>
              <a:t>[</a:t>
            </a:r>
            <a:r>
              <a:rPr lang="ru-RU" sz="1800" smtClean="0"/>
              <a:t>Нестик,</a:t>
            </a:r>
            <a:r>
              <a:rPr lang="en-US" sz="1800" smtClean="0"/>
              <a:t> 2004]</a:t>
            </a:r>
            <a:r>
              <a:rPr lang="ru-RU" sz="1800" smtClean="0"/>
              <a:t> </a:t>
            </a:r>
          </a:p>
          <a:p>
            <a:pPr algn="just" eaLnBrk="1" hangingPunct="1"/>
            <a:endParaRPr lang="ru-RU" sz="1800" smtClean="0"/>
          </a:p>
          <a:p>
            <a:pPr algn="just" eaLnBrk="1" hangingPunct="1"/>
            <a:r>
              <a:rPr lang="ru-RU" sz="1800" b="1" smtClean="0"/>
              <a:t>Рабочее определение:</a:t>
            </a:r>
            <a:r>
              <a:rPr lang="ru-RU" sz="1800" smtClean="0"/>
              <a:t> это совокупность психологических отношений, которые способствуют повышению психологического благополучия и материального благосостояния индивидов и групп, не нанося ущерба другим субъектам экономических отношений. </a:t>
            </a:r>
          </a:p>
          <a:p>
            <a:pPr algn="just" eaLnBrk="1" hangingPunct="1"/>
            <a:endParaRPr lang="ru-RU" sz="1800" smtClean="0"/>
          </a:p>
          <a:p>
            <a:pPr algn="ctr" eaLnBrk="1" hangingPunct="1">
              <a:buFontTx/>
              <a:buNone/>
            </a:pPr>
            <a:endParaRPr lang="ru-RU" b="1" smtClean="0"/>
          </a:p>
          <a:p>
            <a:pPr algn="ctr" eaLnBrk="1" hangingPunct="1">
              <a:buFontTx/>
              <a:buNone/>
            </a:pPr>
            <a:endParaRPr lang="ru-RU" b="1"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Содержимое 2"/>
          <p:cNvSpPr>
            <a:spLocks noGrp="1"/>
          </p:cNvSpPr>
          <p:nvPr>
            <p:ph idx="1"/>
          </p:nvPr>
        </p:nvSpPr>
        <p:spPr>
          <a:xfrm>
            <a:off x="500063" y="857250"/>
            <a:ext cx="8229600" cy="3954463"/>
          </a:xfrm>
        </p:spPr>
        <p:txBody>
          <a:bodyPr/>
          <a:lstStyle/>
          <a:p>
            <a:pPr algn="just">
              <a:buFont typeface="Arial" charset="0"/>
              <a:buNone/>
            </a:pPr>
            <a:r>
              <a:rPr lang="ru-RU" sz="1600" smtClean="0"/>
              <a:t>Поскольку социальный капитал это оценка отношений, качество отношений – с одной стороны, но и с другой стороны это сами отношения, сформированные посредством индивидуальных  «вкладов» людей, то социально-психологический подход к оценке социального капитала предполагает оценку социального капитала с этих 2-х позиций:</a:t>
            </a:r>
          </a:p>
          <a:p>
            <a:pPr>
              <a:buFont typeface="Arial" charset="0"/>
              <a:buNone/>
            </a:pPr>
            <a:endParaRPr lang="ru-RU" sz="1600" smtClean="0"/>
          </a:p>
          <a:p>
            <a:pPr algn="just">
              <a:buFont typeface="Arial" charset="0"/>
              <a:buNone/>
            </a:pPr>
            <a:r>
              <a:rPr lang="ru-RU" sz="1600" smtClean="0"/>
              <a:t>а) Оценка социально-психологических характеристик представителей общества (доверие, гражданская идентичность, взаимная толерантность), которые в системе дают социальный капитал (традиционный подход).</a:t>
            </a:r>
          </a:p>
          <a:p>
            <a:pPr algn="just">
              <a:buFont typeface="Arial" charset="0"/>
              <a:buNone/>
            </a:pPr>
            <a:endParaRPr lang="ru-RU" sz="1600" smtClean="0"/>
          </a:p>
          <a:p>
            <a:pPr algn="just">
              <a:buFont typeface="Arial" charset="0"/>
              <a:buNone/>
            </a:pPr>
            <a:r>
              <a:rPr lang="ru-RU" sz="1600" smtClean="0"/>
              <a:t>б) Воспринимаемый социальный капитал, оценка основных социальных институтов представителями общества, в соответствии с параметрами социального капитала (насколько граждане доверяют институтам, ощущают их поддержку, единство ценностей и.т д.), а также оценка доверия, толерантности, сплоченности окружающих. </a:t>
            </a:r>
          </a:p>
          <a:p>
            <a:pPr algn="just">
              <a:buFont typeface="Arial" charset="0"/>
              <a:buNone/>
            </a:pPr>
            <a:endParaRPr lang="ru-RU" sz="1600" smtClean="0"/>
          </a:p>
          <a:p>
            <a:pPr algn="just">
              <a:buFont typeface="Arial" charset="0"/>
              <a:buNone/>
            </a:pPr>
            <a:r>
              <a:rPr lang="ru-RU" sz="1600" b="1" smtClean="0"/>
              <a:t>Социологи и экономисты зафиксировали феномен и его эффекты, цель психологического исследования: раскрыть социально-психологческую структуру данного феномена и механизм его действия.</a:t>
            </a:r>
          </a:p>
          <a:p>
            <a:pPr algn="just">
              <a:buFont typeface="Arial" charset="0"/>
              <a:buNone/>
            </a:pPr>
            <a:endParaRPr lang="ru-RU" sz="1600" smtClean="0"/>
          </a:p>
          <a:p>
            <a:pPr>
              <a:buFont typeface="Arial" charset="0"/>
              <a:buNone/>
            </a:pPr>
            <a:r>
              <a:rPr lang="ru-RU" smtClean="0"/>
              <a:t> </a:t>
            </a:r>
          </a:p>
        </p:txBody>
      </p:sp>
      <p:sp>
        <p:nvSpPr>
          <p:cNvPr id="18435" name="Заголовок 1"/>
          <p:cNvSpPr>
            <a:spLocks noGrp="1"/>
          </p:cNvSpPr>
          <p:nvPr>
            <p:ph type="title"/>
          </p:nvPr>
        </p:nvSpPr>
        <p:spPr>
          <a:xfrm>
            <a:off x="457200" y="274638"/>
            <a:ext cx="8229600" cy="296862"/>
          </a:xfrm>
        </p:spPr>
        <p:txBody>
          <a:bodyPr/>
          <a:lstStyle/>
          <a:p>
            <a:pPr eaLnBrk="1" hangingPunct="1"/>
            <a:r>
              <a:rPr lang="ru-RU" sz="2000" smtClean="0"/>
              <a:t>Социально-психологический подход</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a:xfrm>
            <a:off x="250825" y="1196975"/>
            <a:ext cx="8569325" cy="5184775"/>
          </a:xfrm>
        </p:spPr>
        <p:txBody>
          <a:bodyPr/>
          <a:lstStyle/>
          <a:p>
            <a:pPr marL="609600" indent="-609600" eaLnBrk="1" hangingPunct="1">
              <a:buFontTx/>
              <a:buNone/>
              <a:defRPr/>
            </a:pPr>
            <a:r>
              <a:rPr lang="ru-RU" sz="2400" b="1" dirty="0" smtClean="0"/>
              <a:t>Социально-психологические измерения социального капитала на макроуровне:</a:t>
            </a:r>
          </a:p>
          <a:p>
            <a:pPr marL="609600" indent="-609600" eaLnBrk="1" hangingPunct="1">
              <a:buFontTx/>
              <a:buNone/>
              <a:defRPr/>
            </a:pPr>
            <a:endParaRPr lang="ru-RU" sz="2400" b="1" dirty="0" smtClean="0"/>
          </a:p>
          <a:p>
            <a:pPr marL="609600" indent="-252413" eaLnBrk="1" hangingPunct="1">
              <a:buFontTx/>
              <a:buAutoNum type="arabicPeriod"/>
              <a:defRPr/>
            </a:pPr>
            <a:r>
              <a:rPr lang="ru-RU" sz="2400" dirty="0" smtClean="0"/>
              <a:t>Доверие (институциональное и межличностное);</a:t>
            </a:r>
          </a:p>
          <a:p>
            <a:pPr marL="609600" indent="-252413" eaLnBrk="1" hangingPunct="1">
              <a:buFontTx/>
              <a:buAutoNum type="arabicPeriod"/>
              <a:defRPr/>
            </a:pPr>
            <a:r>
              <a:rPr lang="ru-RU" sz="2400" dirty="0" smtClean="0"/>
              <a:t>Групповая (в.ч. гражданская) идентичность;</a:t>
            </a:r>
          </a:p>
          <a:p>
            <a:pPr marL="609600" indent="-252413" eaLnBrk="1" hangingPunct="1">
              <a:buFontTx/>
              <a:buAutoNum type="arabicPeriod"/>
              <a:defRPr/>
            </a:pPr>
            <a:r>
              <a:rPr lang="ru-RU" sz="2400" dirty="0" smtClean="0"/>
              <a:t>Толерантность к представителям иных групп.</a:t>
            </a:r>
          </a:p>
        </p:txBody>
      </p:sp>
      <p:sp>
        <p:nvSpPr>
          <p:cNvPr id="19459" name="Заголовок 3"/>
          <p:cNvSpPr>
            <a:spLocks noGrp="1"/>
          </p:cNvSpPr>
          <p:nvPr>
            <p:ph type="title"/>
          </p:nvPr>
        </p:nvSpPr>
        <p:spPr/>
        <p:txBody>
          <a:bodyPr/>
          <a:lstStyle/>
          <a:p>
            <a:endParaRPr lang="ru-RU"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Содержимое 2"/>
          <p:cNvSpPr>
            <a:spLocks noGrp="1"/>
          </p:cNvSpPr>
          <p:nvPr>
            <p:ph idx="1"/>
          </p:nvPr>
        </p:nvSpPr>
        <p:spPr>
          <a:xfrm>
            <a:off x="571500" y="428625"/>
            <a:ext cx="8229600" cy="3714750"/>
          </a:xfrm>
        </p:spPr>
        <p:txBody>
          <a:bodyPr/>
          <a:lstStyle/>
          <a:p>
            <a:pPr algn="ctr" eaLnBrk="1" hangingPunct="1">
              <a:buFontTx/>
              <a:buNone/>
              <a:defRPr/>
            </a:pPr>
            <a:r>
              <a:rPr lang="ru-RU" sz="2400" b="1" dirty="0" smtClean="0">
                <a:effectLst>
                  <a:outerShdw blurRad="38100" dist="38100" dir="2700000" algn="tl">
                    <a:srgbClr val="000000">
                      <a:alpha val="43137"/>
                    </a:srgbClr>
                  </a:outerShdw>
                </a:effectLst>
              </a:rPr>
              <a:t>Социальный капитал и культура  </a:t>
            </a:r>
          </a:p>
          <a:p>
            <a:pPr algn="ctr" eaLnBrk="1" hangingPunct="1">
              <a:buFontTx/>
              <a:buNone/>
              <a:defRPr/>
            </a:pPr>
            <a:endParaRPr lang="ru-RU" sz="2400" b="1" dirty="0" smtClean="0">
              <a:effectLst>
                <a:outerShdw blurRad="38100" dist="38100" dir="2700000" algn="tl">
                  <a:srgbClr val="000000">
                    <a:alpha val="43137"/>
                  </a:srgbClr>
                </a:outerShdw>
              </a:effectLst>
            </a:endParaRPr>
          </a:p>
          <a:p>
            <a:pPr algn="just" eaLnBrk="1" hangingPunct="1">
              <a:buFontTx/>
              <a:buChar char="-"/>
              <a:defRPr/>
            </a:pPr>
            <a:r>
              <a:rPr lang="ru-RU" sz="2000" dirty="0" err="1" smtClean="0"/>
              <a:t>Ф.Фукуяма</a:t>
            </a:r>
            <a:r>
              <a:rPr lang="ru-RU" sz="2000" dirty="0" smtClean="0"/>
              <a:t>: «социальный капитал, важный для здоровья и экономики, имеет культурные корни»;</a:t>
            </a:r>
          </a:p>
          <a:p>
            <a:pPr algn="just" eaLnBrk="1" hangingPunct="1">
              <a:buFontTx/>
              <a:buChar char="-"/>
              <a:defRPr/>
            </a:pPr>
            <a:endParaRPr lang="ru-RU" sz="2000" dirty="0" smtClean="0"/>
          </a:p>
          <a:p>
            <a:pPr algn="just" eaLnBrk="1" hangingPunct="1">
              <a:buFontTx/>
              <a:buNone/>
              <a:defRPr/>
            </a:pPr>
            <a:r>
              <a:rPr lang="ru-RU" sz="2000" dirty="0" smtClean="0"/>
              <a:t> - кросскультурные исследования свидетельствуют о связи социального капитала с таким культурным измерением по Г. Хофстеду, как индивидуализм-коллективизм. При этом большим социальным капиталом, как правило (</a:t>
            </a:r>
            <a:r>
              <a:rPr lang="en-US" sz="2000" dirty="0" smtClean="0"/>
              <a:t>Allic</a:t>
            </a:r>
            <a:r>
              <a:rPr lang="ru-RU" sz="2000" dirty="0" smtClean="0"/>
              <a:t>, </a:t>
            </a:r>
            <a:r>
              <a:rPr lang="en-US" sz="2000" dirty="0" smtClean="0"/>
              <a:t>Realo</a:t>
            </a:r>
            <a:r>
              <a:rPr lang="ru-RU" sz="2000" dirty="0" smtClean="0"/>
              <a:t>, 2004), обладают индивидуалистические культуры, </a:t>
            </a:r>
          </a:p>
          <a:p>
            <a:pPr algn="just" eaLnBrk="1" hangingPunct="1">
              <a:buFontTx/>
              <a:buNone/>
              <a:defRPr/>
            </a:pPr>
            <a:r>
              <a:rPr lang="ru-RU" sz="2000" dirty="0" smtClean="0"/>
              <a:t>- но из этой тенденции выпадают такие коллективистские культуры как Япония, Южная Корея, Китай (данные </a:t>
            </a:r>
            <a:r>
              <a:rPr lang="en-US" sz="2000" dirty="0" smtClean="0"/>
              <a:t>World Values Survey</a:t>
            </a:r>
            <a:r>
              <a:rPr lang="ru-RU" sz="2000" dirty="0" smtClean="0"/>
              <a:t>: </a:t>
            </a:r>
            <a:r>
              <a:rPr lang="en-US" sz="2000" u="sng" dirty="0" smtClean="0">
                <a:hlinkClick r:id="rId2"/>
              </a:rPr>
              <a:t>http</a:t>
            </a:r>
            <a:r>
              <a:rPr lang="ru-RU" sz="2000" u="sng" dirty="0" smtClean="0">
                <a:hlinkClick r:id="rId2"/>
              </a:rPr>
              <a:t>://</a:t>
            </a:r>
            <a:r>
              <a:rPr lang="en-US" sz="2000" u="sng" dirty="0" smtClean="0">
                <a:hlinkClick r:id="rId2"/>
              </a:rPr>
              <a:t>www</a:t>
            </a:r>
            <a:r>
              <a:rPr lang="ru-RU" sz="2000" u="sng" dirty="0" smtClean="0">
                <a:hlinkClick r:id="rId2"/>
              </a:rPr>
              <a:t>.</a:t>
            </a:r>
            <a:r>
              <a:rPr lang="en-US" sz="2000" u="sng" dirty="0" err="1" smtClean="0">
                <a:hlinkClick r:id="rId2"/>
              </a:rPr>
              <a:t>worldvaluessurvey</a:t>
            </a:r>
            <a:r>
              <a:rPr lang="ru-RU" sz="2000" u="sng" dirty="0" smtClean="0">
                <a:hlinkClick r:id="rId2"/>
              </a:rPr>
              <a:t>.</a:t>
            </a:r>
            <a:r>
              <a:rPr lang="en-US" sz="2000" u="sng" dirty="0" smtClean="0">
                <a:hlinkClick r:id="rId2"/>
              </a:rPr>
              <a:t>org</a:t>
            </a:r>
            <a:r>
              <a:rPr lang="ru-RU" sz="2000" u="sng" dirty="0" smtClean="0">
                <a:hlinkClick r:id="rId2"/>
              </a:rPr>
              <a:t>/</a:t>
            </a:r>
            <a:r>
              <a:rPr lang="ru-RU" sz="2000" dirty="0" smtClean="0"/>
              <a:t>) где жители демонстрируют высокий уровень доверия. </a:t>
            </a:r>
            <a:endParaRPr lang="ru-RU" sz="2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43" name="Group 971"/>
          <p:cNvGraphicFramePr>
            <a:graphicFrameLocks noGrp="1"/>
          </p:cNvGraphicFramePr>
          <p:nvPr/>
        </p:nvGraphicFramePr>
        <p:xfrm>
          <a:off x="250825" y="0"/>
          <a:ext cx="8642350" cy="6821488"/>
        </p:xfrm>
        <a:graphic>
          <a:graphicData uri="http://schemas.openxmlformats.org/drawingml/2006/table">
            <a:tbl>
              <a:tblPr/>
              <a:tblGrid>
                <a:gridCol w="425450"/>
                <a:gridCol w="1990725"/>
                <a:gridCol w="2109788"/>
                <a:gridCol w="382587"/>
                <a:gridCol w="2062163"/>
                <a:gridCol w="1671637"/>
              </a:tblGrid>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ru-RU" sz="1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Страна</a:t>
                      </a:r>
                      <a:endParaRPr kumimoji="0" lang="ru-RU" sz="1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Индекс доверия</a:t>
                      </a:r>
                      <a:endParaRPr kumimoji="0" lang="ru-RU" sz="1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ru-RU" sz="1400" b="0" i="0" u="none" strike="noStrike" cap="none" normalizeH="0" baseline="0" smtClean="0">
                        <a:ln>
                          <a:noFill/>
                        </a:ln>
                        <a:solidFill>
                          <a:schemeClr val="tx1"/>
                        </a:solidFill>
                        <a:effectLst/>
                        <a:latin typeface="Arial" pitchFamily="34" charset="0"/>
                      </a:endParaRPr>
                    </a:p>
                  </a:txBody>
                  <a:tcPr horzOverflow="overflow">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Страна</a:t>
                      </a:r>
                      <a:endParaRPr kumimoji="0" lang="ru-RU" sz="1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Индекс доверия</a:t>
                      </a:r>
                      <a:endParaRPr kumimoji="0" lang="ru-RU" sz="1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sz="1800" b="0" i="0" u="none" strike="noStrike" cap="none" normalizeH="0" baseline="0" smtClean="0">
                        <a:ln>
                          <a:noFill/>
                        </a:ln>
                        <a:solidFill>
                          <a:schemeClr val="tx1"/>
                        </a:solidFill>
                        <a:effectLst/>
                        <a:latin typeface="Arial" pitchFamily="34" charset="0"/>
                      </a:endParaRPr>
                    </a:p>
                  </a:txBody>
                  <a:tcPr marL="36000" marR="36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Дания</a:t>
                      </a:r>
                      <a:endParaRPr kumimoji="0" lang="ru-RU" sz="1800" b="0" i="0" u="none" strike="noStrike" cap="none" normalizeH="0" baseline="0" smtClean="0">
                        <a:ln>
                          <a:noFill/>
                        </a:ln>
                        <a:solidFill>
                          <a:schemeClr val="tx1"/>
                        </a:solidFill>
                        <a:effectLst/>
                        <a:latin typeface="Arial" pitchFamily="34" charset="0"/>
                      </a:endParaRPr>
                    </a:p>
                  </a:txBody>
                  <a:tcPr marL="36000" marR="36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66.5</a:t>
                      </a:r>
                      <a:endParaRPr kumimoji="0" lang="en-US" sz="1800" b="0" i="0" u="none" strike="noStrike" cap="none" normalizeH="0" baseline="0" smtClean="0">
                        <a:ln>
                          <a:noFill/>
                        </a:ln>
                        <a:solidFill>
                          <a:schemeClr val="tx1"/>
                        </a:solidFill>
                        <a:effectLst/>
                        <a:latin typeface="Arial" pitchFamily="34" charset="0"/>
                      </a:endParaRPr>
                    </a:p>
                  </a:txBody>
                  <a:tcPr marL="36000" marR="36000" marT="18000" marB="18000" horzOverflow="overflow">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22.</a:t>
                      </a:r>
                      <a:endParaRPr kumimoji="0" lang="en-US" sz="1800" b="0" i="0" u="none" strike="noStrike" cap="none" normalizeH="0" baseline="0" smtClean="0">
                        <a:ln>
                          <a:noFill/>
                        </a:ln>
                        <a:solidFill>
                          <a:schemeClr val="tx1"/>
                        </a:solidFill>
                        <a:effectLst/>
                        <a:latin typeface="Arial" pitchFamily="34" charset="0"/>
                      </a:endParaRPr>
                    </a:p>
                  </a:txBody>
                  <a:tcPr marL="36000" marR="36000" marT="18000" marB="18000" horzOverflow="overflow">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Словакия</a:t>
                      </a:r>
                      <a:endParaRPr kumimoji="0" lang="ru-RU" sz="1800" b="0" i="0" u="none" strike="noStrike" cap="none" normalizeH="0" baseline="0" smtClean="0">
                        <a:ln>
                          <a:noFill/>
                        </a:ln>
                        <a:solidFill>
                          <a:schemeClr val="tx1"/>
                        </a:solidFill>
                        <a:effectLst/>
                        <a:latin typeface="Arial" pitchFamily="34" charset="0"/>
                      </a:endParaRPr>
                    </a:p>
                  </a:txBody>
                  <a:tcPr marL="36000" marR="36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27.3</a:t>
                      </a:r>
                      <a:endParaRPr kumimoji="0" lang="en-US" sz="1800" b="0" i="0" u="none" strike="noStrike" cap="none" normalizeH="0" baseline="0" smtClean="0">
                        <a:ln>
                          <a:noFill/>
                        </a:ln>
                        <a:solidFill>
                          <a:schemeClr val="tx1"/>
                        </a:solidFill>
                        <a:effectLst/>
                        <a:latin typeface="Arial" pitchFamily="34" charset="0"/>
                      </a:endParaRPr>
                    </a:p>
                  </a:txBody>
                  <a:tcPr marL="36000" marR="36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en-US" sz="1800" b="0" i="0" u="none" strike="noStrike" cap="none" normalizeH="0" baseline="0" smtClean="0">
                        <a:ln>
                          <a:noFill/>
                        </a:ln>
                        <a:solidFill>
                          <a:schemeClr val="tx1"/>
                        </a:solidFill>
                        <a:effectLst/>
                        <a:latin typeface="Arial" pitchFamily="34" charset="0"/>
                      </a:endParaRPr>
                    </a:p>
                  </a:txBody>
                  <a:tcPr marL="36000" marR="36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Швеция</a:t>
                      </a:r>
                      <a:endParaRPr kumimoji="0" lang="ru-RU" sz="1800" b="0" i="0" u="none" strike="noStrike" cap="none" normalizeH="0" baseline="0" smtClean="0">
                        <a:ln>
                          <a:noFill/>
                        </a:ln>
                        <a:solidFill>
                          <a:schemeClr val="tx1"/>
                        </a:solidFill>
                        <a:effectLst/>
                        <a:latin typeface="Arial" pitchFamily="34" charset="0"/>
                      </a:endParaRPr>
                    </a:p>
                  </a:txBody>
                  <a:tcPr marL="36000" marR="36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66.3</a:t>
                      </a:r>
                      <a:endParaRPr kumimoji="0" lang="en-US" sz="1800" b="0" i="0" u="none" strike="noStrike" cap="none" normalizeH="0" baseline="0" smtClean="0">
                        <a:ln>
                          <a:noFill/>
                        </a:ln>
                        <a:solidFill>
                          <a:schemeClr val="tx1"/>
                        </a:solidFill>
                        <a:effectLst/>
                        <a:latin typeface="Arial" pitchFamily="34" charset="0"/>
                      </a:endParaRPr>
                    </a:p>
                  </a:txBody>
                  <a:tcPr marL="36000" marR="36000" marT="18000" marB="18000" horzOverflow="overflow">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23.</a:t>
                      </a:r>
                      <a:endParaRPr kumimoji="0" lang="en-US" sz="1800" b="0" i="0" u="none" strike="noStrike" cap="none" normalizeH="0" baseline="0" smtClean="0">
                        <a:ln>
                          <a:noFill/>
                        </a:ln>
                        <a:solidFill>
                          <a:schemeClr val="tx1"/>
                        </a:solidFill>
                        <a:effectLst/>
                        <a:latin typeface="Arial" pitchFamily="34" charset="0"/>
                      </a:endParaRPr>
                    </a:p>
                  </a:txBody>
                  <a:tcPr marL="36000" marR="36000" marT="18000" marB="18000" horzOverflow="overflow">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Украина</a:t>
                      </a:r>
                      <a:endParaRPr kumimoji="0" lang="ru-RU" sz="1800" b="0" i="0" u="none" strike="noStrike" cap="none" normalizeH="0" baseline="0" smtClean="0">
                        <a:ln>
                          <a:noFill/>
                        </a:ln>
                        <a:solidFill>
                          <a:schemeClr val="tx1"/>
                        </a:solidFill>
                        <a:effectLst/>
                        <a:latin typeface="Arial" pitchFamily="34" charset="0"/>
                      </a:endParaRPr>
                    </a:p>
                  </a:txBody>
                  <a:tcPr marL="36000" marR="36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26.9</a:t>
                      </a:r>
                      <a:endParaRPr kumimoji="0" lang="en-US" sz="1800" b="0" i="0" u="none" strike="noStrike" cap="none" normalizeH="0" baseline="0" smtClean="0">
                        <a:ln>
                          <a:noFill/>
                        </a:ln>
                        <a:solidFill>
                          <a:schemeClr val="tx1"/>
                        </a:solidFill>
                        <a:effectLst/>
                        <a:latin typeface="Arial" pitchFamily="34" charset="0"/>
                      </a:endParaRPr>
                    </a:p>
                  </a:txBody>
                  <a:tcPr marL="36000" marR="36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en-US" sz="1800" b="0" i="0" u="none" strike="noStrike" cap="none" normalizeH="0" baseline="0" smtClean="0">
                        <a:ln>
                          <a:noFill/>
                        </a:ln>
                        <a:solidFill>
                          <a:schemeClr val="tx1"/>
                        </a:solidFill>
                        <a:effectLst/>
                        <a:latin typeface="Arial" pitchFamily="34" charset="0"/>
                      </a:endParaRPr>
                    </a:p>
                  </a:txBody>
                  <a:tcPr marL="36000" marR="36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Норвегия</a:t>
                      </a:r>
                      <a:endParaRPr kumimoji="0" lang="ru-RU" sz="1800" b="0" i="0" u="none" strike="noStrike" cap="none" normalizeH="0" baseline="0" smtClean="0">
                        <a:ln>
                          <a:noFill/>
                        </a:ln>
                        <a:solidFill>
                          <a:schemeClr val="tx1"/>
                        </a:solidFill>
                        <a:effectLst/>
                        <a:latin typeface="Arial" pitchFamily="34" charset="0"/>
                      </a:endParaRPr>
                    </a:p>
                  </a:txBody>
                  <a:tcPr marL="36000" marR="36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65.3</a:t>
                      </a:r>
                      <a:endParaRPr kumimoji="0" lang="en-US" sz="1800" b="0" i="0" u="none" strike="noStrike" cap="none" normalizeH="0" baseline="0" smtClean="0">
                        <a:ln>
                          <a:noFill/>
                        </a:ln>
                        <a:solidFill>
                          <a:schemeClr val="tx1"/>
                        </a:solidFill>
                        <a:effectLst/>
                        <a:latin typeface="Arial" pitchFamily="34" charset="0"/>
                      </a:endParaRPr>
                    </a:p>
                  </a:txBody>
                  <a:tcPr marL="36000" marR="36000" marT="18000" marB="18000" horzOverflow="overflow">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24.</a:t>
                      </a:r>
                      <a:endParaRPr kumimoji="0" lang="en-US" sz="1800" b="0" i="0" u="none" strike="noStrike" cap="none" normalizeH="0" baseline="0" smtClean="0">
                        <a:ln>
                          <a:noFill/>
                        </a:ln>
                        <a:solidFill>
                          <a:schemeClr val="tx1"/>
                        </a:solidFill>
                        <a:effectLst/>
                        <a:latin typeface="Arial" pitchFamily="34" charset="0"/>
                      </a:endParaRPr>
                    </a:p>
                  </a:txBody>
                  <a:tcPr marL="36000" marR="36000" marT="18000" marB="18000" horzOverflow="overflow">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Болгария</a:t>
                      </a:r>
                      <a:endParaRPr kumimoji="0" lang="ru-RU" sz="1800" b="0" i="0" u="none" strike="noStrike" cap="none" normalizeH="0" baseline="0" smtClean="0">
                        <a:ln>
                          <a:noFill/>
                        </a:ln>
                        <a:solidFill>
                          <a:schemeClr val="tx1"/>
                        </a:solidFill>
                        <a:effectLst/>
                        <a:latin typeface="Arial" pitchFamily="34" charset="0"/>
                      </a:endParaRPr>
                    </a:p>
                  </a:txBody>
                  <a:tcPr marL="36000" marR="36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26.8</a:t>
                      </a:r>
                      <a:endParaRPr kumimoji="0" lang="en-US" sz="1800" b="0" i="0" u="none" strike="noStrike" cap="none" normalizeH="0" baseline="0" smtClean="0">
                        <a:ln>
                          <a:noFill/>
                        </a:ln>
                        <a:solidFill>
                          <a:schemeClr val="tx1"/>
                        </a:solidFill>
                        <a:effectLst/>
                        <a:latin typeface="Arial" pitchFamily="34" charset="0"/>
                      </a:endParaRPr>
                    </a:p>
                  </a:txBody>
                  <a:tcPr marL="36000" marR="36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4.</a:t>
                      </a:r>
                      <a:endParaRPr kumimoji="0" lang="en-US" sz="1800" b="0" i="0" u="none" strike="noStrike" cap="none" normalizeH="0" baseline="0" smtClean="0">
                        <a:ln>
                          <a:noFill/>
                        </a:ln>
                        <a:solidFill>
                          <a:schemeClr val="tx1"/>
                        </a:solidFill>
                        <a:effectLst/>
                        <a:latin typeface="Arial" pitchFamily="34" charset="0"/>
                      </a:endParaRPr>
                    </a:p>
                  </a:txBody>
                  <a:tcPr marL="36000" marR="36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Нидерланды</a:t>
                      </a:r>
                      <a:endParaRPr kumimoji="0" lang="ru-RU" sz="1800" b="0" i="0" u="none" strike="noStrike" cap="none" normalizeH="0" baseline="0" smtClean="0">
                        <a:ln>
                          <a:noFill/>
                        </a:ln>
                        <a:solidFill>
                          <a:schemeClr val="tx1"/>
                        </a:solidFill>
                        <a:effectLst/>
                        <a:latin typeface="Arial" pitchFamily="34" charset="0"/>
                      </a:endParaRPr>
                    </a:p>
                  </a:txBody>
                  <a:tcPr marL="36000" marR="36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60</a:t>
                      </a:r>
                      <a:endParaRPr kumimoji="0" lang="en-US" sz="1800" b="0" i="0" u="none" strike="noStrike" cap="none" normalizeH="0" baseline="0" smtClean="0">
                        <a:ln>
                          <a:noFill/>
                        </a:ln>
                        <a:solidFill>
                          <a:schemeClr val="tx1"/>
                        </a:solidFill>
                        <a:effectLst/>
                        <a:latin typeface="Arial" pitchFamily="34" charset="0"/>
                      </a:endParaRPr>
                    </a:p>
                  </a:txBody>
                  <a:tcPr marL="36000" marR="36000" marT="18000" marB="18000" horzOverflow="overflow">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25.</a:t>
                      </a:r>
                      <a:endParaRPr kumimoji="0" lang="en-US" sz="1800" b="0" i="0" u="none" strike="noStrike" cap="none" normalizeH="0" baseline="0" smtClean="0">
                        <a:ln>
                          <a:noFill/>
                        </a:ln>
                        <a:solidFill>
                          <a:schemeClr val="tx1"/>
                        </a:solidFill>
                        <a:effectLst/>
                        <a:latin typeface="Arial" pitchFamily="34" charset="0"/>
                      </a:endParaRPr>
                    </a:p>
                  </a:txBody>
                  <a:tcPr marL="36000" marR="36000" marT="18000" marB="18000" horzOverflow="overflow">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Литва</a:t>
                      </a:r>
                      <a:endParaRPr kumimoji="0" lang="ru-RU" sz="1800" b="0" i="0" u="none" strike="noStrike" cap="none" normalizeH="0" baseline="0" smtClean="0">
                        <a:ln>
                          <a:noFill/>
                        </a:ln>
                        <a:solidFill>
                          <a:schemeClr val="tx1"/>
                        </a:solidFill>
                        <a:effectLst/>
                        <a:latin typeface="Arial" pitchFamily="34" charset="0"/>
                      </a:endParaRPr>
                    </a:p>
                  </a:txBody>
                  <a:tcPr marL="36000" marR="36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25.9</a:t>
                      </a:r>
                      <a:endParaRPr kumimoji="0" lang="en-US" sz="1800" b="0" i="0" u="none" strike="noStrike" cap="none" normalizeH="0" baseline="0" smtClean="0">
                        <a:ln>
                          <a:noFill/>
                        </a:ln>
                        <a:solidFill>
                          <a:schemeClr val="tx1"/>
                        </a:solidFill>
                        <a:effectLst/>
                        <a:latin typeface="Arial" pitchFamily="34" charset="0"/>
                      </a:endParaRPr>
                    </a:p>
                  </a:txBody>
                  <a:tcPr marL="36000" marR="36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5.</a:t>
                      </a:r>
                      <a:endParaRPr kumimoji="0" lang="en-US" sz="1800" b="0" i="0" u="none" strike="noStrike" cap="none" normalizeH="0" baseline="0" smtClean="0">
                        <a:ln>
                          <a:noFill/>
                        </a:ln>
                        <a:solidFill>
                          <a:schemeClr val="tx1"/>
                        </a:solidFill>
                        <a:effectLst/>
                        <a:latin typeface="Arial" pitchFamily="34" charset="0"/>
                      </a:endParaRPr>
                    </a:p>
                  </a:txBody>
                  <a:tcPr marL="36000" marR="36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Финляндия</a:t>
                      </a:r>
                      <a:endParaRPr kumimoji="0" lang="ru-RU" sz="1800" b="0" i="0" u="none" strike="noStrike" cap="none" normalizeH="0" baseline="0" smtClean="0">
                        <a:ln>
                          <a:noFill/>
                        </a:ln>
                        <a:solidFill>
                          <a:schemeClr val="tx1"/>
                        </a:solidFill>
                        <a:effectLst/>
                        <a:latin typeface="Arial" pitchFamily="34" charset="0"/>
                      </a:endParaRPr>
                    </a:p>
                  </a:txBody>
                  <a:tcPr marL="36000" marR="36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57.4</a:t>
                      </a:r>
                      <a:endParaRPr kumimoji="0" lang="en-US" sz="1800" b="0" i="0" u="none" strike="noStrike" cap="none" normalizeH="0" baseline="0" smtClean="0">
                        <a:ln>
                          <a:noFill/>
                        </a:ln>
                        <a:solidFill>
                          <a:schemeClr val="tx1"/>
                        </a:solidFill>
                        <a:effectLst/>
                        <a:latin typeface="Arial" pitchFamily="34" charset="0"/>
                      </a:endParaRPr>
                    </a:p>
                  </a:txBody>
                  <a:tcPr marL="36000" marR="36000" marT="18000" marB="18000" horzOverflow="overflow">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26.</a:t>
                      </a:r>
                      <a:endParaRPr kumimoji="0" lang="en-US" sz="1800" b="0" i="0" u="none" strike="noStrike" cap="none" normalizeH="0" baseline="0" smtClean="0">
                        <a:ln>
                          <a:noFill/>
                        </a:ln>
                        <a:solidFill>
                          <a:schemeClr val="tx1"/>
                        </a:solidFill>
                        <a:effectLst/>
                        <a:latin typeface="Arial" pitchFamily="34" charset="0"/>
                      </a:endParaRPr>
                    </a:p>
                  </a:txBody>
                  <a:tcPr marL="36000" marR="36000" marT="18000" marB="18000" horzOverflow="overflow">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Люксембург</a:t>
                      </a:r>
                      <a:endParaRPr kumimoji="0" lang="ru-RU" sz="1800" b="0" i="0" u="none" strike="noStrike" cap="none" normalizeH="0" baseline="0" smtClean="0">
                        <a:ln>
                          <a:noFill/>
                        </a:ln>
                        <a:solidFill>
                          <a:schemeClr val="tx1"/>
                        </a:solidFill>
                        <a:effectLst/>
                        <a:latin typeface="Arial" pitchFamily="34" charset="0"/>
                      </a:endParaRPr>
                    </a:p>
                  </a:txBody>
                  <a:tcPr marL="36000" marR="36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24.7</a:t>
                      </a:r>
                      <a:endParaRPr kumimoji="0" lang="en-US" sz="1800" b="0" i="0" u="none" strike="noStrike" cap="none" normalizeH="0" baseline="0" smtClean="0">
                        <a:ln>
                          <a:noFill/>
                        </a:ln>
                        <a:solidFill>
                          <a:schemeClr val="tx1"/>
                        </a:solidFill>
                        <a:effectLst/>
                        <a:latin typeface="Arial" pitchFamily="34" charset="0"/>
                      </a:endParaRPr>
                    </a:p>
                  </a:txBody>
                  <a:tcPr marL="36000" marR="36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6.</a:t>
                      </a:r>
                      <a:endParaRPr kumimoji="0" lang="en-US" sz="1800" b="0" i="0" u="none" strike="noStrike" cap="none" normalizeH="0" baseline="0" smtClean="0">
                        <a:ln>
                          <a:noFill/>
                        </a:ln>
                        <a:solidFill>
                          <a:schemeClr val="tx1"/>
                        </a:solidFill>
                        <a:effectLst/>
                        <a:latin typeface="Arial" pitchFamily="34" charset="0"/>
                      </a:endParaRPr>
                    </a:p>
                  </a:txBody>
                  <a:tcPr marL="36000" marR="36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Китай</a:t>
                      </a:r>
                      <a:endParaRPr kumimoji="0" lang="ru-RU" sz="1800" b="0" i="0" u="none" strike="noStrike" cap="none" normalizeH="0" baseline="0" smtClean="0">
                        <a:ln>
                          <a:noFill/>
                        </a:ln>
                        <a:solidFill>
                          <a:schemeClr val="tx1"/>
                        </a:solidFill>
                        <a:effectLst/>
                        <a:latin typeface="Arial" pitchFamily="34" charset="0"/>
                      </a:endParaRPr>
                    </a:p>
                  </a:txBody>
                  <a:tcPr marL="36000" marR="36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54.5</a:t>
                      </a:r>
                      <a:endParaRPr kumimoji="0" lang="en-US" sz="1800" b="0" i="0" u="none" strike="noStrike" cap="none" normalizeH="0" baseline="0" smtClean="0">
                        <a:ln>
                          <a:noFill/>
                        </a:ln>
                        <a:solidFill>
                          <a:schemeClr val="tx1"/>
                        </a:solidFill>
                        <a:effectLst/>
                        <a:latin typeface="Arial" pitchFamily="34" charset="0"/>
                      </a:endParaRPr>
                    </a:p>
                  </a:txBody>
                  <a:tcPr marL="36000" marR="36000" marT="18000" marB="18000" horzOverflow="overflow">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27.</a:t>
                      </a:r>
                      <a:endParaRPr kumimoji="0" lang="en-US" sz="1800" b="0" i="0" u="none" strike="noStrike" cap="none" normalizeH="0" baseline="0" smtClean="0">
                        <a:ln>
                          <a:noFill/>
                        </a:ln>
                        <a:solidFill>
                          <a:schemeClr val="tx1"/>
                        </a:solidFill>
                        <a:effectLst/>
                        <a:latin typeface="Arial" pitchFamily="34" charset="0"/>
                      </a:endParaRPr>
                    </a:p>
                  </a:txBody>
                  <a:tcPr marL="36000" marR="36000" marT="18000" marB="18000" horzOverflow="overflow">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Армения</a:t>
                      </a:r>
                      <a:endParaRPr kumimoji="0" lang="ru-RU" sz="1800" b="0" i="0" u="none" strike="noStrike" cap="none" normalizeH="0" baseline="0" smtClean="0">
                        <a:ln>
                          <a:noFill/>
                        </a:ln>
                        <a:solidFill>
                          <a:schemeClr val="tx1"/>
                        </a:solidFill>
                        <a:effectLst/>
                        <a:latin typeface="Arial" pitchFamily="34" charset="0"/>
                      </a:endParaRPr>
                    </a:p>
                  </a:txBody>
                  <a:tcPr marL="36000" marR="36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24.6</a:t>
                      </a:r>
                      <a:endParaRPr kumimoji="0" lang="en-US" sz="1800" b="0" i="0" u="none" strike="noStrike" cap="none" normalizeH="0" baseline="0" smtClean="0">
                        <a:ln>
                          <a:noFill/>
                        </a:ln>
                        <a:solidFill>
                          <a:schemeClr val="tx1"/>
                        </a:solidFill>
                        <a:effectLst/>
                        <a:latin typeface="Arial" pitchFamily="34" charset="0"/>
                      </a:endParaRPr>
                    </a:p>
                  </a:txBody>
                  <a:tcPr marL="36000" marR="36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7.</a:t>
                      </a:r>
                      <a:endParaRPr kumimoji="0" lang="en-US" sz="1800" b="0" i="0" u="none" strike="noStrike" cap="none" normalizeH="0" baseline="0" smtClean="0">
                        <a:ln>
                          <a:noFill/>
                        </a:ln>
                        <a:solidFill>
                          <a:schemeClr val="tx1"/>
                        </a:solidFill>
                        <a:effectLst/>
                        <a:latin typeface="Arial" pitchFamily="34" charset="0"/>
                      </a:endParaRPr>
                    </a:p>
                  </a:txBody>
                  <a:tcPr marL="36000" marR="36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Саудовская Аравия</a:t>
                      </a:r>
                      <a:endParaRPr kumimoji="0" lang="ru-RU" sz="1800" b="0" i="0" u="none" strike="noStrike" cap="none" normalizeH="0" baseline="0" smtClean="0">
                        <a:ln>
                          <a:noFill/>
                        </a:ln>
                        <a:solidFill>
                          <a:schemeClr val="tx1"/>
                        </a:solidFill>
                        <a:effectLst/>
                        <a:latin typeface="Arial" pitchFamily="34" charset="0"/>
                      </a:endParaRPr>
                    </a:p>
                  </a:txBody>
                  <a:tcPr marL="36000" marR="36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53</a:t>
                      </a:r>
                      <a:endParaRPr kumimoji="0" lang="en-US" sz="1800" b="0" i="0" u="none" strike="noStrike" cap="none" normalizeH="0" baseline="0" smtClean="0">
                        <a:ln>
                          <a:noFill/>
                        </a:ln>
                        <a:solidFill>
                          <a:schemeClr val="tx1"/>
                        </a:solidFill>
                        <a:effectLst/>
                        <a:latin typeface="Arial" pitchFamily="34" charset="0"/>
                      </a:endParaRPr>
                    </a:p>
                  </a:txBody>
                  <a:tcPr marL="36000" marR="36000" marT="18000" marB="18000" horzOverflow="overflow">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28.</a:t>
                      </a:r>
                      <a:endParaRPr kumimoji="0" lang="en-US" sz="1800" b="0" i="0" u="none" strike="noStrike" cap="none" normalizeH="0" baseline="0" smtClean="0">
                        <a:ln>
                          <a:noFill/>
                        </a:ln>
                        <a:solidFill>
                          <a:schemeClr val="tx1"/>
                        </a:solidFill>
                        <a:effectLst/>
                        <a:latin typeface="Arial" pitchFamily="34" charset="0"/>
                      </a:endParaRPr>
                    </a:p>
                  </a:txBody>
                  <a:tcPr marL="36000" marR="36000" marT="18000" marB="18000" horzOverflow="overflow">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Чехия</a:t>
                      </a:r>
                      <a:endParaRPr kumimoji="0" lang="ru-RU" sz="1800" b="0" i="0" u="none" strike="noStrike" cap="none" normalizeH="0" baseline="0" smtClean="0">
                        <a:ln>
                          <a:noFill/>
                        </a:ln>
                        <a:solidFill>
                          <a:schemeClr val="tx1"/>
                        </a:solidFill>
                        <a:effectLst/>
                        <a:latin typeface="Arial" pitchFamily="34" charset="0"/>
                      </a:endParaRPr>
                    </a:p>
                  </a:txBody>
                  <a:tcPr marL="36000" marR="36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24.5</a:t>
                      </a:r>
                      <a:endParaRPr kumimoji="0" lang="en-US" sz="1800" b="0" i="0" u="none" strike="noStrike" cap="none" normalizeH="0" baseline="0" smtClean="0">
                        <a:ln>
                          <a:noFill/>
                        </a:ln>
                        <a:solidFill>
                          <a:schemeClr val="tx1"/>
                        </a:solidFill>
                        <a:effectLst/>
                        <a:latin typeface="Arial" pitchFamily="34" charset="0"/>
                      </a:endParaRPr>
                    </a:p>
                  </a:txBody>
                  <a:tcPr marL="36000" marR="36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8.</a:t>
                      </a:r>
                      <a:endParaRPr kumimoji="0" lang="en-US" sz="1800" b="0" i="0" u="none" strike="noStrike" cap="none" normalizeH="0" baseline="0" smtClean="0">
                        <a:ln>
                          <a:noFill/>
                        </a:ln>
                        <a:solidFill>
                          <a:schemeClr val="tx1"/>
                        </a:solidFill>
                        <a:effectLst/>
                        <a:latin typeface="Arial" pitchFamily="34" charset="0"/>
                      </a:endParaRPr>
                    </a:p>
                  </a:txBody>
                  <a:tcPr marL="36000" marR="36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Япония</a:t>
                      </a:r>
                      <a:endParaRPr kumimoji="0" lang="ru-RU" sz="1800" b="0" i="0" u="none" strike="noStrike" cap="none" normalizeH="0" baseline="0" smtClean="0">
                        <a:ln>
                          <a:noFill/>
                        </a:ln>
                        <a:solidFill>
                          <a:schemeClr val="tx1"/>
                        </a:solidFill>
                        <a:effectLst/>
                        <a:latin typeface="Arial" pitchFamily="34" charset="0"/>
                      </a:endParaRPr>
                    </a:p>
                  </a:txBody>
                  <a:tcPr marL="36000" marR="36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43</a:t>
                      </a:r>
                      <a:endParaRPr kumimoji="0" lang="en-US" sz="1800" b="0" i="0" u="none" strike="noStrike" cap="none" normalizeH="0" baseline="0" smtClean="0">
                        <a:ln>
                          <a:noFill/>
                        </a:ln>
                        <a:solidFill>
                          <a:schemeClr val="tx1"/>
                        </a:solidFill>
                        <a:effectLst/>
                        <a:latin typeface="Arial" pitchFamily="34" charset="0"/>
                      </a:endParaRPr>
                    </a:p>
                  </a:txBody>
                  <a:tcPr marL="36000" marR="36000" marT="18000" marB="18000" horzOverflow="overflow">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29.</a:t>
                      </a:r>
                      <a:endParaRPr kumimoji="0" lang="en-US" sz="1800" b="1" i="0" u="none" strike="noStrike" cap="none" normalizeH="0" baseline="0" smtClean="0">
                        <a:ln>
                          <a:noFill/>
                        </a:ln>
                        <a:solidFill>
                          <a:schemeClr val="tx1"/>
                        </a:solidFill>
                        <a:effectLst/>
                        <a:latin typeface="Arial" pitchFamily="34" charset="0"/>
                      </a:endParaRPr>
                    </a:p>
                  </a:txBody>
                  <a:tcPr marL="36000" marR="36000" marT="18000" marB="18000" horzOverflow="overflow">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Россия</a:t>
                      </a:r>
                      <a:endParaRPr kumimoji="0" lang="ru-RU" sz="1800" b="1" i="0" u="none" strike="noStrike" cap="none" normalizeH="0" baseline="0" smtClean="0">
                        <a:ln>
                          <a:noFill/>
                        </a:ln>
                        <a:solidFill>
                          <a:schemeClr val="tx1"/>
                        </a:solidFill>
                        <a:effectLst/>
                        <a:latin typeface="Arial" pitchFamily="34" charset="0"/>
                      </a:endParaRPr>
                    </a:p>
                  </a:txBody>
                  <a:tcPr marL="36000" marR="36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23.9</a:t>
                      </a:r>
                      <a:endParaRPr kumimoji="0" lang="en-US" sz="1800" b="1" i="0" u="none" strike="noStrike" cap="none" normalizeH="0" baseline="0" smtClean="0">
                        <a:ln>
                          <a:noFill/>
                        </a:ln>
                        <a:solidFill>
                          <a:schemeClr val="tx1"/>
                        </a:solidFill>
                        <a:effectLst/>
                        <a:latin typeface="Arial" pitchFamily="34" charset="0"/>
                      </a:endParaRPr>
                    </a:p>
                  </a:txBody>
                  <a:tcPr marL="36000" marR="36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9.</a:t>
                      </a:r>
                      <a:endParaRPr kumimoji="0" lang="en-US" sz="1800" b="0" i="0" u="none" strike="noStrike" cap="none" normalizeH="0" baseline="0" smtClean="0">
                        <a:ln>
                          <a:noFill/>
                        </a:ln>
                        <a:solidFill>
                          <a:schemeClr val="tx1"/>
                        </a:solidFill>
                        <a:effectLst/>
                        <a:latin typeface="Arial" pitchFamily="34" charset="0"/>
                      </a:endParaRPr>
                    </a:p>
                  </a:txBody>
                  <a:tcPr marL="36000" marR="36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Беларусь</a:t>
                      </a:r>
                      <a:endParaRPr kumimoji="0" lang="ru-RU" sz="1800" b="0" i="0" u="none" strike="noStrike" cap="none" normalizeH="0" baseline="0" smtClean="0">
                        <a:ln>
                          <a:noFill/>
                        </a:ln>
                        <a:solidFill>
                          <a:schemeClr val="tx1"/>
                        </a:solidFill>
                        <a:effectLst/>
                        <a:latin typeface="Arial" pitchFamily="34" charset="0"/>
                      </a:endParaRPr>
                    </a:p>
                  </a:txBody>
                  <a:tcPr marL="36000" marR="36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41.8</a:t>
                      </a:r>
                      <a:endParaRPr kumimoji="0" lang="en-US" sz="1800" b="0" i="0" u="none" strike="noStrike" cap="none" normalizeH="0" baseline="0" smtClean="0">
                        <a:ln>
                          <a:noFill/>
                        </a:ln>
                        <a:solidFill>
                          <a:schemeClr val="tx1"/>
                        </a:solidFill>
                        <a:effectLst/>
                        <a:latin typeface="Arial" pitchFamily="34" charset="0"/>
                      </a:endParaRPr>
                    </a:p>
                  </a:txBody>
                  <a:tcPr marL="36000" marR="36000" marT="18000" marB="18000" horzOverflow="overflow">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30.</a:t>
                      </a:r>
                      <a:endParaRPr kumimoji="0" lang="en-US" sz="1800" b="0" i="0" u="none" strike="noStrike" cap="none" normalizeH="0" baseline="0" smtClean="0">
                        <a:ln>
                          <a:noFill/>
                        </a:ln>
                        <a:solidFill>
                          <a:schemeClr val="tx1"/>
                        </a:solidFill>
                        <a:effectLst/>
                        <a:latin typeface="Arial" pitchFamily="34" charset="0"/>
                      </a:endParaRPr>
                    </a:p>
                  </a:txBody>
                  <a:tcPr marL="36000" marR="36000" marT="18000" marB="18000" horzOverflow="overflow">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Греция</a:t>
                      </a:r>
                      <a:endParaRPr kumimoji="0" lang="ru-RU" sz="1800" b="0" i="0" u="none" strike="noStrike" cap="none" normalizeH="0" baseline="0" smtClean="0">
                        <a:ln>
                          <a:noFill/>
                        </a:ln>
                        <a:solidFill>
                          <a:schemeClr val="tx1"/>
                        </a:solidFill>
                        <a:effectLst/>
                        <a:latin typeface="Arial" pitchFamily="34" charset="0"/>
                      </a:endParaRPr>
                    </a:p>
                  </a:txBody>
                  <a:tcPr marL="36000" marR="36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23.7</a:t>
                      </a:r>
                      <a:endParaRPr kumimoji="0" lang="en-US" sz="1800" b="0" i="0" u="none" strike="noStrike" cap="none" normalizeH="0" baseline="0" smtClean="0">
                        <a:ln>
                          <a:noFill/>
                        </a:ln>
                        <a:solidFill>
                          <a:schemeClr val="tx1"/>
                        </a:solidFill>
                        <a:effectLst/>
                        <a:latin typeface="Arial" pitchFamily="34" charset="0"/>
                      </a:endParaRPr>
                    </a:p>
                  </a:txBody>
                  <a:tcPr marL="36000" marR="36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10.</a:t>
                      </a:r>
                      <a:endParaRPr kumimoji="0" lang="en-US" sz="1800" b="0" i="0" u="none" strike="noStrike" cap="none" normalizeH="0" baseline="0" smtClean="0">
                        <a:ln>
                          <a:noFill/>
                        </a:ln>
                        <a:solidFill>
                          <a:schemeClr val="tx1"/>
                        </a:solidFill>
                        <a:effectLst/>
                        <a:latin typeface="Arial" pitchFamily="34" charset="0"/>
                      </a:endParaRPr>
                    </a:p>
                  </a:txBody>
                  <a:tcPr marL="36000" marR="36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Исландия</a:t>
                      </a:r>
                      <a:endParaRPr kumimoji="0" lang="ru-RU" sz="1800" b="0" i="0" u="none" strike="noStrike" cap="none" normalizeH="0" baseline="0" smtClean="0">
                        <a:ln>
                          <a:noFill/>
                        </a:ln>
                        <a:solidFill>
                          <a:schemeClr val="tx1"/>
                        </a:solidFill>
                        <a:effectLst/>
                        <a:latin typeface="Arial" pitchFamily="34" charset="0"/>
                      </a:endParaRPr>
                    </a:p>
                  </a:txBody>
                  <a:tcPr marL="36000" marR="36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41</a:t>
                      </a:r>
                      <a:endParaRPr kumimoji="0" lang="en-US" sz="1800" b="0" i="0" u="none" strike="noStrike" cap="none" normalizeH="0" baseline="0" smtClean="0">
                        <a:ln>
                          <a:noFill/>
                        </a:ln>
                        <a:solidFill>
                          <a:schemeClr val="tx1"/>
                        </a:solidFill>
                        <a:effectLst/>
                        <a:latin typeface="Arial" pitchFamily="34" charset="0"/>
                      </a:endParaRPr>
                    </a:p>
                  </a:txBody>
                  <a:tcPr marL="36000" marR="36000" marT="18000" marB="18000" horzOverflow="overflow">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31.</a:t>
                      </a:r>
                      <a:endParaRPr kumimoji="0" lang="en-US" sz="1800" b="0" i="0" u="none" strike="noStrike" cap="none" normalizeH="0" baseline="0" smtClean="0">
                        <a:ln>
                          <a:noFill/>
                        </a:ln>
                        <a:solidFill>
                          <a:schemeClr val="tx1"/>
                        </a:solidFill>
                        <a:effectLst/>
                        <a:latin typeface="Arial" pitchFamily="34" charset="0"/>
                      </a:endParaRPr>
                    </a:p>
                  </a:txBody>
                  <a:tcPr marL="36000" marR="36000" marT="18000" marB="18000" horzOverflow="overflow">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Израиль</a:t>
                      </a:r>
                      <a:endParaRPr kumimoji="0" lang="ru-RU" sz="1800" b="0" i="0" u="none" strike="noStrike" cap="none" normalizeH="0" baseline="0" smtClean="0">
                        <a:ln>
                          <a:noFill/>
                        </a:ln>
                        <a:solidFill>
                          <a:schemeClr val="tx1"/>
                        </a:solidFill>
                        <a:effectLst/>
                        <a:latin typeface="Arial" pitchFamily="34" charset="0"/>
                      </a:endParaRPr>
                    </a:p>
                  </a:txBody>
                  <a:tcPr marL="36000" marR="36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23.4</a:t>
                      </a:r>
                      <a:endParaRPr kumimoji="0" lang="en-US" sz="1800" b="0" i="0" u="none" strike="noStrike" cap="none" normalizeH="0" baseline="0" smtClean="0">
                        <a:ln>
                          <a:noFill/>
                        </a:ln>
                        <a:solidFill>
                          <a:schemeClr val="tx1"/>
                        </a:solidFill>
                        <a:effectLst/>
                        <a:latin typeface="Arial" pitchFamily="34" charset="0"/>
                      </a:endParaRPr>
                    </a:p>
                  </a:txBody>
                  <a:tcPr marL="36000" marR="36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11.</a:t>
                      </a:r>
                      <a:endParaRPr kumimoji="0" lang="en-US" sz="1800" b="0" i="0" u="none" strike="noStrike" cap="none" normalizeH="0" baseline="0" smtClean="0">
                        <a:ln>
                          <a:noFill/>
                        </a:ln>
                        <a:solidFill>
                          <a:schemeClr val="tx1"/>
                        </a:solidFill>
                        <a:effectLst/>
                        <a:latin typeface="Arial" pitchFamily="34" charset="0"/>
                      </a:endParaRPr>
                    </a:p>
                  </a:txBody>
                  <a:tcPr marL="36000" marR="36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Австралия</a:t>
                      </a:r>
                      <a:endParaRPr kumimoji="0" lang="ru-RU" sz="1800" b="0" i="0" u="none" strike="noStrike" cap="none" normalizeH="0" baseline="0" smtClean="0">
                        <a:ln>
                          <a:noFill/>
                        </a:ln>
                        <a:solidFill>
                          <a:schemeClr val="tx1"/>
                        </a:solidFill>
                        <a:effectLst/>
                        <a:latin typeface="Arial" pitchFamily="34" charset="0"/>
                      </a:endParaRPr>
                    </a:p>
                  </a:txBody>
                  <a:tcPr marL="36000" marR="36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40</a:t>
                      </a:r>
                      <a:endParaRPr kumimoji="0" lang="en-US" sz="1800" b="0" i="0" u="none" strike="noStrike" cap="none" normalizeH="0" baseline="0" smtClean="0">
                        <a:ln>
                          <a:noFill/>
                        </a:ln>
                        <a:solidFill>
                          <a:schemeClr val="tx1"/>
                        </a:solidFill>
                        <a:effectLst/>
                        <a:latin typeface="Arial" pitchFamily="34" charset="0"/>
                      </a:endParaRPr>
                    </a:p>
                  </a:txBody>
                  <a:tcPr marL="36000" marR="36000" marT="18000" marB="18000" horzOverflow="overflow">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32.</a:t>
                      </a:r>
                      <a:endParaRPr kumimoji="0" lang="en-US" sz="1800" b="0" i="0" u="none" strike="noStrike" cap="none" normalizeH="0" baseline="0" smtClean="0">
                        <a:ln>
                          <a:noFill/>
                        </a:ln>
                        <a:solidFill>
                          <a:schemeClr val="tx1"/>
                        </a:solidFill>
                        <a:effectLst/>
                        <a:latin typeface="Arial" pitchFamily="34" charset="0"/>
                      </a:endParaRPr>
                    </a:p>
                  </a:txBody>
                  <a:tcPr marL="36000" marR="36000" marT="18000" marB="18000" horzOverflow="overflow">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Эстония</a:t>
                      </a:r>
                      <a:endParaRPr kumimoji="0" lang="ru-RU" sz="1800" b="0" i="0" u="none" strike="noStrike" cap="none" normalizeH="0" baseline="0" smtClean="0">
                        <a:ln>
                          <a:noFill/>
                        </a:ln>
                        <a:solidFill>
                          <a:schemeClr val="tx1"/>
                        </a:solidFill>
                        <a:effectLst/>
                        <a:latin typeface="Arial" pitchFamily="34" charset="0"/>
                      </a:endParaRPr>
                    </a:p>
                  </a:txBody>
                  <a:tcPr marL="36000" marR="36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23.4</a:t>
                      </a:r>
                      <a:endParaRPr kumimoji="0" lang="en-US" sz="1800" b="0" i="0" u="none" strike="noStrike" cap="none" normalizeH="0" baseline="0" smtClean="0">
                        <a:ln>
                          <a:noFill/>
                        </a:ln>
                        <a:solidFill>
                          <a:schemeClr val="tx1"/>
                        </a:solidFill>
                        <a:effectLst/>
                        <a:latin typeface="Arial" pitchFamily="34" charset="0"/>
                      </a:endParaRPr>
                    </a:p>
                  </a:txBody>
                  <a:tcPr marL="36000" marR="36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12.</a:t>
                      </a:r>
                      <a:endParaRPr kumimoji="0" lang="en-US" sz="1800" b="0" i="0" u="none" strike="noStrike" cap="none" normalizeH="0" baseline="0" smtClean="0">
                        <a:ln>
                          <a:noFill/>
                        </a:ln>
                        <a:solidFill>
                          <a:schemeClr val="tx1"/>
                        </a:solidFill>
                        <a:effectLst/>
                        <a:latin typeface="Arial" pitchFamily="34" charset="0"/>
                      </a:endParaRPr>
                    </a:p>
                  </a:txBody>
                  <a:tcPr marL="36000" marR="36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Испания</a:t>
                      </a:r>
                      <a:endParaRPr kumimoji="0" lang="ru-RU" sz="1800" b="0" i="0" u="none" strike="noStrike" cap="none" normalizeH="0" baseline="0" smtClean="0">
                        <a:ln>
                          <a:noFill/>
                        </a:ln>
                        <a:solidFill>
                          <a:schemeClr val="tx1"/>
                        </a:solidFill>
                        <a:effectLst/>
                        <a:latin typeface="Arial" pitchFamily="34" charset="0"/>
                      </a:endParaRPr>
                    </a:p>
                  </a:txBody>
                  <a:tcPr marL="36000" marR="36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38.5</a:t>
                      </a:r>
                      <a:endParaRPr kumimoji="0" lang="en-US" sz="1800" b="0" i="0" u="none" strike="noStrike" cap="none" normalizeH="0" baseline="0" smtClean="0">
                        <a:ln>
                          <a:noFill/>
                        </a:ln>
                        <a:solidFill>
                          <a:schemeClr val="tx1"/>
                        </a:solidFill>
                        <a:effectLst/>
                        <a:latin typeface="Arial" pitchFamily="34" charset="0"/>
                      </a:endParaRPr>
                    </a:p>
                  </a:txBody>
                  <a:tcPr marL="36000" marR="36000" marT="18000" marB="18000" horzOverflow="overflow">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33.</a:t>
                      </a:r>
                      <a:endParaRPr kumimoji="0" lang="en-US" sz="1800" b="0" i="0" u="none" strike="noStrike" cap="none" normalizeH="0" baseline="0" smtClean="0">
                        <a:ln>
                          <a:noFill/>
                        </a:ln>
                        <a:solidFill>
                          <a:schemeClr val="tx1"/>
                        </a:solidFill>
                        <a:effectLst/>
                        <a:latin typeface="Arial" pitchFamily="34" charset="0"/>
                      </a:endParaRPr>
                    </a:p>
                  </a:txBody>
                  <a:tcPr marL="36000" marR="36000" marT="18000" marB="18000" horzOverflow="overflow">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Венгрия</a:t>
                      </a:r>
                      <a:endParaRPr kumimoji="0" lang="ru-RU" sz="1800" b="0" i="0" u="none" strike="noStrike" cap="none" normalizeH="0" baseline="0" smtClean="0">
                        <a:ln>
                          <a:noFill/>
                        </a:ln>
                        <a:solidFill>
                          <a:schemeClr val="tx1"/>
                        </a:solidFill>
                        <a:effectLst/>
                        <a:latin typeface="Arial" pitchFamily="34" charset="0"/>
                      </a:endParaRPr>
                    </a:p>
                  </a:txBody>
                  <a:tcPr marL="36000" marR="36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22.3</a:t>
                      </a:r>
                      <a:endParaRPr kumimoji="0" lang="en-US" sz="1800" b="0" i="0" u="none" strike="noStrike" cap="none" normalizeH="0" baseline="0" smtClean="0">
                        <a:ln>
                          <a:noFill/>
                        </a:ln>
                        <a:solidFill>
                          <a:schemeClr val="tx1"/>
                        </a:solidFill>
                        <a:effectLst/>
                        <a:latin typeface="Arial" pitchFamily="34" charset="0"/>
                      </a:endParaRPr>
                    </a:p>
                  </a:txBody>
                  <a:tcPr marL="36000" marR="36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13.</a:t>
                      </a:r>
                      <a:endParaRPr kumimoji="0" lang="en-US" sz="1800" b="0" i="0" u="none" strike="noStrike" cap="none" normalizeH="0" baseline="0" smtClean="0">
                        <a:ln>
                          <a:noFill/>
                        </a:ln>
                        <a:solidFill>
                          <a:schemeClr val="tx1"/>
                        </a:solidFill>
                        <a:effectLst/>
                        <a:latin typeface="Arial" pitchFamily="34" charset="0"/>
                      </a:endParaRPr>
                    </a:p>
                  </a:txBody>
                  <a:tcPr marL="36000" marR="36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Германия</a:t>
                      </a:r>
                      <a:endParaRPr kumimoji="0" lang="ru-RU" sz="1800" b="0" i="0" u="none" strike="noStrike" cap="none" normalizeH="0" baseline="0" smtClean="0">
                        <a:ln>
                          <a:noFill/>
                        </a:ln>
                        <a:solidFill>
                          <a:schemeClr val="tx1"/>
                        </a:solidFill>
                        <a:effectLst/>
                        <a:latin typeface="Arial" pitchFamily="34" charset="0"/>
                      </a:endParaRPr>
                    </a:p>
                  </a:txBody>
                  <a:tcPr marL="36000" marR="36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37.5</a:t>
                      </a:r>
                      <a:endParaRPr kumimoji="0" lang="en-US" sz="1800" b="0" i="0" u="none" strike="noStrike" cap="none" normalizeH="0" baseline="0" smtClean="0">
                        <a:ln>
                          <a:noFill/>
                        </a:ln>
                        <a:solidFill>
                          <a:schemeClr val="tx1"/>
                        </a:solidFill>
                        <a:effectLst/>
                        <a:latin typeface="Arial" pitchFamily="34" charset="0"/>
                      </a:endParaRPr>
                    </a:p>
                  </a:txBody>
                  <a:tcPr marL="36000" marR="36000" marT="18000" marB="18000" horzOverflow="overflow">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34.</a:t>
                      </a:r>
                      <a:endParaRPr kumimoji="0" lang="en-US" sz="1800" b="0" i="0" u="none" strike="noStrike" cap="none" normalizeH="0" baseline="0" smtClean="0">
                        <a:ln>
                          <a:noFill/>
                        </a:ln>
                        <a:solidFill>
                          <a:schemeClr val="tx1"/>
                        </a:solidFill>
                        <a:effectLst/>
                        <a:latin typeface="Arial" pitchFamily="34" charset="0"/>
                      </a:endParaRPr>
                    </a:p>
                  </a:txBody>
                  <a:tcPr marL="36000" marR="36000" marT="18000" marB="18000" horzOverflow="overflow">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Франция</a:t>
                      </a:r>
                      <a:endParaRPr kumimoji="0" lang="ru-RU" sz="1800" b="0" i="0" u="none" strike="noStrike" cap="none" normalizeH="0" baseline="0" smtClean="0">
                        <a:ln>
                          <a:noFill/>
                        </a:ln>
                        <a:solidFill>
                          <a:schemeClr val="tx1"/>
                        </a:solidFill>
                        <a:effectLst/>
                        <a:latin typeface="Arial" pitchFamily="34" charset="0"/>
                      </a:endParaRPr>
                    </a:p>
                  </a:txBody>
                  <a:tcPr marL="36000" marR="36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21.3</a:t>
                      </a:r>
                      <a:endParaRPr kumimoji="0" lang="en-US" sz="1800" b="0" i="0" u="none" strike="noStrike" cap="none" normalizeH="0" baseline="0" smtClean="0">
                        <a:ln>
                          <a:noFill/>
                        </a:ln>
                        <a:solidFill>
                          <a:schemeClr val="tx1"/>
                        </a:solidFill>
                        <a:effectLst/>
                        <a:latin typeface="Arial" pitchFamily="34" charset="0"/>
                      </a:endParaRPr>
                    </a:p>
                  </a:txBody>
                  <a:tcPr marL="36000" marR="36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14.</a:t>
                      </a:r>
                      <a:endParaRPr kumimoji="0" lang="en-US" sz="1800" b="0" i="0" u="none" strike="noStrike" cap="none" normalizeH="0" baseline="0" smtClean="0">
                        <a:ln>
                          <a:noFill/>
                        </a:ln>
                        <a:solidFill>
                          <a:schemeClr val="tx1"/>
                        </a:solidFill>
                        <a:effectLst/>
                        <a:latin typeface="Arial" pitchFamily="34" charset="0"/>
                      </a:endParaRPr>
                    </a:p>
                  </a:txBody>
                  <a:tcPr marL="36000" marR="36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Швейцария</a:t>
                      </a:r>
                      <a:endParaRPr kumimoji="0" lang="ru-RU" sz="1800" b="0" i="0" u="none" strike="noStrike" cap="none" normalizeH="0" baseline="0" smtClean="0">
                        <a:ln>
                          <a:noFill/>
                        </a:ln>
                        <a:solidFill>
                          <a:schemeClr val="tx1"/>
                        </a:solidFill>
                        <a:effectLst/>
                        <a:latin typeface="Arial" pitchFamily="34" charset="0"/>
                      </a:endParaRPr>
                    </a:p>
                  </a:txBody>
                  <a:tcPr marL="36000" marR="36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36.9</a:t>
                      </a:r>
                      <a:endParaRPr kumimoji="0" lang="en-US" sz="1800" b="0" i="0" u="none" strike="noStrike" cap="none" normalizeH="0" baseline="0" smtClean="0">
                        <a:ln>
                          <a:noFill/>
                        </a:ln>
                        <a:solidFill>
                          <a:schemeClr val="tx1"/>
                        </a:solidFill>
                        <a:effectLst/>
                        <a:latin typeface="Arial" pitchFamily="34" charset="0"/>
                      </a:endParaRPr>
                    </a:p>
                  </a:txBody>
                  <a:tcPr marL="36000" marR="36000" marT="18000" marB="18000" horzOverflow="overflow">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35.</a:t>
                      </a:r>
                      <a:endParaRPr kumimoji="0" lang="en-US" sz="1800" b="0" i="0" u="none" strike="noStrike" cap="none" normalizeH="0" baseline="0" smtClean="0">
                        <a:ln>
                          <a:noFill/>
                        </a:ln>
                        <a:solidFill>
                          <a:schemeClr val="tx1"/>
                        </a:solidFill>
                        <a:effectLst/>
                        <a:latin typeface="Arial" pitchFamily="34" charset="0"/>
                      </a:endParaRPr>
                    </a:p>
                  </a:txBody>
                  <a:tcPr marL="36000" marR="36000" marT="18000" marB="18000" horzOverflow="overflow">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Хорватия</a:t>
                      </a:r>
                      <a:endParaRPr kumimoji="0" lang="ru-RU" sz="1800" b="0" i="0" u="none" strike="noStrike" cap="none" normalizeH="0" baseline="0" smtClean="0">
                        <a:ln>
                          <a:noFill/>
                        </a:ln>
                        <a:solidFill>
                          <a:schemeClr val="tx1"/>
                        </a:solidFill>
                        <a:effectLst/>
                        <a:latin typeface="Arial" pitchFamily="34" charset="0"/>
                      </a:endParaRPr>
                    </a:p>
                  </a:txBody>
                  <a:tcPr marL="36000" marR="36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20.5</a:t>
                      </a:r>
                      <a:endParaRPr kumimoji="0" lang="en-US" sz="1800" b="0" i="0" u="none" strike="noStrike" cap="none" normalizeH="0" baseline="0" smtClean="0">
                        <a:ln>
                          <a:noFill/>
                        </a:ln>
                        <a:solidFill>
                          <a:schemeClr val="tx1"/>
                        </a:solidFill>
                        <a:effectLst/>
                        <a:latin typeface="Arial" pitchFamily="34" charset="0"/>
                      </a:endParaRPr>
                    </a:p>
                  </a:txBody>
                  <a:tcPr marL="36000" marR="36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15.</a:t>
                      </a:r>
                      <a:endParaRPr kumimoji="0" lang="en-US" sz="1800" b="0" i="0" u="none" strike="noStrike" cap="none" normalizeH="0" baseline="0" smtClean="0">
                        <a:ln>
                          <a:noFill/>
                        </a:ln>
                        <a:solidFill>
                          <a:schemeClr val="tx1"/>
                        </a:solidFill>
                        <a:effectLst/>
                        <a:latin typeface="Arial" pitchFamily="34" charset="0"/>
                      </a:endParaRPr>
                    </a:p>
                  </a:txBody>
                  <a:tcPr marL="36000" marR="36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Канада</a:t>
                      </a:r>
                      <a:endParaRPr kumimoji="0" lang="ru-RU" sz="1800" b="0" i="0" u="none" strike="noStrike" cap="none" normalizeH="0" baseline="0" smtClean="0">
                        <a:ln>
                          <a:noFill/>
                        </a:ln>
                        <a:solidFill>
                          <a:schemeClr val="tx1"/>
                        </a:solidFill>
                        <a:effectLst/>
                        <a:latin typeface="Arial" pitchFamily="34" charset="0"/>
                      </a:endParaRPr>
                    </a:p>
                  </a:txBody>
                  <a:tcPr marL="36000" marR="36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36.9</a:t>
                      </a:r>
                      <a:endParaRPr kumimoji="0" lang="en-US" sz="1800" b="0" i="0" u="none" strike="noStrike" cap="none" normalizeH="0" baseline="0" smtClean="0">
                        <a:ln>
                          <a:noFill/>
                        </a:ln>
                        <a:solidFill>
                          <a:schemeClr val="tx1"/>
                        </a:solidFill>
                        <a:effectLst/>
                        <a:latin typeface="Arial" pitchFamily="34" charset="0"/>
                      </a:endParaRPr>
                    </a:p>
                  </a:txBody>
                  <a:tcPr marL="36000" marR="36000" marT="18000" marB="18000" horzOverflow="overflow">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36.</a:t>
                      </a:r>
                      <a:endParaRPr kumimoji="0" lang="en-US" sz="1800" b="0" i="0" u="none" strike="noStrike" cap="none" normalizeH="0" baseline="0" smtClean="0">
                        <a:ln>
                          <a:noFill/>
                        </a:ln>
                        <a:solidFill>
                          <a:schemeClr val="tx1"/>
                        </a:solidFill>
                        <a:effectLst/>
                        <a:latin typeface="Arial" pitchFamily="34" charset="0"/>
                      </a:endParaRPr>
                    </a:p>
                  </a:txBody>
                  <a:tcPr marL="36000" marR="36000" marT="18000" marB="18000" horzOverflow="overflow">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Грузия</a:t>
                      </a:r>
                      <a:endParaRPr kumimoji="0" lang="ru-RU" sz="1800" b="0" i="0" u="none" strike="noStrike" cap="none" normalizeH="0" baseline="0" smtClean="0">
                        <a:ln>
                          <a:noFill/>
                        </a:ln>
                        <a:solidFill>
                          <a:schemeClr val="tx1"/>
                        </a:solidFill>
                        <a:effectLst/>
                        <a:latin typeface="Arial" pitchFamily="34" charset="0"/>
                      </a:endParaRPr>
                    </a:p>
                  </a:txBody>
                  <a:tcPr marL="36000" marR="36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18.7</a:t>
                      </a:r>
                      <a:endParaRPr kumimoji="0" lang="en-US" sz="1800" b="0" i="0" u="none" strike="noStrike" cap="none" normalizeH="0" baseline="0" smtClean="0">
                        <a:ln>
                          <a:noFill/>
                        </a:ln>
                        <a:solidFill>
                          <a:schemeClr val="tx1"/>
                        </a:solidFill>
                        <a:effectLst/>
                        <a:latin typeface="Arial" pitchFamily="34" charset="0"/>
                      </a:endParaRPr>
                    </a:p>
                  </a:txBody>
                  <a:tcPr marL="36000" marR="36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16.</a:t>
                      </a:r>
                      <a:endParaRPr kumimoji="0" lang="en-US" sz="1800" b="0" i="0" u="none" strike="noStrike" cap="none" normalizeH="0" baseline="0" smtClean="0">
                        <a:ln>
                          <a:noFill/>
                        </a:ln>
                        <a:solidFill>
                          <a:schemeClr val="tx1"/>
                        </a:solidFill>
                        <a:effectLst/>
                        <a:latin typeface="Arial" pitchFamily="34" charset="0"/>
                      </a:endParaRPr>
                    </a:p>
                  </a:txBody>
                  <a:tcPr marL="36000" marR="36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США</a:t>
                      </a:r>
                      <a:endParaRPr kumimoji="0" lang="ru-RU" sz="1800" b="0" i="0" u="none" strike="noStrike" cap="none" normalizeH="0" baseline="0" smtClean="0">
                        <a:ln>
                          <a:noFill/>
                        </a:ln>
                        <a:solidFill>
                          <a:schemeClr val="tx1"/>
                        </a:solidFill>
                        <a:effectLst/>
                        <a:latin typeface="Arial" pitchFamily="34" charset="0"/>
                      </a:endParaRPr>
                    </a:p>
                  </a:txBody>
                  <a:tcPr marL="36000" marR="36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36.2</a:t>
                      </a:r>
                      <a:endParaRPr kumimoji="0" lang="en-US" sz="1800" b="0" i="0" u="none" strike="noStrike" cap="none" normalizeH="0" baseline="0" smtClean="0">
                        <a:ln>
                          <a:noFill/>
                        </a:ln>
                        <a:solidFill>
                          <a:schemeClr val="tx1"/>
                        </a:solidFill>
                        <a:effectLst/>
                        <a:latin typeface="Arial" pitchFamily="34" charset="0"/>
                      </a:endParaRPr>
                    </a:p>
                  </a:txBody>
                  <a:tcPr marL="36000" marR="36000" marT="18000" marB="18000" horzOverflow="overflow">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37.</a:t>
                      </a:r>
                      <a:endParaRPr kumimoji="0" lang="en-US" sz="1800" b="0" i="0" u="none" strike="noStrike" cap="none" normalizeH="0" baseline="0" smtClean="0">
                        <a:ln>
                          <a:noFill/>
                        </a:ln>
                        <a:solidFill>
                          <a:schemeClr val="tx1"/>
                        </a:solidFill>
                        <a:effectLst/>
                        <a:latin typeface="Arial" pitchFamily="34" charset="0"/>
                      </a:endParaRPr>
                    </a:p>
                  </a:txBody>
                  <a:tcPr marL="36000" marR="36000" marT="18000" marB="18000" horzOverflow="overflow">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Польша</a:t>
                      </a:r>
                      <a:endParaRPr kumimoji="0" lang="ru-RU" sz="1800" b="0" i="0" u="none" strike="noStrike" cap="none" normalizeH="0" baseline="0" smtClean="0">
                        <a:ln>
                          <a:noFill/>
                        </a:ln>
                        <a:solidFill>
                          <a:schemeClr val="tx1"/>
                        </a:solidFill>
                        <a:effectLst/>
                        <a:latin typeface="Arial" pitchFamily="34" charset="0"/>
                      </a:endParaRPr>
                    </a:p>
                  </a:txBody>
                  <a:tcPr marL="36000" marR="36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18.4</a:t>
                      </a:r>
                      <a:endParaRPr kumimoji="0" lang="en-US" sz="1800" b="0" i="0" u="none" strike="noStrike" cap="none" normalizeH="0" baseline="0" smtClean="0">
                        <a:ln>
                          <a:noFill/>
                        </a:ln>
                        <a:solidFill>
                          <a:schemeClr val="tx1"/>
                        </a:solidFill>
                        <a:effectLst/>
                        <a:latin typeface="Arial" pitchFamily="34" charset="0"/>
                      </a:endParaRPr>
                    </a:p>
                  </a:txBody>
                  <a:tcPr marL="36000" marR="36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17.</a:t>
                      </a:r>
                      <a:endParaRPr kumimoji="0" lang="en-US" sz="1800" b="0" i="0" u="none" strike="noStrike" cap="none" normalizeH="0" baseline="0" smtClean="0">
                        <a:ln>
                          <a:noFill/>
                        </a:ln>
                        <a:solidFill>
                          <a:schemeClr val="tx1"/>
                        </a:solidFill>
                        <a:effectLst/>
                        <a:latin typeface="Arial" pitchFamily="34" charset="0"/>
                      </a:endParaRPr>
                    </a:p>
                  </a:txBody>
                  <a:tcPr marL="36000" marR="36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Ирландия</a:t>
                      </a:r>
                      <a:endParaRPr kumimoji="0" lang="ru-RU" sz="1800" b="0" i="0" u="none" strike="noStrike" cap="none" normalizeH="0" baseline="0" smtClean="0">
                        <a:ln>
                          <a:noFill/>
                        </a:ln>
                        <a:solidFill>
                          <a:schemeClr val="tx1"/>
                        </a:solidFill>
                        <a:effectLst/>
                        <a:latin typeface="Arial" pitchFamily="34" charset="0"/>
                      </a:endParaRPr>
                    </a:p>
                  </a:txBody>
                  <a:tcPr marL="36000" marR="36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36</a:t>
                      </a:r>
                      <a:endParaRPr kumimoji="0" lang="en-US" sz="1800" b="0" i="0" u="none" strike="noStrike" cap="none" normalizeH="0" baseline="0" smtClean="0">
                        <a:ln>
                          <a:noFill/>
                        </a:ln>
                        <a:solidFill>
                          <a:schemeClr val="tx1"/>
                        </a:solidFill>
                        <a:effectLst/>
                        <a:latin typeface="Arial" pitchFamily="34" charset="0"/>
                      </a:endParaRPr>
                    </a:p>
                  </a:txBody>
                  <a:tcPr marL="36000" marR="36000" marT="18000" marB="18000" horzOverflow="overflow">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38.</a:t>
                      </a:r>
                      <a:endParaRPr kumimoji="0" lang="en-US" sz="1800" b="0" i="0" u="none" strike="noStrike" cap="none" normalizeH="0" baseline="0" smtClean="0">
                        <a:ln>
                          <a:noFill/>
                        </a:ln>
                        <a:solidFill>
                          <a:schemeClr val="tx1"/>
                        </a:solidFill>
                        <a:effectLst/>
                        <a:latin typeface="Arial" pitchFamily="34" charset="0"/>
                      </a:endParaRPr>
                    </a:p>
                  </a:txBody>
                  <a:tcPr marL="36000" marR="36000" marT="18000" marB="18000" horzOverflow="overflow">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Латвия</a:t>
                      </a:r>
                      <a:endParaRPr kumimoji="0" lang="ru-RU" sz="1800" b="0" i="0" u="none" strike="noStrike" cap="none" normalizeH="0" baseline="0" smtClean="0">
                        <a:ln>
                          <a:noFill/>
                        </a:ln>
                        <a:solidFill>
                          <a:schemeClr val="tx1"/>
                        </a:solidFill>
                        <a:effectLst/>
                        <a:latin typeface="Arial" pitchFamily="34" charset="0"/>
                      </a:endParaRPr>
                    </a:p>
                  </a:txBody>
                  <a:tcPr marL="36000" marR="36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17.1</a:t>
                      </a:r>
                      <a:endParaRPr kumimoji="0" lang="en-US" sz="1800" b="0" i="0" u="none" strike="noStrike" cap="none" normalizeH="0" baseline="0" smtClean="0">
                        <a:ln>
                          <a:noFill/>
                        </a:ln>
                        <a:solidFill>
                          <a:schemeClr val="tx1"/>
                        </a:solidFill>
                        <a:effectLst/>
                        <a:latin typeface="Arial" pitchFamily="34" charset="0"/>
                      </a:endParaRPr>
                    </a:p>
                  </a:txBody>
                  <a:tcPr marL="36000" marR="36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18.</a:t>
                      </a:r>
                      <a:endParaRPr kumimoji="0" lang="en-US" sz="1800" b="0" i="0" u="none" strike="noStrike" cap="none" normalizeH="0" baseline="0" smtClean="0">
                        <a:ln>
                          <a:noFill/>
                        </a:ln>
                        <a:solidFill>
                          <a:schemeClr val="tx1"/>
                        </a:solidFill>
                        <a:effectLst/>
                        <a:latin typeface="Arial" pitchFamily="34" charset="0"/>
                      </a:endParaRPr>
                    </a:p>
                  </a:txBody>
                  <a:tcPr marL="36000" marR="36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Австрия</a:t>
                      </a:r>
                      <a:endParaRPr kumimoji="0" lang="ru-RU" sz="1800" b="0" i="0" u="none" strike="noStrike" cap="none" normalizeH="0" baseline="0" smtClean="0">
                        <a:ln>
                          <a:noFill/>
                        </a:ln>
                        <a:solidFill>
                          <a:schemeClr val="tx1"/>
                        </a:solidFill>
                        <a:effectLst/>
                        <a:latin typeface="Arial" pitchFamily="34" charset="0"/>
                      </a:endParaRPr>
                    </a:p>
                  </a:txBody>
                  <a:tcPr marL="36000" marR="36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33.4</a:t>
                      </a:r>
                      <a:endParaRPr kumimoji="0" lang="en-US" sz="1800" b="0" i="0" u="none" strike="noStrike" cap="none" normalizeH="0" baseline="0" smtClean="0">
                        <a:ln>
                          <a:noFill/>
                        </a:ln>
                        <a:solidFill>
                          <a:schemeClr val="tx1"/>
                        </a:solidFill>
                        <a:effectLst/>
                        <a:latin typeface="Arial" pitchFamily="34" charset="0"/>
                      </a:endParaRPr>
                    </a:p>
                  </a:txBody>
                  <a:tcPr marL="36000" marR="36000" marT="18000" marB="18000" horzOverflow="overflow">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39.</a:t>
                      </a:r>
                      <a:endParaRPr kumimoji="0" lang="en-US" sz="1800" b="0" i="0" u="none" strike="noStrike" cap="none" normalizeH="0" baseline="0" smtClean="0">
                        <a:ln>
                          <a:noFill/>
                        </a:ln>
                        <a:solidFill>
                          <a:schemeClr val="tx1"/>
                        </a:solidFill>
                        <a:effectLst/>
                        <a:latin typeface="Arial" pitchFamily="34" charset="0"/>
                      </a:endParaRPr>
                    </a:p>
                  </a:txBody>
                  <a:tcPr marL="36000" marR="36000" marT="18000" marB="18000" horzOverflow="overflow">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Южная Корея</a:t>
                      </a:r>
                      <a:endParaRPr kumimoji="0" lang="ru-RU" sz="1800" b="0" i="0" u="none" strike="noStrike" cap="none" normalizeH="0" baseline="0" smtClean="0">
                        <a:ln>
                          <a:noFill/>
                        </a:ln>
                        <a:solidFill>
                          <a:schemeClr val="tx1"/>
                        </a:solidFill>
                        <a:effectLst/>
                        <a:latin typeface="Arial" pitchFamily="34" charset="0"/>
                      </a:endParaRPr>
                    </a:p>
                  </a:txBody>
                  <a:tcPr marL="36000" marR="36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15.8</a:t>
                      </a:r>
                      <a:endParaRPr kumimoji="0" lang="en-US" sz="1800" b="0" i="0" u="none" strike="noStrike" cap="none" normalizeH="0" baseline="0" smtClean="0">
                        <a:ln>
                          <a:noFill/>
                        </a:ln>
                        <a:solidFill>
                          <a:schemeClr val="tx1"/>
                        </a:solidFill>
                        <a:effectLst/>
                        <a:latin typeface="Arial" pitchFamily="34" charset="0"/>
                      </a:endParaRPr>
                    </a:p>
                  </a:txBody>
                  <a:tcPr marL="36000" marR="36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19.</a:t>
                      </a:r>
                      <a:endParaRPr kumimoji="0" lang="en-US" sz="1800" b="0" i="0" u="none" strike="noStrike" cap="none" normalizeH="0" baseline="0" smtClean="0">
                        <a:ln>
                          <a:noFill/>
                        </a:ln>
                        <a:solidFill>
                          <a:schemeClr val="tx1"/>
                        </a:solidFill>
                        <a:effectLst/>
                        <a:latin typeface="Arial" pitchFamily="34" charset="0"/>
                      </a:endParaRPr>
                    </a:p>
                  </a:txBody>
                  <a:tcPr marL="36000" marR="36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Италия</a:t>
                      </a:r>
                      <a:endParaRPr kumimoji="0" lang="ru-RU" sz="1800" b="0" i="0" u="none" strike="noStrike" cap="none" normalizeH="0" baseline="0" smtClean="0">
                        <a:ln>
                          <a:noFill/>
                        </a:ln>
                        <a:solidFill>
                          <a:schemeClr val="tx1"/>
                        </a:solidFill>
                        <a:effectLst/>
                        <a:latin typeface="Arial" pitchFamily="34" charset="0"/>
                      </a:endParaRPr>
                    </a:p>
                  </a:txBody>
                  <a:tcPr marL="36000" marR="36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32.6</a:t>
                      </a:r>
                      <a:endParaRPr kumimoji="0" lang="en-US" sz="1800" b="0" i="0" u="none" strike="noStrike" cap="none" normalizeH="0" baseline="0" smtClean="0">
                        <a:ln>
                          <a:noFill/>
                        </a:ln>
                        <a:solidFill>
                          <a:schemeClr val="tx1"/>
                        </a:solidFill>
                        <a:effectLst/>
                        <a:latin typeface="Arial" pitchFamily="34" charset="0"/>
                      </a:endParaRPr>
                    </a:p>
                  </a:txBody>
                  <a:tcPr marL="36000" marR="36000" marT="18000" marB="18000" horzOverflow="overflow">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40.</a:t>
                      </a:r>
                      <a:endParaRPr kumimoji="0" lang="en-US" sz="1800" b="0" i="0" u="none" strike="noStrike" cap="none" normalizeH="0" baseline="0" smtClean="0">
                        <a:ln>
                          <a:noFill/>
                        </a:ln>
                        <a:solidFill>
                          <a:schemeClr val="tx1"/>
                        </a:solidFill>
                        <a:effectLst/>
                        <a:latin typeface="Arial" pitchFamily="34" charset="0"/>
                      </a:endParaRPr>
                    </a:p>
                  </a:txBody>
                  <a:tcPr marL="36000" marR="36000" marT="18000" marB="18000" horzOverflow="overflow">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Сингапур</a:t>
                      </a:r>
                      <a:endParaRPr kumimoji="0" lang="ru-RU" sz="1800" b="0" i="0" u="none" strike="noStrike" cap="none" normalizeH="0" baseline="0" smtClean="0">
                        <a:ln>
                          <a:noFill/>
                        </a:ln>
                        <a:solidFill>
                          <a:schemeClr val="tx1"/>
                        </a:solidFill>
                        <a:effectLst/>
                        <a:latin typeface="Arial" pitchFamily="34" charset="0"/>
                      </a:endParaRPr>
                    </a:p>
                  </a:txBody>
                  <a:tcPr marL="36000" marR="36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14.7</a:t>
                      </a:r>
                      <a:endParaRPr kumimoji="0" lang="en-US" sz="1800" b="0" i="0" u="none" strike="noStrike" cap="none" normalizeH="0" baseline="0" smtClean="0">
                        <a:ln>
                          <a:noFill/>
                        </a:ln>
                        <a:solidFill>
                          <a:schemeClr val="tx1"/>
                        </a:solidFill>
                        <a:effectLst/>
                        <a:latin typeface="Arial" pitchFamily="34" charset="0"/>
                      </a:endParaRPr>
                    </a:p>
                  </a:txBody>
                  <a:tcPr marL="36000" marR="36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20.</a:t>
                      </a:r>
                      <a:endParaRPr kumimoji="0" lang="en-US" sz="1800" b="0" i="0" u="none" strike="noStrike" cap="none" normalizeH="0" baseline="0" smtClean="0">
                        <a:ln>
                          <a:noFill/>
                        </a:ln>
                        <a:solidFill>
                          <a:schemeClr val="tx1"/>
                        </a:solidFill>
                        <a:effectLst/>
                        <a:latin typeface="Arial" pitchFamily="34" charset="0"/>
                      </a:endParaRPr>
                    </a:p>
                  </a:txBody>
                  <a:tcPr marL="36000" marR="36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Бельгия</a:t>
                      </a:r>
                      <a:endParaRPr kumimoji="0" lang="ru-RU" sz="1800" b="0" i="0" u="none" strike="noStrike" cap="none" normalizeH="0" baseline="0" smtClean="0">
                        <a:ln>
                          <a:noFill/>
                        </a:ln>
                        <a:solidFill>
                          <a:schemeClr val="tx1"/>
                        </a:solidFill>
                        <a:effectLst/>
                        <a:latin typeface="Arial" pitchFamily="34" charset="0"/>
                      </a:endParaRPr>
                    </a:p>
                  </a:txBody>
                  <a:tcPr marL="36000" marR="36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29.2</a:t>
                      </a:r>
                      <a:endParaRPr kumimoji="0" lang="en-US" sz="1800" b="0" i="0" u="none" strike="noStrike" cap="none" normalizeH="0" baseline="0" smtClean="0">
                        <a:ln>
                          <a:noFill/>
                        </a:ln>
                        <a:solidFill>
                          <a:schemeClr val="tx1"/>
                        </a:solidFill>
                        <a:effectLst/>
                        <a:latin typeface="Arial" pitchFamily="34" charset="0"/>
                      </a:endParaRPr>
                    </a:p>
                  </a:txBody>
                  <a:tcPr marL="36000" marR="36000" marT="18000" marB="18000" horzOverflow="overflow">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41.</a:t>
                      </a:r>
                      <a:endParaRPr kumimoji="0" lang="en-US" sz="1800" b="0" i="0" u="none" strike="noStrike" cap="none" normalizeH="0" baseline="0" smtClean="0">
                        <a:ln>
                          <a:noFill/>
                        </a:ln>
                        <a:solidFill>
                          <a:schemeClr val="tx1"/>
                        </a:solidFill>
                        <a:effectLst/>
                        <a:latin typeface="Arial" pitchFamily="34" charset="0"/>
                      </a:endParaRPr>
                    </a:p>
                  </a:txBody>
                  <a:tcPr marL="36000" marR="36000" marT="18000" marB="18000" horzOverflow="overflow">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Португалия</a:t>
                      </a:r>
                      <a:endParaRPr kumimoji="0" lang="ru-RU" sz="1800" b="0" i="0" u="none" strike="noStrike" cap="none" normalizeH="0" baseline="0" smtClean="0">
                        <a:ln>
                          <a:noFill/>
                        </a:ln>
                        <a:solidFill>
                          <a:schemeClr val="tx1"/>
                        </a:solidFill>
                        <a:effectLst/>
                        <a:latin typeface="Arial" pitchFamily="34" charset="0"/>
                      </a:endParaRPr>
                    </a:p>
                  </a:txBody>
                  <a:tcPr marL="36000" marR="36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12.3</a:t>
                      </a:r>
                      <a:endParaRPr kumimoji="0" lang="en-US" sz="1800" b="0" i="0" u="none" strike="noStrike" cap="none" normalizeH="0" baseline="0" smtClean="0">
                        <a:ln>
                          <a:noFill/>
                        </a:ln>
                        <a:solidFill>
                          <a:schemeClr val="tx1"/>
                        </a:solidFill>
                        <a:effectLst/>
                        <a:latin typeface="Arial" pitchFamily="34" charset="0"/>
                      </a:endParaRPr>
                    </a:p>
                  </a:txBody>
                  <a:tcPr marL="36000" marR="36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21.</a:t>
                      </a:r>
                      <a:endParaRPr kumimoji="0" lang="en-US" sz="1800" b="0" i="0" u="none" strike="noStrike" cap="none" normalizeH="0" baseline="0" smtClean="0">
                        <a:ln>
                          <a:noFill/>
                        </a:ln>
                        <a:solidFill>
                          <a:schemeClr val="tx1"/>
                        </a:solidFill>
                        <a:effectLst/>
                        <a:latin typeface="Arial" pitchFamily="34" charset="0"/>
                      </a:endParaRPr>
                    </a:p>
                  </a:txBody>
                  <a:tcPr marL="36000" marR="36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Великобритания</a:t>
                      </a:r>
                      <a:endParaRPr kumimoji="0" lang="ru-RU" sz="1800" b="0" i="0" u="none" strike="noStrike" cap="none" normalizeH="0" baseline="0" smtClean="0">
                        <a:ln>
                          <a:noFill/>
                        </a:ln>
                        <a:solidFill>
                          <a:schemeClr val="tx1"/>
                        </a:solidFill>
                        <a:effectLst/>
                        <a:latin typeface="Arial" pitchFamily="34" charset="0"/>
                      </a:endParaRPr>
                    </a:p>
                  </a:txBody>
                  <a:tcPr marL="36000" marR="36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28.8</a:t>
                      </a:r>
                      <a:endParaRPr kumimoji="0" lang="en-US" sz="1800" b="0" i="0" u="none" strike="noStrike" cap="none" normalizeH="0" baseline="0" smtClean="0">
                        <a:ln>
                          <a:noFill/>
                        </a:ln>
                        <a:solidFill>
                          <a:schemeClr val="tx1"/>
                        </a:solidFill>
                        <a:effectLst/>
                        <a:latin typeface="Arial" pitchFamily="34" charset="0"/>
                      </a:endParaRPr>
                    </a:p>
                  </a:txBody>
                  <a:tcPr marL="36000" marR="36000" marT="18000" marB="18000" horzOverflow="overflow">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42.</a:t>
                      </a:r>
                      <a:endParaRPr kumimoji="0" lang="en-US" sz="1800" b="0" i="0" u="none" strike="noStrike" cap="none" normalizeH="0" baseline="0" smtClean="0">
                        <a:ln>
                          <a:noFill/>
                        </a:ln>
                        <a:solidFill>
                          <a:schemeClr val="tx1"/>
                        </a:solidFill>
                        <a:effectLst/>
                        <a:latin typeface="Arial" pitchFamily="34" charset="0"/>
                      </a:endParaRPr>
                    </a:p>
                  </a:txBody>
                  <a:tcPr marL="36000" marR="36000" marT="18000" marB="18000" horzOverflow="overflow">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Румыния</a:t>
                      </a:r>
                      <a:endParaRPr kumimoji="0" lang="ru-RU" sz="1800" b="0" i="0" u="none" strike="noStrike" cap="none" normalizeH="0" baseline="0" smtClean="0">
                        <a:ln>
                          <a:noFill/>
                        </a:ln>
                        <a:solidFill>
                          <a:schemeClr val="tx1"/>
                        </a:solidFill>
                        <a:effectLst/>
                        <a:latin typeface="Arial" pitchFamily="34" charset="0"/>
                      </a:endParaRPr>
                    </a:p>
                  </a:txBody>
                  <a:tcPr marL="36000" marR="36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10.1</a:t>
                      </a:r>
                      <a:endParaRPr kumimoji="0" lang="en-US" sz="1800" b="0" i="0" u="none" strike="noStrike" cap="none" normalizeH="0" baseline="0" smtClean="0">
                        <a:ln>
                          <a:noFill/>
                        </a:ln>
                        <a:solidFill>
                          <a:schemeClr val="tx1"/>
                        </a:solidFill>
                        <a:effectLst/>
                        <a:latin typeface="Arial" pitchFamily="34" charset="0"/>
                      </a:endParaRPr>
                    </a:p>
                  </a:txBody>
                  <a:tcPr marL="36000" marR="36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Заголовок 3"/>
          <p:cNvSpPr>
            <a:spLocks noGrp="1"/>
          </p:cNvSpPr>
          <p:nvPr>
            <p:ph type="title"/>
          </p:nvPr>
        </p:nvSpPr>
        <p:spPr/>
        <p:txBody>
          <a:bodyPr/>
          <a:lstStyle/>
          <a:p>
            <a:pPr eaLnBrk="1" hangingPunct="1"/>
            <a:endParaRPr lang="ru-RU" sz="2000" smtClean="0">
              <a:solidFill>
                <a:srgbClr val="FF0000"/>
              </a:solidFill>
            </a:endParaRPr>
          </a:p>
        </p:txBody>
      </p:sp>
      <p:sp>
        <p:nvSpPr>
          <p:cNvPr id="22531" name="Rectangle 3"/>
          <p:cNvSpPr>
            <a:spLocks noGrp="1" noChangeArrowheads="1"/>
          </p:cNvSpPr>
          <p:nvPr>
            <p:ph idx="1"/>
          </p:nvPr>
        </p:nvSpPr>
        <p:spPr>
          <a:xfrm>
            <a:off x="179388" y="1052513"/>
            <a:ext cx="8964612" cy="5545137"/>
          </a:xfrm>
        </p:spPr>
        <p:txBody>
          <a:bodyPr/>
          <a:lstStyle/>
          <a:p>
            <a:pPr algn="ctr" eaLnBrk="1" hangingPunct="1">
              <a:buFontTx/>
              <a:buNone/>
            </a:pPr>
            <a:endParaRPr lang="ru-RU" b="1" smtClean="0"/>
          </a:p>
          <a:p>
            <a:pPr algn="ctr" eaLnBrk="1" hangingPunct="1">
              <a:buFontTx/>
              <a:buNone/>
            </a:pPr>
            <a:endParaRPr lang="ru-RU" b="1" smtClean="0"/>
          </a:p>
          <a:p>
            <a:pPr algn="ctr" eaLnBrk="1" hangingPunct="1">
              <a:buFontTx/>
              <a:buNone/>
            </a:pPr>
            <a:r>
              <a:rPr lang="ru-RU" b="1" smtClean="0"/>
              <a:t>Психологические исследования</a:t>
            </a:r>
          </a:p>
          <a:p>
            <a:pPr algn="ctr" eaLnBrk="1" hangingPunct="1">
              <a:buFontTx/>
              <a:buNone/>
            </a:pPr>
            <a:r>
              <a:rPr lang="ru-RU" b="1" smtClean="0"/>
              <a:t> социального капитала в России</a:t>
            </a:r>
            <a:endParaRPr lang="ru-RU" smtClean="0"/>
          </a:p>
          <a:p>
            <a:pPr algn="ctr" eaLnBrk="1" hangingPunct="1">
              <a:buFontTx/>
              <a:buNone/>
            </a:pPr>
            <a:endParaRPr lang="ru-RU" sz="2400" b="1" i="1" smtClean="0"/>
          </a:p>
          <a:p>
            <a:pPr algn="ctr" eaLnBrk="1" hangingPunct="1">
              <a:buFontTx/>
              <a:buNone/>
            </a:pPr>
            <a:endParaRPr lang="ru-RU" sz="3600" b="1" i="1"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Заголовок 1"/>
          <p:cNvSpPr>
            <a:spLocks noGrp="1"/>
          </p:cNvSpPr>
          <p:nvPr>
            <p:ph type="title"/>
          </p:nvPr>
        </p:nvSpPr>
        <p:spPr>
          <a:xfrm>
            <a:off x="714375" y="214313"/>
            <a:ext cx="7772400" cy="747712"/>
          </a:xfrm>
        </p:spPr>
        <p:txBody>
          <a:bodyPr/>
          <a:lstStyle/>
          <a:p>
            <a:pPr eaLnBrk="1" hangingPunct="1"/>
            <a:r>
              <a:rPr lang="ru-RU" sz="2800" b="1" smtClean="0">
                <a:solidFill>
                  <a:srgbClr val="00B050"/>
                </a:solidFill>
              </a:rPr>
              <a:t>Проблемы исследований</a:t>
            </a:r>
          </a:p>
        </p:txBody>
      </p:sp>
      <p:sp>
        <p:nvSpPr>
          <p:cNvPr id="3" name="Содержимое 2"/>
          <p:cNvSpPr>
            <a:spLocks noGrp="1"/>
          </p:cNvSpPr>
          <p:nvPr>
            <p:ph idx="1"/>
          </p:nvPr>
        </p:nvSpPr>
        <p:spPr>
          <a:xfrm>
            <a:off x="714375" y="1214438"/>
            <a:ext cx="7772400" cy="5095875"/>
          </a:xfrm>
        </p:spPr>
        <p:txBody>
          <a:bodyPr rtlCol="0">
            <a:normAutofit/>
          </a:bodyPr>
          <a:lstStyle/>
          <a:p>
            <a:pPr marL="457200" indent="-457200" algn="just" eaLnBrk="1" fontAlgn="auto" hangingPunct="1">
              <a:spcAft>
                <a:spcPts val="0"/>
              </a:spcAft>
              <a:buFontTx/>
              <a:buAutoNum type="arabicPeriod"/>
              <a:defRPr/>
            </a:pPr>
            <a:r>
              <a:rPr lang="ru-RU" sz="2400" b="1" dirty="0" smtClean="0"/>
              <a:t>Социальный капитал и экономические представления: как социальный капитал влияет на экономику;</a:t>
            </a:r>
          </a:p>
          <a:p>
            <a:pPr marL="457200" indent="-457200" algn="just" eaLnBrk="1" fontAlgn="auto" hangingPunct="1">
              <a:spcAft>
                <a:spcPts val="0"/>
              </a:spcAft>
              <a:buFontTx/>
              <a:buAutoNum type="arabicPeriod"/>
              <a:defRPr/>
            </a:pPr>
            <a:endParaRPr lang="ru-RU" sz="2400" b="1" dirty="0" smtClean="0"/>
          </a:p>
          <a:p>
            <a:pPr algn="just" eaLnBrk="1" fontAlgn="auto" hangingPunct="1">
              <a:spcAft>
                <a:spcPts val="0"/>
              </a:spcAft>
              <a:buFontTx/>
              <a:buNone/>
              <a:defRPr/>
            </a:pPr>
            <a:r>
              <a:rPr lang="ru-RU" sz="2400" b="1" dirty="0" smtClean="0"/>
              <a:t>2. Кросс-культурные различия социального капитала: насколько психологические компоненты различны внутри поликультурного общества (Россия) и между обществами (Россия и Китай);</a:t>
            </a:r>
          </a:p>
          <a:p>
            <a:pPr algn="just" eaLnBrk="1" fontAlgn="auto" hangingPunct="1">
              <a:spcAft>
                <a:spcPts val="0"/>
              </a:spcAft>
              <a:buFontTx/>
              <a:buNone/>
              <a:defRPr/>
            </a:pPr>
            <a:endParaRPr lang="ru-RU" sz="2400" b="1" dirty="0" smtClean="0"/>
          </a:p>
          <a:p>
            <a:pPr algn="just" eaLnBrk="1" fontAlgn="auto" hangingPunct="1">
              <a:spcAft>
                <a:spcPts val="0"/>
              </a:spcAft>
              <a:buFontTx/>
              <a:buNone/>
              <a:defRPr/>
            </a:pPr>
            <a:r>
              <a:rPr lang="ru-RU" sz="2400" b="1" dirty="0" smtClean="0"/>
              <a:t>3. Восприятие россиянами социального капитала общества – оценка отношений.</a:t>
            </a:r>
            <a:endParaRPr lang="ru-RU" sz="24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Заголовок 1"/>
          <p:cNvSpPr>
            <a:spLocks noGrp="1"/>
          </p:cNvSpPr>
          <p:nvPr>
            <p:ph type="title"/>
          </p:nvPr>
        </p:nvSpPr>
        <p:spPr>
          <a:xfrm>
            <a:off x="714375" y="214313"/>
            <a:ext cx="7772400" cy="747712"/>
          </a:xfrm>
        </p:spPr>
        <p:txBody>
          <a:bodyPr/>
          <a:lstStyle/>
          <a:p>
            <a:pPr eaLnBrk="1" hangingPunct="1"/>
            <a:r>
              <a:rPr lang="ru-RU" sz="2800" b="1" smtClean="0">
                <a:solidFill>
                  <a:srgbClr val="00B050"/>
                </a:solidFill>
              </a:rPr>
              <a:t>Проблемы исследований</a:t>
            </a:r>
          </a:p>
        </p:txBody>
      </p:sp>
      <p:sp>
        <p:nvSpPr>
          <p:cNvPr id="24579" name="Содержимое 2"/>
          <p:cNvSpPr>
            <a:spLocks noGrp="1"/>
          </p:cNvSpPr>
          <p:nvPr>
            <p:ph idx="1"/>
          </p:nvPr>
        </p:nvSpPr>
        <p:spPr>
          <a:xfrm>
            <a:off x="714375" y="1214438"/>
            <a:ext cx="7772400" cy="5095875"/>
          </a:xfrm>
        </p:spPr>
        <p:txBody>
          <a:bodyPr/>
          <a:lstStyle/>
          <a:p>
            <a:pPr marL="457200" indent="-457200" eaLnBrk="1" hangingPunct="1">
              <a:buFontTx/>
              <a:buAutoNum type="arabicPeriod"/>
            </a:pPr>
            <a:r>
              <a:rPr lang="ru-RU" sz="2400" b="1" smtClean="0"/>
              <a:t>Социальный капитал и экономические представления;</a:t>
            </a:r>
          </a:p>
          <a:p>
            <a:pPr marL="457200" indent="-457200" eaLnBrk="1" hangingPunct="1">
              <a:buFontTx/>
              <a:buAutoNum type="arabicPeriod"/>
            </a:pPr>
            <a:endParaRPr lang="ru-RU" sz="2400" b="1"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25487"/>
          </a:xfrm>
        </p:spPr>
        <p:txBody>
          <a:bodyPr/>
          <a:lstStyle/>
          <a:p>
            <a:pPr eaLnBrk="1" hangingPunct="1">
              <a:defRPr/>
            </a:pPr>
            <a:r>
              <a:rPr lang="ru-RU" sz="1800" b="1" dirty="0" smtClean="0">
                <a:effectLst>
                  <a:outerShdw blurRad="38100" dist="38100" dir="2700000" algn="tl">
                    <a:srgbClr val="000000">
                      <a:alpha val="43137"/>
                    </a:srgbClr>
                  </a:outerShdw>
                </a:effectLst>
              </a:rPr>
              <a:t>Капитал и его формы</a:t>
            </a:r>
            <a:endParaRPr lang="ru-RU" sz="1800" b="1" dirty="0">
              <a:effectLst>
                <a:outerShdw blurRad="38100" dist="38100" dir="2700000" algn="tl">
                  <a:srgbClr val="000000">
                    <a:alpha val="43137"/>
                  </a:srgbClr>
                </a:outerShdw>
              </a:effectLst>
            </a:endParaRPr>
          </a:p>
        </p:txBody>
      </p:sp>
      <p:sp>
        <p:nvSpPr>
          <p:cNvPr id="7171" name="Содержимое 2"/>
          <p:cNvSpPr>
            <a:spLocks noGrp="1"/>
          </p:cNvSpPr>
          <p:nvPr>
            <p:ph idx="1"/>
          </p:nvPr>
        </p:nvSpPr>
        <p:spPr/>
        <p:txBody>
          <a:bodyPr/>
          <a:lstStyle/>
          <a:p>
            <a:pPr algn="just" eaLnBrk="1" hangingPunct="1">
              <a:buFont typeface="Arial" charset="0"/>
              <a:buNone/>
            </a:pPr>
            <a:r>
              <a:rPr lang="ru-RU" sz="1800" smtClean="0"/>
              <a:t>Ирвинг Фишер предложил считать капиталом все, что позволяет генерировать поток доходов в течение определенного времени; при этом любой доход всегда есть продукт какой-либо разновидности капитала. Тогда капиталом является </a:t>
            </a:r>
            <a:r>
              <a:rPr lang="ru-RU" sz="1800" i="1" smtClean="0"/>
              <a:t>любой запас благ, который может накапливаться</a:t>
            </a:r>
            <a:r>
              <a:rPr lang="ru-RU" sz="1800" b="1" smtClean="0"/>
              <a:t> </a:t>
            </a:r>
            <a:r>
              <a:rPr lang="ru-RU" sz="1800" smtClean="0"/>
              <a:t>и использоваться в течение достаточно длительного периода времени, принося доход [Добрынин, Дятлов, Циренова, 1999]. </a:t>
            </a:r>
          </a:p>
          <a:p>
            <a:pPr algn="just" eaLnBrk="1" hangingPunct="1">
              <a:buFont typeface="Arial" charset="0"/>
              <a:buNone/>
            </a:pPr>
            <a:endParaRPr lang="ru-RU" sz="1800" smtClean="0"/>
          </a:p>
          <a:p>
            <a:pPr algn="just" eaLnBrk="1" hangingPunct="1">
              <a:buFont typeface="Arial" charset="0"/>
              <a:buNone/>
            </a:pPr>
            <a:r>
              <a:rPr lang="ru-RU" sz="1800" smtClean="0"/>
              <a:t>В 1960-е гг. экономисты Г. Беккер, Х. Дж. Джонсон, Т.У. Шульц обосновали необходимость включения в категориальный аппарат экономической теории термина «</a:t>
            </a:r>
            <a:r>
              <a:rPr lang="ru-RU" sz="1800" i="1" smtClean="0"/>
              <a:t>человеческий капитал</a:t>
            </a:r>
            <a:r>
              <a:rPr lang="ru-RU" sz="1800" smtClean="0"/>
              <a:t>», логическим продолжением которой стала теория социального капитала (Р. Патнэм, Дж. Коулмен, Ф. Фукуяма, П. Бурдье и др.)</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Содержимое 2"/>
          <p:cNvSpPr>
            <a:spLocks noGrp="1"/>
          </p:cNvSpPr>
          <p:nvPr>
            <p:ph idx="1"/>
          </p:nvPr>
        </p:nvSpPr>
        <p:spPr>
          <a:xfrm>
            <a:off x="685800" y="428625"/>
            <a:ext cx="7772400" cy="5667375"/>
          </a:xfrm>
        </p:spPr>
        <p:txBody>
          <a:bodyPr rtlCol="0">
            <a:normAutofit/>
          </a:bodyPr>
          <a:lstStyle/>
          <a:p>
            <a:pPr eaLnBrk="1" fontAlgn="auto" hangingPunct="1">
              <a:spcAft>
                <a:spcPts val="0"/>
              </a:spcAft>
              <a:buFont typeface="Arial" pitchFamily="34" charset="0"/>
              <a:buChar char="•"/>
              <a:defRPr/>
            </a:pPr>
            <a:endParaRPr lang="ru-RU" sz="1800" dirty="0" smtClean="0"/>
          </a:p>
          <a:p>
            <a:pPr algn="just" eaLnBrk="1" fontAlgn="auto" hangingPunct="1">
              <a:spcAft>
                <a:spcPts val="0"/>
              </a:spcAft>
              <a:buFont typeface="Arial" pitchFamily="34" charset="0"/>
              <a:buChar char="•"/>
              <a:defRPr/>
            </a:pPr>
            <a:r>
              <a:rPr lang="ru-RU" sz="2000" dirty="0" smtClean="0"/>
              <a:t>Существуют свидетельства сопряженности социального капитала и экономического развития, однако не изучен механизм - как социальный капитал может </a:t>
            </a:r>
            <a:r>
              <a:rPr lang="ru-RU" sz="2000" dirty="0" err="1" smtClean="0"/>
              <a:t>СОдействовать</a:t>
            </a:r>
            <a:r>
              <a:rPr lang="ru-RU" sz="2000" dirty="0" smtClean="0"/>
              <a:t> экономическому развитию? </a:t>
            </a:r>
          </a:p>
          <a:p>
            <a:pPr algn="just" eaLnBrk="1" fontAlgn="auto" hangingPunct="1">
              <a:spcAft>
                <a:spcPts val="0"/>
              </a:spcAft>
              <a:buFont typeface="Arial" pitchFamily="34" charset="0"/>
              <a:buChar char="•"/>
              <a:defRPr/>
            </a:pPr>
            <a:endParaRPr lang="ru-RU" sz="2000" dirty="0" smtClean="0"/>
          </a:p>
          <a:p>
            <a:pPr algn="just" eaLnBrk="1" fontAlgn="auto" hangingPunct="1">
              <a:spcAft>
                <a:spcPts val="0"/>
              </a:spcAft>
              <a:buFont typeface="Arial" pitchFamily="34" charset="0"/>
              <a:buChar char="•"/>
              <a:defRPr/>
            </a:pPr>
            <a:r>
              <a:rPr lang="ru-RU" sz="2000" dirty="0" smtClean="0"/>
              <a:t>Мы предполагаем социальный капитал связан с экономическим развитием через ряд промежуточных переменных:</a:t>
            </a:r>
          </a:p>
          <a:p>
            <a:pPr algn="just" eaLnBrk="1" fontAlgn="auto" hangingPunct="1">
              <a:spcAft>
                <a:spcPts val="0"/>
              </a:spcAft>
              <a:buFont typeface="Arial" pitchFamily="34" charset="0"/>
              <a:buChar char="•"/>
              <a:defRPr/>
            </a:pPr>
            <a:endParaRPr lang="ru-RU" sz="2000" dirty="0" smtClean="0"/>
          </a:p>
          <a:p>
            <a:pPr marL="0" indent="0" algn="just" eaLnBrk="1" fontAlgn="auto" hangingPunct="1">
              <a:spcAft>
                <a:spcPts val="0"/>
              </a:spcAft>
              <a:buFontTx/>
              <a:buNone/>
              <a:defRPr/>
            </a:pPr>
            <a:r>
              <a:rPr lang="ru-RU" sz="2400" i="1" dirty="0" smtClean="0"/>
              <a:t>социальный капитал </a:t>
            </a:r>
            <a:r>
              <a:rPr lang="ru-RU" sz="2400" b="1" i="1" dirty="0" smtClean="0"/>
              <a:t>–</a:t>
            </a:r>
            <a:r>
              <a:rPr lang="ru-RU" sz="2400" i="1" dirty="0" smtClean="0"/>
              <a:t> </a:t>
            </a:r>
            <a:r>
              <a:rPr lang="ru-RU" sz="2400" b="1" i="1" dirty="0" smtClean="0"/>
              <a:t>экономические установки и представления – экономическое поведение – </a:t>
            </a:r>
            <a:r>
              <a:rPr lang="ru-RU" sz="2400" i="1" dirty="0" smtClean="0"/>
              <a:t>уровень реального экономического развития. </a:t>
            </a:r>
          </a:p>
          <a:p>
            <a:pPr marL="0" indent="0" algn="just" eaLnBrk="1" fontAlgn="auto" hangingPunct="1">
              <a:spcAft>
                <a:spcPts val="0"/>
              </a:spcAft>
              <a:buFontTx/>
              <a:buNone/>
              <a:defRPr/>
            </a:pPr>
            <a:endParaRPr lang="ru-RU" sz="2400" i="1" dirty="0" smtClean="0"/>
          </a:p>
          <a:p>
            <a:pPr marL="0" indent="0" algn="just" eaLnBrk="1" fontAlgn="auto" hangingPunct="1">
              <a:spcAft>
                <a:spcPts val="0"/>
              </a:spcAft>
              <a:buFontTx/>
              <a:buNone/>
              <a:defRPr/>
            </a:pPr>
            <a:r>
              <a:rPr lang="ru-RU" sz="2000" dirty="0" smtClean="0"/>
              <a:t>Однако, в данном контексте большое значение имеет и </a:t>
            </a:r>
            <a:r>
              <a:rPr lang="ru-RU" sz="2000" b="1" dirty="0" smtClean="0"/>
              <a:t>культура</a:t>
            </a:r>
            <a:r>
              <a:rPr lang="ru-RU" sz="2000" dirty="0" smtClean="0"/>
              <a:t>, которая оказывает влияние на социальный капитал и которое также необходимо учитывать.</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3054350" y="798513"/>
            <a:ext cx="3001963" cy="336550"/>
          </a:xfrm>
          <a:prstGeom prst="rect">
            <a:avLst/>
          </a:prstGeom>
          <a:noFill/>
          <a:ln w="9525">
            <a:noFill/>
            <a:miter lim="800000"/>
            <a:headEnd/>
            <a:tailEnd/>
          </a:ln>
        </p:spPr>
        <p:txBody>
          <a:bodyPr wrap="none" anchor="ctr">
            <a:spAutoFit/>
          </a:bodyPr>
          <a:lstStyle/>
          <a:p>
            <a:pPr algn="ctr"/>
            <a:r>
              <a:rPr lang="en-US" sz="1600" b="1">
                <a:solidFill>
                  <a:srgbClr val="000000"/>
                </a:solidFill>
                <a:cs typeface="Times New Roman" pitchFamily="18" charset="0"/>
              </a:rPr>
              <a:t>Таблица № 1. Состав выборки</a:t>
            </a:r>
            <a:endParaRPr lang="en-US" sz="1600">
              <a:solidFill>
                <a:srgbClr val="000000"/>
              </a:solidFill>
            </a:endParaRPr>
          </a:p>
        </p:txBody>
      </p:sp>
      <p:graphicFrame>
        <p:nvGraphicFramePr>
          <p:cNvPr id="252931" name="Group 3"/>
          <p:cNvGraphicFramePr>
            <a:graphicFrameLocks noGrp="1"/>
          </p:cNvGraphicFramePr>
          <p:nvPr/>
        </p:nvGraphicFramePr>
        <p:xfrm>
          <a:off x="1258888" y="1557338"/>
          <a:ext cx="6769100" cy="2560637"/>
        </p:xfrm>
        <a:graphic>
          <a:graphicData uri="http://schemas.openxmlformats.org/drawingml/2006/table">
            <a:tbl>
              <a:tblPr/>
              <a:tblGrid>
                <a:gridCol w="1212850"/>
                <a:gridCol w="1046162"/>
                <a:gridCol w="1270000"/>
                <a:gridCol w="1296988"/>
                <a:gridCol w="935037"/>
                <a:gridCol w="1008063"/>
              </a:tblGrid>
              <a:tr h="260350">
                <a:tc rowSpan="2">
                  <a:txBody>
                    <a:bodyPr/>
                    <a:lstStyle/>
                    <a:p>
                      <a:pPr marL="0" marR="0" lvl="0" indent="0" algn="l" defTabSz="914400" rtl="0" eaLnBrk="1" fontAlgn="base" latinLnBrk="0" hangingPunct="1">
                        <a:lnSpc>
                          <a:spcPct val="100000"/>
                        </a:lnSpc>
                        <a:spcBef>
                          <a:spcPct val="0"/>
                        </a:spcBef>
                        <a:spcAft>
                          <a:spcPct val="0"/>
                        </a:spcAft>
                        <a:buClr>
                          <a:schemeClr val="bg1"/>
                        </a:buClr>
                        <a:buSzTx/>
                        <a:buFont typeface="Wingdings" pitchFamily="2" charset="2"/>
                        <a:buNone/>
                        <a:tabLst/>
                      </a:pPr>
                      <a:endParaRPr kumimoji="0" lang="en-US" sz="1400" b="1" i="0" u="none" strike="noStrike" cap="none" normalizeH="0" baseline="0" smtClean="0">
                        <a:ln>
                          <a:noFill/>
                        </a:ln>
                        <a:solidFill>
                          <a:srgbClr val="000000"/>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charset="0"/>
                          <a:cs typeface="Times New Roman" pitchFamily="18" charset="0"/>
                        </a:rPr>
                        <a:t>Регион</a:t>
                      </a:r>
                      <a:endParaRPr kumimoji="0" lang="en-US" sz="1400" b="0" i="0" u="none" strike="noStrike" cap="none" normalizeH="0" baseline="0" smtClean="0">
                        <a:ln>
                          <a:noFill/>
                        </a:ln>
                        <a:solidFill>
                          <a:srgbClr val="000000"/>
                        </a:solidFill>
                        <a:effectLst/>
                        <a:latin typeface="Arial"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
                          <a:schemeClr val="bg1"/>
                        </a:buClr>
                        <a:buSzTx/>
                        <a:buFont typeface="Wingdings" pitchFamily="2" charset="2"/>
                        <a:buNone/>
                        <a:tabLst/>
                      </a:pPr>
                      <a:r>
                        <a:rPr kumimoji="0" lang="en-US" sz="1400" b="1" i="0" u="none" strike="noStrike" cap="none" normalizeH="0" baseline="0" smtClean="0">
                          <a:ln>
                            <a:noFill/>
                          </a:ln>
                          <a:solidFill>
                            <a:srgbClr val="000000"/>
                          </a:solidFill>
                          <a:effectLst/>
                          <a:latin typeface="Arial" charset="0"/>
                          <a:cs typeface="Times New Roman" pitchFamily="18" charset="0"/>
                        </a:rPr>
                        <a:t>Кол-во</a:t>
                      </a:r>
                      <a:endParaRPr kumimoji="0" lang="en-US" sz="1400" b="0" i="0" u="none" strike="noStrike" cap="none" normalizeH="0" baseline="0" smtClean="0">
                        <a:ln>
                          <a:noFill/>
                        </a:ln>
                        <a:solidFill>
                          <a:srgbClr val="000000"/>
                        </a:solidFill>
                        <a:effectLst/>
                        <a:latin typeface="Arial"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charset="0"/>
                          <a:cs typeface="Times New Roman" pitchFamily="18" charset="0"/>
                        </a:rPr>
                        <a:t>респондентов</a:t>
                      </a:r>
                      <a:endParaRPr kumimoji="0" lang="en-US" sz="1400" b="0" i="0" u="none" strike="noStrike" cap="none" normalizeH="0" baseline="0" smtClean="0">
                        <a:ln>
                          <a:noFill/>
                        </a:ln>
                        <a:solidFill>
                          <a:srgbClr val="0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
                          <a:schemeClr val="bg1"/>
                        </a:buClr>
                        <a:buSzTx/>
                        <a:buFont typeface="Wingdings" pitchFamily="2" charset="2"/>
                        <a:buNone/>
                        <a:tabLst/>
                      </a:pPr>
                      <a:r>
                        <a:rPr kumimoji="0" lang="en-US" sz="1400" b="1" i="0" u="none" strike="noStrike" cap="none" normalizeH="0" baseline="0" smtClean="0">
                          <a:ln>
                            <a:noFill/>
                          </a:ln>
                          <a:solidFill>
                            <a:srgbClr val="000000"/>
                          </a:solidFill>
                          <a:effectLst/>
                          <a:latin typeface="Arial" charset="0"/>
                          <a:cs typeface="Times New Roman" pitchFamily="18" charset="0"/>
                        </a:rPr>
                        <a:t>Возрастные категории</a:t>
                      </a:r>
                      <a:endParaRPr kumimoji="0" lang="en-US" sz="1400" b="0" i="0" u="none" strike="noStrike" cap="none" normalizeH="0" baseline="0" smtClean="0">
                        <a:ln>
                          <a:noFill/>
                        </a:ln>
                        <a:solidFill>
                          <a:srgbClr val="0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rowSpan="2">
                  <a:txBody>
                    <a:bodyPr/>
                    <a:lstStyle/>
                    <a:p>
                      <a:pPr marL="0" marR="0" lvl="0" indent="0" algn="ctr" defTabSz="914400" rtl="0" eaLnBrk="1" fontAlgn="base" latinLnBrk="0" hangingPunct="1">
                        <a:lnSpc>
                          <a:spcPct val="100000"/>
                        </a:lnSpc>
                        <a:spcBef>
                          <a:spcPct val="0"/>
                        </a:spcBef>
                        <a:spcAft>
                          <a:spcPct val="0"/>
                        </a:spcAft>
                        <a:buClr>
                          <a:schemeClr val="bg1"/>
                        </a:buClr>
                        <a:buSzTx/>
                        <a:buFont typeface="Wingdings" pitchFamily="2" charset="2"/>
                        <a:buNone/>
                        <a:tabLst/>
                      </a:pPr>
                      <a:r>
                        <a:rPr kumimoji="0" lang="en-US" sz="1400" b="1" i="0" u="none" strike="noStrike" cap="none" normalizeH="0" baseline="0" smtClean="0">
                          <a:ln>
                            <a:noFill/>
                          </a:ln>
                          <a:solidFill>
                            <a:srgbClr val="000000"/>
                          </a:solidFill>
                          <a:effectLst/>
                          <a:latin typeface="Arial" charset="0"/>
                          <a:cs typeface="Times New Roman" pitchFamily="18" charset="0"/>
                        </a:rPr>
                        <a:t>Кол-во </a:t>
                      </a:r>
                      <a:endParaRPr kumimoji="0" lang="en-US" sz="1400" b="0" i="0" u="none" strike="noStrike" cap="none" normalizeH="0" baseline="0" smtClean="0">
                        <a:ln>
                          <a:noFill/>
                        </a:ln>
                        <a:solidFill>
                          <a:srgbClr val="000000"/>
                        </a:solidFill>
                        <a:effectLst/>
                        <a:latin typeface="Arial"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charset="0"/>
                          <a:cs typeface="Times New Roman" pitchFamily="18" charset="0"/>
                        </a:rPr>
                        <a:t>мужчин</a:t>
                      </a:r>
                      <a:endParaRPr kumimoji="0" lang="en-US" sz="1400" b="0" i="0" u="none" strike="noStrike" cap="none" normalizeH="0" baseline="0" smtClean="0">
                        <a:ln>
                          <a:noFill/>
                        </a:ln>
                        <a:solidFill>
                          <a:srgbClr val="0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
                          <a:schemeClr val="bg1"/>
                        </a:buClr>
                        <a:buSzTx/>
                        <a:buFont typeface="Wingdings" pitchFamily="2" charset="2"/>
                        <a:buNone/>
                        <a:tabLst/>
                      </a:pPr>
                      <a:r>
                        <a:rPr kumimoji="0" lang="en-US" sz="1400" b="1" i="0" u="none" strike="noStrike" cap="none" normalizeH="0" baseline="0" smtClean="0">
                          <a:ln>
                            <a:noFill/>
                          </a:ln>
                          <a:solidFill>
                            <a:srgbClr val="000000"/>
                          </a:solidFill>
                          <a:effectLst/>
                          <a:latin typeface="Arial" charset="0"/>
                          <a:cs typeface="Times New Roman" pitchFamily="18" charset="0"/>
                        </a:rPr>
                        <a:t>Кол-во </a:t>
                      </a:r>
                      <a:endParaRPr kumimoji="0" lang="en-US" sz="1400" b="0" i="0" u="none" strike="noStrike" cap="none" normalizeH="0" baseline="0" smtClean="0">
                        <a:ln>
                          <a:noFill/>
                        </a:ln>
                        <a:solidFill>
                          <a:srgbClr val="000000"/>
                        </a:solidFill>
                        <a:effectLst/>
                        <a:latin typeface="Arial"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charset="0"/>
                          <a:cs typeface="Times New Roman" pitchFamily="18" charset="0"/>
                        </a:rPr>
                        <a:t>женщин</a:t>
                      </a:r>
                      <a:endParaRPr kumimoji="0" lang="en-US" sz="1400" b="0" i="0" u="none" strike="noStrike" cap="none" normalizeH="0" baseline="0" smtClean="0">
                        <a:ln>
                          <a:noFill/>
                        </a:ln>
                        <a:solidFill>
                          <a:srgbClr val="0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938">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 typeface="Wingdings" pitchFamily="2" charset="2"/>
                        <a:buNone/>
                        <a:tabLst/>
                      </a:pPr>
                      <a:r>
                        <a:rPr kumimoji="0" lang="en-US" sz="1400" b="1" i="0" u="none" strike="noStrike" cap="none" normalizeH="0" baseline="0" smtClean="0">
                          <a:ln>
                            <a:noFill/>
                          </a:ln>
                          <a:solidFill>
                            <a:srgbClr val="000000"/>
                          </a:solidFill>
                          <a:effectLst/>
                          <a:latin typeface="Arial" charset="0"/>
                          <a:cs typeface="Times New Roman" pitchFamily="18" charset="0"/>
                        </a:rPr>
                        <a:t>Молодежь </a:t>
                      </a:r>
                      <a:endParaRPr kumimoji="0" lang="en-US" sz="1400" b="0" i="0" u="none" strike="noStrike" cap="none" normalizeH="0" baseline="0" smtClean="0">
                        <a:ln>
                          <a:noFill/>
                        </a:ln>
                        <a:solidFill>
                          <a:srgbClr val="000000"/>
                        </a:solidFill>
                        <a:effectLst/>
                        <a:latin typeface="Arial"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charset="0"/>
                          <a:cs typeface="Times New Roman" pitchFamily="18" charset="0"/>
                        </a:rPr>
                        <a:t>(до 35 лет)</a:t>
                      </a:r>
                      <a:endParaRPr kumimoji="0" lang="en-US" sz="1400" b="0" i="0" u="none" strike="noStrike" cap="none" normalizeH="0" baseline="0" smtClean="0">
                        <a:ln>
                          <a:noFill/>
                        </a:ln>
                        <a:solidFill>
                          <a:srgbClr val="0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 typeface="Wingdings" pitchFamily="2" charset="2"/>
                        <a:buNone/>
                        <a:tabLst/>
                      </a:pPr>
                      <a:r>
                        <a:rPr kumimoji="0" lang="en-US" sz="1400" b="1" i="0" u="none" strike="noStrike" cap="none" normalizeH="0" baseline="0" smtClean="0">
                          <a:ln>
                            <a:noFill/>
                          </a:ln>
                          <a:solidFill>
                            <a:srgbClr val="000000"/>
                          </a:solidFill>
                          <a:effectLst/>
                          <a:latin typeface="Arial" charset="0"/>
                          <a:cs typeface="Times New Roman" pitchFamily="18" charset="0"/>
                        </a:rPr>
                        <a:t>Взрослые </a:t>
                      </a:r>
                      <a:endParaRPr kumimoji="0" lang="en-US" sz="1400" b="0" i="0" u="none" strike="noStrike" cap="none" normalizeH="0" baseline="0" smtClean="0">
                        <a:ln>
                          <a:noFill/>
                        </a:ln>
                        <a:solidFill>
                          <a:srgbClr val="000000"/>
                        </a:solidFill>
                        <a:effectLst/>
                        <a:latin typeface="Arial"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charset="0"/>
                          <a:cs typeface="Times New Roman" pitchFamily="18" charset="0"/>
                        </a:rPr>
                        <a:t>(от 35 до 50)</a:t>
                      </a:r>
                      <a:endParaRPr kumimoji="0" lang="en-US" sz="1400" b="0" i="0" u="none" strike="noStrike" cap="none" normalizeH="0" baseline="0" smtClean="0">
                        <a:ln>
                          <a:noFill/>
                        </a:ln>
                        <a:solidFill>
                          <a:srgbClr val="0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c vMerge="1">
                  <a:txBody>
                    <a:bodyPr/>
                    <a:lstStyle/>
                    <a:p>
                      <a:endParaRPr lang="ru-RU"/>
                    </a:p>
                  </a:txBody>
                  <a:tcPr/>
                </a:tc>
              </a:tr>
              <a:tr h="260350">
                <a:tc>
                  <a:txBody>
                    <a:bodyPr/>
                    <a:lstStyle/>
                    <a:p>
                      <a:pPr marL="0" marR="0" lvl="0" indent="0" algn="just" defTabSz="914400" rtl="0" eaLnBrk="1" fontAlgn="base" latinLnBrk="0" hangingPunct="1">
                        <a:lnSpc>
                          <a:spcPct val="100000"/>
                        </a:lnSpc>
                        <a:spcBef>
                          <a:spcPct val="0"/>
                        </a:spcBef>
                        <a:spcAft>
                          <a:spcPct val="0"/>
                        </a:spcAft>
                        <a:buClr>
                          <a:schemeClr val="bg1"/>
                        </a:buClr>
                        <a:buSzTx/>
                        <a:buFont typeface="Wingdings" pitchFamily="2" charset="2"/>
                        <a:buNone/>
                        <a:tabLst/>
                      </a:pPr>
                      <a:r>
                        <a:rPr kumimoji="0" lang="en-US" sz="1400" b="0" i="0" u="none" strike="noStrike" cap="none" normalizeH="0" baseline="0" smtClean="0">
                          <a:ln>
                            <a:noFill/>
                          </a:ln>
                          <a:solidFill>
                            <a:srgbClr val="000000"/>
                          </a:solidFill>
                          <a:effectLst/>
                          <a:latin typeface="Arial" charset="0"/>
                          <a:cs typeface="Times New Roman" pitchFamily="18" charset="0"/>
                        </a:rPr>
                        <a:t>Москва</a:t>
                      </a:r>
                      <a:endParaRPr kumimoji="0" lang="en-US" sz="1400" b="0" i="0" u="none" strike="noStrike" cap="none" normalizeH="0" baseline="0" smtClean="0">
                        <a:ln>
                          <a:noFill/>
                        </a:ln>
                        <a:solidFill>
                          <a:srgbClr val="00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 typeface="Wingdings" pitchFamily="2" charset="2"/>
                        <a:buNone/>
                        <a:tabLst/>
                      </a:pPr>
                      <a:r>
                        <a:rPr kumimoji="0" lang="en-US" sz="1400" b="0" i="0" u="none" strike="noStrike" cap="none" normalizeH="0" baseline="0" smtClean="0">
                          <a:ln>
                            <a:noFill/>
                          </a:ln>
                          <a:solidFill>
                            <a:srgbClr val="000000"/>
                          </a:solidFill>
                          <a:effectLst/>
                          <a:latin typeface="Arial" charset="0"/>
                          <a:cs typeface="Times New Roman" pitchFamily="18" charset="0"/>
                        </a:rPr>
                        <a:t>298</a:t>
                      </a:r>
                      <a:endParaRPr kumimoji="0" lang="en-US" sz="1400" b="0" i="0" u="none" strike="noStrike" cap="none" normalizeH="0" baseline="0" smtClean="0">
                        <a:ln>
                          <a:noFill/>
                        </a:ln>
                        <a:solidFill>
                          <a:srgbClr val="00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 typeface="Wingdings" pitchFamily="2" charset="2"/>
                        <a:buNone/>
                        <a:tabLst/>
                      </a:pPr>
                      <a:r>
                        <a:rPr kumimoji="0" lang="en-US" sz="1400" b="0" i="0" u="none" strike="noStrike" cap="none" normalizeH="0" baseline="0" smtClean="0">
                          <a:ln>
                            <a:noFill/>
                          </a:ln>
                          <a:solidFill>
                            <a:srgbClr val="000000"/>
                          </a:solidFill>
                          <a:effectLst/>
                          <a:latin typeface="Arial" charset="0"/>
                          <a:cs typeface="Times New Roman" pitchFamily="18" charset="0"/>
                        </a:rPr>
                        <a:t>176</a:t>
                      </a:r>
                      <a:endParaRPr kumimoji="0" lang="en-US" sz="1400" b="0" i="0" u="none" strike="noStrike" cap="none" normalizeH="0" baseline="0" smtClean="0">
                        <a:ln>
                          <a:noFill/>
                        </a:ln>
                        <a:solidFill>
                          <a:srgbClr val="00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 typeface="Wingdings" pitchFamily="2" charset="2"/>
                        <a:buNone/>
                        <a:tabLst/>
                      </a:pPr>
                      <a:r>
                        <a:rPr kumimoji="0" lang="en-US" sz="1400" b="0" i="0" u="none" strike="noStrike" cap="none" normalizeH="0" baseline="0" smtClean="0">
                          <a:ln>
                            <a:noFill/>
                          </a:ln>
                          <a:solidFill>
                            <a:srgbClr val="000000"/>
                          </a:solidFill>
                          <a:effectLst/>
                          <a:latin typeface="Arial" charset="0"/>
                          <a:cs typeface="Times New Roman" pitchFamily="18" charset="0"/>
                        </a:rPr>
                        <a:t>122</a:t>
                      </a:r>
                      <a:endParaRPr kumimoji="0" lang="en-US" sz="1400" b="0" i="0" u="none" strike="noStrike" cap="none" normalizeH="0" baseline="0" smtClean="0">
                        <a:ln>
                          <a:noFill/>
                        </a:ln>
                        <a:solidFill>
                          <a:srgbClr val="00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 typeface="Wingdings" pitchFamily="2" charset="2"/>
                        <a:buNone/>
                        <a:tabLst/>
                      </a:pPr>
                      <a:r>
                        <a:rPr kumimoji="0" lang="en-US" sz="1400" b="0" i="0" u="none" strike="noStrike" cap="none" normalizeH="0" baseline="0" smtClean="0">
                          <a:ln>
                            <a:noFill/>
                          </a:ln>
                          <a:solidFill>
                            <a:srgbClr val="000000"/>
                          </a:solidFill>
                          <a:effectLst/>
                          <a:latin typeface="Arial" charset="0"/>
                          <a:cs typeface="Times New Roman" pitchFamily="18" charset="0"/>
                        </a:rPr>
                        <a:t>126</a:t>
                      </a:r>
                      <a:endParaRPr kumimoji="0" lang="en-US" sz="1400" b="0" i="0" u="none" strike="noStrike" cap="none" normalizeH="0" baseline="0" smtClean="0">
                        <a:ln>
                          <a:noFill/>
                        </a:ln>
                        <a:solidFill>
                          <a:srgbClr val="00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 typeface="Wingdings" pitchFamily="2" charset="2"/>
                        <a:buNone/>
                        <a:tabLst/>
                      </a:pPr>
                      <a:r>
                        <a:rPr kumimoji="0" lang="en-US" sz="1400" b="0" i="0" u="none" strike="noStrike" cap="none" normalizeH="0" baseline="0" smtClean="0">
                          <a:ln>
                            <a:noFill/>
                          </a:ln>
                          <a:solidFill>
                            <a:srgbClr val="000000"/>
                          </a:solidFill>
                          <a:effectLst/>
                          <a:latin typeface="Arial" charset="0"/>
                          <a:cs typeface="Times New Roman" pitchFamily="18" charset="0"/>
                        </a:rPr>
                        <a:t>172</a:t>
                      </a:r>
                      <a:endParaRPr kumimoji="0" lang="en-US" sz="1400" b="0" i="0" u="none" strike="noStrike" cap="none" normalizeH="0" baseline="0" smtClean="0">
                        <a:ln>
                          <a:noFill/>
                        </a:ln>
                        <a:solidFill>
                          <a:srgbClr val="00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just" defTabSz="914400" rtl="0" eaLnBrk="1" fontAlgn="base" latinLnBrk="0" hangingPunct="1">
                        <a:lnSpc>
                          <a:spcPct val="100000"/>
                        </a:lnSpc>
                        <a:spcBef>
                          <a:spcPct val="0"/>
                        </a:spcBef>
                        <a:spcAft>
                          <a:spcPct val="0"/>
                        </a:spcAft>
                        <a:buClr>
                          <a:schemeClr val="bg1"/>
                        </a:buClr>
                        <a:buSzTx/>
                        <a:buFont typeface="Wingdings" pitchFamily="2" charset="2"/>
                        <a:buNone/>
                        <a:tabLst/>
                      </a:pPr>
                      <a:r>
                        <a:rPr kumimoji="0" lang="en-US" sz="1400" b="0" i="0" u="none" strike="noStrike" cap="none" normalizeH="0" baseline="0" smtClean="0">
                          <a:ln>
                            <a:noFill/>
                          </a:ln>
                          <a:solidFill>
                            <a:srgbClr val="000000"/>
                          </a:solidFill>
                          <a:effectLst/>
                          <a:latin typeface="Arial" charset="0"/>
                          <a:cs typeface="Times New Roman" pitchFamily="18" charset="0"/>
                        </a:rPr>
                        <a:t>Санкт-Петербург</a:t>
                      </a:r>
                      <a:endParaRPr kumimoji="0" lang="en-US" sz="1400" b="0" i="0" u="none" strike="noStrike" cap="none" normalizeH="0" baseline="0" smtClean="0">
                        <a:ln>
                          <a:noFill/>
                        </a:ln>
                        <a:solidFill>
                          <a:srgbClr val="00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 typeface="Wingdings" pitchFamily="2" charset="2"/>
                        <a:buNone/>
                        <a:tabLst/>
                      </a:pPr>
                      <a:r>
                        <a:rPr kumimoji="0" lang="en-US" sz="1400" b="0" i="0" u="none" strike="noStrike" cap="none" normalizeH="0" baseline="0" smtClean="0">
                          <a:ln>
                            <a:noFill/>
                          </a:ln>
                          <a:solidFill>
                            <a:srgbClr val="000000"/>
                          </a:solidFill>
                          <a:effectLst/>
                          <a:latin typeface="Arial" charset="0"/>
                          <a:cs typeface="Times New Roman" pitchFamily="18" charset="0"/>
                        </a:rPr>
                        <a:t>199</a:t>
                      </a:r>
                      <a:endParaRPr kumimoji="0" lang="en-US" sz="1400" b="0" i="0" u="none" strike="noStrike" cap="none" normalizeH="0" baseline="0" smtClean="0">
                        <a:ln>
                          <a:noFill/>
                        </a:ln>
                        <a:solidFill>
                          <a:srgbClr val="00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 typeface="Wingdings" pitchFamily="2" charset="2"/>
                        <a:buNone/>
                        <a:tabLst/>
                      </a:pPr>
                      <a:r>
                        <a:rPr kumimoji="0" lang="en-US" sz="1400" b="0" i="0" u="none" strike="noStrike" cap="none" normalizeH="0" baseline="0" smtClean="0">
                          <a:ln>
                            <a:noFill/>
                          </a:ln>
                          <a:solidFill>
                            <a:srgbClr val="000000"/>
                          </a:solidFill>
                          <a:effectLst/>
                          <a:latin typeface="Arial" charset="0"/>
                          <a:cs typeface="Times New Roman" pitchFamily="18" charset="0"/>
                        </a:rPr>
                        <a:t>138</a:t>
                      </a:r>
                      <a:endParaRPr kumimoji="0" lang="en-US" sz="1400" b="0" i="0" u="none" strike="noStrike" cap="none" normalizeH="0" baseline="0" smtClean="0">
                        <a:ln>
                          <a:noFill/>
                        </a:ln>
                        <a:solidFill>
                          <a:srgbClr val="00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 typeface="Wingdings" pitchFamily="2" charset="2"/>
                        <a:buNone/>
                        <a:tabLst/>
                      </a:pPr>
                      <a:r>
                        <a:rPr kumimoji="0" lang="en-US" sz="1400" b="0" i="0" u="none" strike="noStrike" cap="none" normalizeH="0" baseline="0" smtClean="0">
                          <a:ln>
                            <a:noFill/>
                          </a:ln>
                          <a:solidFill>
                            <a:srgbClr val="000000"/>
                          </a:solidFill>
                          <a:effectLst/>
                          <a:latin typeface="Arial" charset="0"/>
                          <a:cs typeface="Times New Roman" pitchFamily="18" charset="0"/>
                        </a:rPr>
                        <a:t>61</a:t>
                      </a:r>
                      <a:endParaRPr kumimoji="0" lang="en-US" sz="1400" b="0" i="0" u="none" strike="noStrike" cap="none" normalizeH="0" baseline="0" smtClean="0">
                        <a:ln>
                          <a:noFill/>
                        </a:ln>
                        <a:solidFill>
                          <a:srgbClr val="00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 typeface="Wingdings" pitchFamily="2" charset="2"/>
                        <a:buNone/>
                        <a:tabLst/>
                      </a:pPr>
                      <a:r>
                        <a:rPr kumimoji="0" lang="en-US" sz="1400" b="0" i="0" u="none" strike="noStrike" cap="none" normalizeH="0" baseline="0" smtClean="0">
                          <a:ln>
                            <a:noFill/>
                          </a:ln>
                          <a:solidFill>
                            <a:srgbClr val="000000"/>
                          </a:solidFill>
                          <a:effectLst/>
                          <a:latin typeface="Arial" charset="0"/>
                          <a:cs typeface="Times New Roman" pitchFamily="18" charset="0"/>
                        </a:rPr>
                        <a:t>86</a:t>
                      </a:r>
                      <a:endParaRPr kumimoji="0" lang="en-US" sz="1400" b="0" i="0" u="none" strike="noStrike" cap="none" normalizeH="0" baseline="0" smtClean="0">
                        <a:ln>
                          <a:noFill/>
                        </a:ln>
                        <a:solidFill>
                          <a:srgbClr val="00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 typeface="Wingdings" pitchFamily="2" charset="2"/>
                        <a:buNone/>
                        <a:tabLst/>
                      </a:pPr>
                      <a:r>
                        <a:rPr kumimoji="0" lang="en-US" sz="1400" b="0" i="0" u="none" strike="noStrike" cap="none" normalizeH="0" baseline="0" smtClean="0">
                          <a:ln>
                            <a:noFill/>
                          </a:ln>
                          <a:solidFill>
                            <a:srgbClr val="000000"/>
                          </a:solidFill>
                          <a:effectLst/>
                          <a:latin typeface="Arial" charset="0"/>
                          <a:cs typeface="Times New Roman" pitchFamily="18" charset="0"/>
                        </a:rPr>
                        <a:t>113</a:t>
                      </a:r>
                      <a:endParaRPr kumimoji="0" lang="en-US" sz="1400" b="0" i="0" u="none" strike="noStrike" cap="none" normalizeH="0" baseline="0" smtClean="0">
                        <a:ln>
                          <a:noFill/>
                        </a:ln>
                        <a:solidFill>
                          <a:srgbClr val="00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just" defTabSz="914400" rtl="0" eaLnBrk="1" fontAlgn="base" latinLnBrk="0" hangingPunct="1">
                        <a:lnSpc>
                          <a:spcPct val="100000"/>
                        </a:lnSpc>
                        <a:spcBef>
                          <a:spcPct val="0"/>
                        </a:spcBef>
                        <a:spcAft>
                          <a:spcPct val="0"/>
                        </a:spcAft>
                        <a:buClr>
                          <a:schemeClr val="bg1"/>
                        </a:buClr>
                        <a:buSzTx/>
                        <a:buFont typeface="Wingdings" pitchFamily="2" charset="2"/>
                        <a:buNone/>
                        <a:tabLst/>
                      </a:pPr>
                      <a:r>
                        <a:rPr kumimoji="0" lang="en-US" sz="1400" b="0" i="0" u="none" strike="noStrike" cap="none" normalizeH="0" baseline="0" smtClean="0">
                          <a:ln>
                            <a:noFill/>
                          </a:ln>
                          <a:solidFill>
                            <a:srgbClr val="000000"/>
                          </a:solidFill>
                          <a:effectLst/>
                          <a:latin typeface="Arial" charset="0"/>
                          <a:cs typeface="Times New Roman" pitchFamily="18" charset="0"/>
                        </a:rPr>
                        <a:t>Балашов</a:t>
                      </a:r>
                      <a:endParaRPr kumimoji="0" lang="en-US" sz="1400" b="0" i="0" u="none" strike="noStrike" cap="none" normalizeH="0" baseline="0" smtClean="0">
                        <a:ln>
                          <a:noFill/>
                        </a:ln>
                        <a:solidFill>
                          <a:srgbClr val="00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 typeface="Wingdings" pitchFamily="2" charset="2"/>
                        <a:buNone/>
                        <a:tabLst/>
                      </a:pPr>
                      <a:r>
                        <a:rPr kumimoji="0" lang="en-US" sz="1400" b="0" i="0" u="none" strike="noStrike" cap="none" normalizeH="0" baseline="0" smtClean="0">
                          <a:ln>
                            <a:noFill/>
                          </a:ln>
                          <a:solidFill>
                            <a:srgbClr val="000000"/>
                          </a:solidFill>
                          <a:effectLst/>
                          <a:latin typeface="Arial" charset="0"/>
                          <a:cs typeface="Times New Roman" pitchFamily="18" charset="0"/>
                        </a:rPr>
                        <a:t>246</a:t>
                      </a:r>
                      <a:endParaRPr kumimoji="0" lang="en-US" sz="1400" b="0" i="0" u="none" strike="noStrike" cap="none" normalizeH="0" baseline="0" smtClean="0">
                        <a:ln>
                          <a:noFill/>
                        </a:ln>
                        <a:solidFill>
                          <a:srgbClr val="00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 typeface="Wingdings" pitchFamily="2" charset="2"/>
                        <a:buNone/>
                        <a:tabLst/>
                      </a:pPr>
                      <a:r>
                        <a:rPr kumimoji="0" lang="en-US" sz="1400" b="0" i="0" u="none" strike="noStrike" cap="none" normalizeH="0" baseline="0" smtClean="0">
                          <a:ln>
                            <a:noFill/>
                          </a:ln>
                          <a:solidFill>
                            <a:srgbClr val="000000"/>
                          </a:solidFill>
                          <a:effectLst/>
                          <a:latin typeface="Arial" charset="0"/>
                          <a:cs typeface="Times New Roman" pitchFamily="18" charset="0"/>
                        </a:rPr>
                        <a:t>116</a:t>
                      </a:r>
                      <a:endParaRPr kumimoji="0" lang="en-US" sz="1400" b="0" i="0" u="none" strike="noStrike" cap="none" normalizeH="0" baseline="0" smtClean="0">
                        <a:ln>
                          <a:noFill/>
                        </a:ln>
                        <a:solidFill>
                          <a:srgbClr val="00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 typeface="Wingdings" pitchFamily="2" charset="2"/>
                        <a:buNone/>
                        <a:tabLst/>
                      </a:pPr>
                      <a:r>
                        <a:rPr kumimoji="0" lang="en-US" sz="1400" b="0" i="0" u="none" strike="noStrike" cap="none" normalizeH="0" baseline="0" smtClean="0">
                          <a:ln>
                            <a:noFill/>
                          </a:ln>
                          <a:solidFill>
                            <a:srgbClr val="000000"/>
                          </a:solidFill>
                          <a:effectLst/>
                          <a:latin typeface="Arial" charset="0"/>
                          <a:cs typeface="Times New Roman" pitchFamily="18" charset="0"/>
                        </a:rPr>
                        <a:t>130</a:t>
                      </a:r>
                      <a:endParaRPr kumimoji="0" lang="en-US" sz="1400" b="0" i="0" u="none" strike="noStrike" cap="none" normalizeH="0" baseline="0" smtClean="0">
                        <a:ln>
                          <a:noFill/>
                        </a:ln>
                        <a:solidFill>
                          <a:srgbClr val="00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 typeface="Wingdings" pitchFamily="2" charset="2"/>
                        <a:buNone/>
                        <a:tabLst/>
                      </a:pPr>
                      <a:r>
                        <a:rPr kumimoji="0" lang="en-US" sz="1400" b="0" i="0" u="none" strike="noStrike" cap="none" normalizeH="0" baseline="0" smtClean="0">
                          <a:ln>
                            <a:noFill/>
                          </a:ln>
                          <a:solidFill>
                            <a:srgbClr val="000000"/>
                          </a:solidFill>
                          <a:effectLst/>
                          <a:latin typeface="Arial" charset="0"/>
                          <a:cs typeface="Times New Roman" pitchFamily="18" charset="0"/>
                        </a:rPr>
                        <a:t>126</a:t>
                      </a:r>
                      <a:endParaRPr kumimoji="0" lang="en-US" sz="1400" b="0" i="0" u="none" strike="noStrike" cap="none" normalizeH="0" baseline="0" smtClean="0">
                        <a:ln>
                          <a:noFill/>
                        </a:ln>
                        <a:solidFill>
                          <a:srgbClr val="00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 typeface="Wingdings" pitchFamily="2" charset="2"/>
                        <a:buNone/>
                        <a:tabLst/>
                      </a:pPr>
                      <a:r>
                        <a:rPr kumimoji="0" lang="en-US" sz="1400" b="0" i="0" u="none" strike="noStrike" cap="none" normalizeH="0" baseline="0" smtClean="0">
                          <a:ln>
                            <a:noFill/>
                          </a:ln>
                          <a:solidFill>
                            <a:srgbClr val="000000"/>
                          </a:solidFill>
                          <a:effectLst/>
                          <a:latin typeface="Arial" charset="0"/>
                          <a:cs typeface="Times New Roman" pitchFamily="18" charset="0"/>
                        </a:rPr>
                        <a:t>120</a:t>
                      </a:r>
                      <a:endParaRPr kumimoji="0" lang="en-US" sz="1400" b="0" i="0" u="none" strike="noStrike" cap="none" normalizeH="0" baseline="0" smtClean="0">
                        <a:ln>
                          <a:noFill/>
                        </a:ln>
                        <a:solidFill>
                          <a:srgbClr val="00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just" defTabSz="914400" rtl="0" eaLnBrk="1" fontAlgn="base" latinLnBrk="0" hangingPunct="1">
                        <a:lnSpc>
                          <a:spcPct val="100000"/>
                        </a:lnSpc>
                        <a:spcBef>
                          <a:spcPct val="0"/>
                        </a:spcBef>
                        <a:spcAft>
                          <a:spcPct val="0"/>
                        </a:spcAft>
                        <a:buClr>
                          <a:schemeClr val="bg1"/>
                        </a:buClr>
                        <a:buSzTx/>
                        <a:buFont typeface="Wingdings" pitchFamily="2" charset="2"/>
                        <a:buNone/>
                        <a:tabLst/>
                      </a:pPr>
                      <a:r>
                        <a:rPr kumimoji="0" lang="en-US" sz="1400" b="0" i="0" u="none" strike="noStrike" cap="none" normalizeH="0" baseline="0" smtClean="0">
                          <a:ln>
                            <a:noFill/>
                          </a:ln>
                          <a:solidFill>
                            <a:srgbClr val="000000"/>
                          </a:solidFill>
                          <a:effectLst/>
                          <a:latin typeface="Arial" charset="0"/>
                          <a:cs typeface="Times New Roman" pitchFamily="18" charset="0"/>
                        </a:rPr>
                        <a:t>Пенза</a:t>
                      </a:r>
                      <a:endParaRPr kumimoji="0" lang="en-US" sz="1400" b="0" i="0" u="none" strike="noStrike" cap="none" normalizeH="0" baseline="0" smtClean="0">
                        <a:ln>
                          <a:noFill/>
                        </a:ln>
                        <a:solidFill>
                          <a:srgbClr val="00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 typeface="Wingdings" pitchFamily="2" charset="2"/>
                        <a:buNone/>
                        <a:tabLst/>
                      </a:pPr>
                      <a:r>
                        <a:rPr kumimoji="0" lang="en-US" sz="1400" b="0" i="0" u="none" strike="noStrike" cap="none" normalizeH="0" baseline="0" smtClean="0">
                          <a:ln>
                            <a:noFill/>
                          </a:ln>
                          <a:solidFill>
                            <a:srgbClr val="000000"/>
                          </a:solidFill>
                          <a:effectLst/>
                          <a:latin typeface="Arial" charset="0"/>
                          <a:cs typeface="Times New Roman" pitchFamily="18" charset="0"/>
                        </a:rPr>
                        <a:t>160</a:t>
                      </a:r>
                      <a:endParaRPr kumimoji="0" lang="en-US" sz="1400" b="0" i="0" u="none" strike="noStrike" cap="none" normalizeH="0" baseline="0" smtClean="0">
                        <a:ln>
                          <a:noFill/>
                        </a:ln>
                        <a:solidFill>
                          <a:srgbClr val="00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 typeface="Wingdings" pitchFamily="2" charset="2"/>
                        <a:buNone/>
                        <a:tabLst/>
                      </a:pPr>
                      <a:r>
                        <a:rPr kumimoji="0" lang="en-US" sz="1400" b="0" i="0" u="none" strike="noStrike" cap="none" normalizeH="0" baseline="0" smtClean="0">
                          <a:ln>
                            <a:noFill/>
                          </a:ln>
                          <a:solidFill>
                            <a:srgbClr val="000000"/>
                          </a:solidFill>
                          <a:effectLst/>
                          <a:latin typeface="Arial" charset="0"/>
                          <a:cs typeface="Times New Roman" pitchFamily="18" charset="0"/>
                        </a:rPr>
                        <a:t>97</a:t>
                      </a:r>
                      <a:endParaRPr kumimoji="0" lang="en-US" sz="1400" b="0" i="0" u="none" strike="noStrike" cap="none" normalizeH="0" baseline="0" smtClean="0">
                        <a:ln>
                          <a:noFill/>
                        </a:ln>
                        <a:solidFill>
                          <a:srgbClr val="00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 typeface="Wingdings" pitchFamily="2" charset="2"/>
                        <a:buNone/>
                        <a:tabLst/>
                      </a:pPr>
                      <a:r>
                        <a:rPr kumimoji="0" lang="en-US" sz="1400" b="0" i="0" u="none" strike="noStrike" cap="none" normalizeH="0" baseline="0" smtClean="0">
                          <a:ln>
                            <a:noFill/>
                          </a:ln>
                          <a:solidFill>
                            <a:srgbClr val="000000"/>
                          </a:solidFill>
                          <a:effectLst/>
                          <a:latin typeface="Arial" charset="0"/>
                          <a:cs typeface="Times New Roman" pitchFamily="18" charset="0"/>
                        </a:rPr>
                        <a:t>63</a:t>
                      </a:r>
                      <a:endParaRPr kumimoji="0" lang="en-US" sz="1400" b="0" i="0" u="none" strike="noStrike" cap="none" normalizeH="0" baseline="0" smtClean="0">
                        <a:ln>
                          <a:noFill/>
                        </a:ln>
                        <a:solidFill>
                          <a:srgbClr val="00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 typeface="Wingdings" pitchFamily="2" charset="2"/>
                        <a:buNone/>
                        <a:tabLst/>
                      </a:pPr>
                      <a:r>
                        <a:rPr kumimoji="0" lang="en-US" sz="1400" b="0" i="0" u="none" strike="noStrike" cap="none" normalizeH="0" baseline="0" smtClean="0">
                          <a:ln>
                            <a:noFill/>
                          </a:ln>
                          <a:solidFill>
                            <a:srgbClr val="000000"/>
                          </a:solidFill>
                          <a:effectLst/>
                          <a:latin typeface="Arial" charset="0"/>
                          <a:cs typeface="Times New Roman" pitchFamily="18" charset="0"/>
                        </a:rPr>
                        <a:t>22</a:t>
                      </a:r>
                      <a:endParaRPr kumimoji="0" lang="en-US" sz="1400" b="0" i="0" u="none" strike="noStrike" cap="none" normalizeH="0" baseline="0" smtClean="0">
                        <a:ln>
                          <a:noFill/>
                        </a:ln>
                        <a:solidFill>
                          <a:srgbClr val="00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 typeface="Wingdings" pitchFamily="2" charset="2"/>
                        <a:buNone/>
                        <a:tabLst/>
                      </a:pPr>
                      <a:r>
                        <a:rPr kumimoji="0" lang="en-US" sz="1400" b="0" i="0" u="none" strike="noStrike" cap="none" normalizeH="0" baseline="0" smtClean="0">
                          <a:ln>
                            <a:noFill/>
                          </a:ln>
                          <a:solidFill>
                            <a:srgbClr val="000000"/>
                          </a:solidFill>
                          <a:effectLst/>
                          <a:latin typeface="Arial" charset="0"/>
                          <a:cs typeface="Times New Roman" pitchFamily="18" charset="0"/>
                        </a:rPr>
                        <a:t>138</a:t>
                      </a:r>
                      <a:endParaRPr kumimoji="0" lang="en-US" sz="1400" b="0" i="0" u="none" strike="noStrike" cap="none" normalizeH="0" baseline="0" smtClean="0">
                        <a:ln>
                          <a:noFill/>
                        </a:ln>
                        <a:solidFill>
                          <a:srgbClr val="00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just" defTabSz="914400" rtl="0" eaLnBrk="1" fontAlgn="base" latinLnBrk="0" hangingPunct="1">
                        <a:lnSpc>
                          <a:spcPct val="100000"/>
                        </a:lnSpc>
                        <a:spcBef>
                          <a:spcPct val="0"/>
                        </a:spcBef>
                        <a:spcAft>
                          <a:spcPct val="0"/>
                        </a:spcAft>
                        <a:buClr>
                          <a:schemeClr val="bg1"/>
                        </a:buClr>
                        <a:buSzTx/>
                        <a:buFont typeface="Wingdings" pitchFamily="2" charset="2"/>
                        <a:buNone/>
                        <a:tabLst/>
                      </a:pPr>
                      <a:r>
                        <a:rPr kumimoji="0" lang="en-US" sz="1400" b="1" i="0" u="none" strike="noStrike" cap="none" normalizeH="0" baseline="0" smtClean="0">
                          <a:ln>
                            <a:noFill/>
                          </a:ln>
                          <a:solidFill>
                            <a:srgbClr val="000000"/>
                          </a:solidFill>
                          <a:effectLst/>
                          <a:latin typeface="Arial" charset="0"/>
                          <a:cs typeface="Times New Roman" pitchFamily="18" charset="0"/>
                        </a:rPr>
                        <a:t>Всего</a:t>
                      </a:r>
                      <a:endParaRPr kumimoji="0" lang="en-US" sz="1400" b="0" i="0" u="none" strike="noStrike" cap="none" normalizeH="0" baseline="0" smtClean="0">
                        <a:ln>
                          <a:noFill/>
                        </a:ln>
                        <a:solidFill>
                          <a:srgbClr val="00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 typeface="Wingdings" pitchFamily="2" charset="2"/>
                        <a:buNone/>
                        <a:tabLst/>
                      </a:pPr>
                      <a:r>
                        <a:rPr kumimoji="0" lang="en-US" sz="1400" b="1" i="0" u="none" strike="noStrike" cap="none" normalizeH="0" baseline="0" smtClean="0">
                          <a:ln>
                            <a:noFill/>
                          </a:ln>
                          <a:solidFill>
                            <a:srgbClr val="000000"/>
                          </a:solidFill>
                          <a:effectLst/>
                          <a:latin typeface="Arial" charset="0"/>
                          <a:cs typeface="Times New Roman" pitchFamily="18" charset="0"/>
                        </a:rPr>
                        <a:t>903</a:t>
                      </a:r>
                      <a:endParaRPr kumimoji="0" lang="en-US" sz="1400" b="0" i="0" u="none" strike="noStrike" cap="none" normalizeH="0" baseline="0" smtClean="0">
                        <a:ln>
                          <a:noFill/>
                        </a:ln>
                        <a:solidFill>
                          <a:srgbClr val="00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 typeface="Wingdings" pitchFamily="2" charset="2"/>
                        <a:buNone/>
                        <a:tabLst/>
                      </a:pPr>
                      <a:r>
                        <a:rPr kumimoji="0" lang="en-US" sz="1400" b="1" i="0" u="none" strike="noStrike" cap="none" normalizeH="0" baseline="0" smtClean="0">
                          <a:ln>
                            <a:noFill/>
                          </a:ln>
                          <a:solidFill>
                            <a:srgbClr val="000000"/>
                          </a:solidFill>
                          <a:effectLst/>
                          <a:latin typeface="Arial" charset="0"/>
                          <a:cs typeface="Times New Roman" pitchFamily="18" charset="0"/>
                        </a:rPr>
                        <a:t>527</a:t>
                      </a:r>
                      <a:endParaRPr kumimoji="0" lang="en-US" sz="1400" b="0" i="0" u="none" strike="noStrike" cap="none" normalizeH="0" baseline="0" smtClean="0">
                        <a:ln>
                          <a:noFill/>
                        </a:ln>
                        <a:solidFill>
                          <a:srgbClr val="00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 typeface="Wingdings" pitchFamily="2" charset="2"/>
                        <a:buNone/>
                        <a:tabLst/>
                      </a:pPr>
                      <a:r>
                        <a:rPr kumimoji="0" lang="en-US" sz="1400" b="1" i="0" u="none" strike="noStrike" cap="none" normalizeH="0" baseline="0" smtClean="0">
                          <a:ln>
                            <a:noFill/>
                          </a:ln>
                          <a:solidFill>
                            <a:srgbClr val="000000"/>
                          </a:solidFill>
                          <a:effectLst/>
                          <a:latin typeface="Arial" charset="0"/>
                          <a:cs typeface="Times New Roman" pitchFamily="18" charset="0"/>
                        </a:rPr>
                        <a:t>376</a:t>
                      </a:r>
                      <a:endParaRPr kumimoji="0" lang="en-US" sz="1400" b="0" i="0" u="none" strike="noStrike" cap="none" normalizeH="0" baseline="0" smtClean="0">
                        <a:ln>
                          <a:noFill/>
                        </a:ln>
                        <a:solidFill>
                          <a:srgbClr val="00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 typeface="Wingdings" pitchFamily="2" charset="2"/>
                        <a:buNone/>
                        <a:tabLst/>
                      </a:pPr>
                      <a:r>
                        <a:rPr kumimoji="0" lang="en-US" sz="1400" b="1" i="0" u="none" strike="noStrike" cap="none" normalizeH="0" baseline="0" smtClean="0">
                          <a:ln>
                            <a:noFill/>
                          </a:ln>
                          <a:solidFill>
                            <a:srgbClr val="000000"/>
                          </a:solidFill>
                          <a:effectLst/>
                          <a:latin typeface="Arial" charset="0"/>
                          <a:cs typeface="Times New Roman" pitchFamily="18" charset="0"/>
                        </a:rPr>
                        <a:t>360</a:t>
                      </a:r>
                      <a:endParaRPr kumimoji="0" lang="en-US" sz="1400" b="0" i="0" u="none" strike="noStrike" cap="none" normalizeH="0" baseline="0" smtClean="0">
                        <a:ln>
                          <a:noFill/>
                        </a:ln>
                        <a:solidFill>
                          <a:srgbClr val="00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 typeface="Wingdings" pitchFamily="2" charset="2"/>
                        <a:buNone/>
                        <a:tabLst/>
                      </a:pPr>
                      <a:r>
                        <a:rPr kumimoji="0" lang="en-US" sz="1400" b="1" i="0" u="none" strike="noStrike" cap="none" normalizeH="0" baseline="0" smtClean="0">
                          <a:ln>
                            <a:noFill/>
                          </a:ln>
                          <a:solidFill>
                            <a:srgbClr val="000000"/>
                          </a:solidFill>
                          <a:effectLst/>
                          <a:latin typeface="Arial" charset="0"/>
                          <a:cs typeface="Times New Roman" pitchFamily="18" charset="0"/>
                        </a:rPr>
                        <a:t>543</a:t>
                      </a:r>
                      <a:endParaRPr kumimoji="0" lang="en-US" sz="1400" b="0" i="0" u="none" strike="noStrike" cap="none" normalizeH="0" baseline="0" smtClean="0">
                        <a:ln>
                          <a:noFill/>
                        </a:ln>
                        <a:solidFill>
                          <a:srgbClr val="00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6680" name="Rectangle 56"/>
          <p:cNvSpPr>
            <a:spLocks noChangeArrowheads="1"/>
          </p:cNvSpPr>
          <p:nvPr/>
        </p:nvSpPr>
        <p:spPr bwMode="auto">
          <a:xfrm>
            <a:off x="0" y="4554538"/>
            <a:ext cx="9144000" cy="0"/>
          </a:xfrm>
          <a:prstGeom prst="rect">
            <a:avLst/>
          </a:prstGeom>
          <a:noFill/>
          <a:ln w="9525">
            <a:noFill/>
            <a:miter lim="800000"/>
            <a:headEnd/>
            <a:tailEnd/>
          </a:ln>
        </p:spPr>
        <p:txBody>
          <a:bodyPr wrap="none" anchor="ctr">
            <a:spAutoFit/>
          </a:bodyPr>
          <a:lstStyle/>
          <a:p>
            <a:endParaRPr lang="ru-RU"/>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a:xfrm>
            <a:off x="468313" y="0"/>
            <a:ext cx="8229600" cy="490538"/>
          </a:xfrm>
        </p:spPr>
        <p:txBody>
          <a:bodyPr rtlCol="0">
            <a:normAutofit fontScale="90000"/>
          </a:bodyPr>
          <a:lstStyle/>
          <a:p>
            <a:pPr eaLnBrk="1" fontAlgn="auto" hangingPunct="1">
              <a:spcAft>
                <a:spcPts val="0"/>
              </a:spcAft>
              <a:defRPr/>
            </a:pPr>
            <a:r>
              <a:rPr lang="ru-RU" sz="1600" b="1" i="1">
                <a:effectLst>
                  <a:outerShdw blurRad="38100" dist="38100" dir="2700000" algn="tl">
                    <a:srgbClr val="C0C0C0"/>
                  </a:outerShdw>
                </a:effectLst>
              </a:rPr>
              <a:t>Методика исследования</a:t>
            </a:r>
            <a:r>
              <a:rPr lang="ru-RU" sz="4000"/>
              <a:t> </a:t>
            </a:r>
          </a:p>
        </p:txBody>
      </p:sp>
      <p:sp>
        <p:nvSpPr>
          <p:cNvPr id="27651" name="Rectangle 3"/>
          <p:cNvSpPr>
            <a:spLocks noGrp="1" noChangeArrowheads="1"/>
          </p:cNvSpPr>
          <p:nvPr>
            <p:ph idx="1"/>
          </p:nvPr>
        </p:nvSpPr>
        <p:spPr>
          <a:xfrm>
            <a:off x="0" y="620713"/>
            <a:ext cx="9144000" cy="6048375"/>
          </a:xfrm>
        </p:spPr>
        <p:txBody>
          <a:bodyPr/>
          <a:lstStyle/>
          <a:p>
            <a:pPr algn="just" eaLnBrk="1" hangingPunct="1">
              <a:lnSpc>
                <a:spcPct val="80000"/>
              </a:lnSpc>
              <a:buFontTx/>
              <a:buNone/>
            </a:pPr>
            <a:r>
              <a:rPr lang="ru-RU" sz="1400" b="1" smtClean="0"/>
              <a:t>а) Социальный капитал. </a:t>
            </a:r>
            <a:r>
              <a:rPr lang="ru-RU" sz="1400" smtClean="0"/>
              <a:t>Для измерения социального капитала использовалось три показателя.</a:t>
            </a:r>
            <a:endParaRPr lang="ru-RU" sz="1400" b="1" smtClean="0"/>
          </a:p>
          <a:p>
            <a:pPr algn="just" eaLnBrk="1" hangingPunct="1">
              <a:lnSpc>
                <a:spcPct val="80000"/>
              </a:lnSpc>
              <a:buFontTx/>
              <a:buNone/>
            </a:pPr>
            <a:r>
              <a:rPr lang="ru-RU" sz="1400" b="1" smtClean="0"/>
              <a:t>Уровень межличностного доверия. </a:t>
            </a:r>
            <a:r>
              <a:rPr lang="ru-RU" sz="1400" smtClean="0"/>
              <a:t>Данный показатель является средним арифметическим двух вопросов, позволяющих оценить, насколько индивид склонен доверять другим людям. </a:t>
            </a:r>
            <a:endParaRPr lang="ru-RU" sz="1400" b="1" smtClean="0"/>
          </a:p>
          <a:p>
            <a:pPr algn="just" eaLnBrk="1" hangingPunct="1">
              <a:lnSpc>
                <a:spcPct val="80000"/>
              </a:lnSpc>
              <a:buFontTx/>
              <a:buNone/>
            </a:pPr>
            <a:r>
              <a:rPr lang="ru-RU" sz="1400" b="1" smtClean="0"/>
              <a:t>Уровень институционального доверия.</a:t>
            </a:r>
            <a:r>
              <a:rPr lang="ru-RU" sz="1400" smtClean="0"/>
              <a:t> Для оценки уровня институционального доверия респонденту предлагался список основных социальных институтов, играющих важную роль в жизни индивида и общества. Респонденту необходимо было оценить, насколько он доверяет или не доверяет каждому из них. </a:t>
            </a:r>
            <a:endParaRPr lang="ru-RU" sz="1400" b="1" smtClean="0"/>
          </a:p>
          <a:p>
            <a:pPr algn="just" eaLnBrk="1" hangingPunct="1">
              <a:lnSpc>
                <a:spcPct val="80000"/>
              </a:lnSpc>
              <a:buFontTx/>
              <a:buNone/>
            </a:pPr>
            <a:r>
              <a:rPr lang="ru-RU" sz="1400" b="1" smtClean="0"/>
              <a:t>Характеристики гражданской идентичности. </a:t>
            </a:r>
            <a:r>
              <a:rPr lang="ru-RU" sz="1400" smtClean="0"/>
              <a:t>В исследовании оценивались две характеристики гражданской идентичности:</a:t>
            </a:r>
          </a:p>
          <a:p>
            <a:pPr algn="just" eaLnBrk="1" hangingPunct="1">
              <a:lnSpc>
                <a:spcPct val="80000"/>
              </a:lnSpc>
              <a:buFontTx/>
              <a:buNone/>
            </a:pPr>
            <a:r>
              <a:rPr lang="ru-RU" sz="1400" smtClean="0"/>
              <a:t> –  «сила» гражданской идентичности;</a:t>
            </a:r>
          </a:p>
          <a:p>
            <a:pPr algn="just" eaLnBrk="1" hangingPunct="1">
              <a:lnSpc>
                <a:spcPct val="80000"/>
              </a:lnSpc>
              <a:buFontTx/>
              <a:buNone/>
            </a:pPr>
            <a:r>
              <a:rPr lang="ru-RU" sz="1400" smtClean="0"/>
              <a:t> –валентность (позитивность-негативность) гражданской идентичности. </a:t>
            </a:r>
            <a:endParaRPr lang="ru-RU" sz="1400" b="1" smtClean="0"/>
          </a:p>
          <a:p>
            <a:pPr algn="just" eaLnBrk="1" hangingPunct="1">
              <a:lnSpc>
                <a:spcPct val="80000"/>
              </a:lnSpc>
              <a:buFontTx/>
              <a:buNone/>
            </a:pPr>
            <a:r>
              <a:rPr lang="ru-RU" sz="1400" b="1" smtClean="0"/>
              <a:t>б) Субъективное восприятие экономического положения.</a:t>
            </a:r>
            <a:endParaRPr lang="ru-RU" sz="1400" smtClean="0"/>
          </a:p>
          <a:p>
            <a:pPr algn="just" eaLnBrk="1" hangingPunct="1">
              <a:lnSpc>
                <a:spcPct val="80000"/>
              </a:lnSpc>
              <a:buFontTx/>
              <a:buNone/>
            </a:pPr>
            <a:r>
              <a:rPr lang="ru-RU" sz="1400" smtClean="0"/>
              <a:t>Методика включала ряд вопросов, позволяющих   оценить экономические установки респондента: </a:t>
            </a:r>
          </a:p>
          <a:p>
            <a:pPr algn="just" eaLnBrk="1" hangingPunct="1">
              <a:lnSpc>
                <a:spcPct val="80000"/>
              </a:lnSpc>
              <a:buFontTx/>
              <a:buNone/>
            </a:pPr>
            <a:r>
              <a:rPr lang="ru-RU" sz="1400" smtClean="0"/>
              <a:t> – патернализм - самостоятельность в формировании своего материального благосостояния;</a:t>
            </a:r>
          </a:p>
          <a:p>
            <a:pPr algn="just" eaLnBrk="1" hangingPunct="1">
              <a:lnSpc>
                <a:spcPct val="80000"/>
              </a:lnSpc>
              <a:buFontTx/>
              <a:buNone/>
            </a:pPr>
            <a:r>
              <a:rPr lang="ru-RU" sz="1400" smtClean="0"/>
              <a:t> – восприятие изменений своего благосостояния за последние 2 года;</a:t>
            </a:r>
          </a:p>
          <a:p>
            <a:pPr algn="just" eaLnBrk="1" hangingPunct="1">
              <a:lnSpc>
                <a:spcPct val="80000"/>
              </a:lnSpc>
              <a:buFontTx/>
              <a:buNone/>
            </a:pPr>
            <a:r>
              <a:rPr lang="ru-RU" sz="1400" smtClean="0"/>
              <a:t> – прогноз изменений в собственном материальном благосостоянии.</a:t>
            </a:r>
            <a:endParaRPr lang="ru-RU" sz="1400" b="1" smtClean="0"/>
          </a:p>
          <a:p>
            <a:pPr algn="just" eaLnBrk="1" hangingPunct="1">
              <a:lnSpc>
                <a:spcPct val="80000"/>
              </a:lnSpc>
              <a:buFontTx/>
              <a:buNone/>
            </a:pPr>
            <a:r>
              <a:rPr lang="ru-RU" sz="1400" b="1" smtClean="0"/>
              <a:t>в) Социальные и политические установки.</a:t>
            </a:r>
            <a:endParaRPr lang="ru-RU" sz="1400" smtClean="0"/>
          </a:p>
          <a:p>
            <a:pPr algn="just" eaLnBrk="1" hangingPunct="1">
              <a:lnSpc>
                <a:spcPct val="80000"/>
              </a:lnSpc>
              <a:buFontTx/>
              <a:buNone/>
            </a:pPr>
            <a:r>
              <a:rPr lang="ru-RU" sz="1400" smtClean="0"/>
              <a:t>1) Социальные установки. Нами использовалась методика, позволяющая оценить следующие 4 параметра:</a:t>
            </a:r>
          </a:p>
          <a:p>
            <a:pPr algn="just" eaLnBrk="1" hangingPunct="1">
              <a:lnSpc>
                <a:spcPct val="80000"/>
              </a:lnSpc>
              <a:buFontTx/>
              <a:buNone/>
            </a:pPr>
            <a:r>
              <a:rPr lang="ru-RU" sz="1400" smtClean="0"/>
              <a:t>- уровень этнической интолерантности;</a:t>
            </a:r>
          </a:p>
          <a:p>
            <a:pPr algn="just" eaLnBrk="1" hangingPunct="1">
              <a:lnSpc>
                <a:spcPct val="80000"/>
              </a:lnSpc>
              <a:buFontTx/>
              <a:buNone/>
            </a:pPr>
            <a:r>
              <a:rPr lang="ru-RU" sz="1400" smtClean="0"/>
              <a:t>- позитивность отношения к культурному многообразию;</a:t>
            </a:r>
          </a:p>
          <a:p>
            <a:pPr algn="just" eaLnBrk="1" hangingPunct="1">
              <a:lnSpc>
                <a:spcPct val="80000"/>
              </a:lnSpc>
              <a:buFontTx/>
              <a:buNone/>
            </a:pPr>
            <a:r>
              <a:rPr lang="ru-RU" sz="1400" smtClean="0"/>
              <a:t>- ориентация на социальное равенство;</a:t>
            </a:r>
          </a:p>
          <a:p>
            <a:pPr algn="just" eaLnBrk="1" hangingPunct="1">
              <a:lnSpc>
                <a:spcPct val="80000"/>
              </a:lnSpc>
              <a:buFontTx/>
              <a:buNone/>
            </a:pPr>
            <a:r>
              <a:rPr lang="ru-RU" sz="1400" smtClean="0"/>
              <a:t>- негативность отношения к фактам дискриминации.</a:t>
            </a:r>
          </a:p>
          <a:p>
            <a:pPr algn="just" eaLnBrk="1" hangingPunct="1">
              <a:lnSpc>
                <a:spcPct val="80000"/>
              </a:lnSpc>
              <a:buFontTx/>
              <a:buNone/>
            </a:pPr>
            <a:r>
              <a:rPr lang="ru-RU" sz="1400" smtClean="0"/>
              <a:t>2) Политические установки. Данная методика состоит из 13 вопросов, объединяющихся в 3 шкалы, позволяющие оценить следующие конструкты:</a:t>
            </a:r>
          </a:p>
          <a:p>
            <a:pPr algn="just" eaLnBrk="1" hangingPunct="1">
              <a:lnSpc>
                <a:spcPct val="80000"/>
              </a:lnSpc>
              <a:buFontTx/>
              <a:buNone/>
            </a:pPr>
            <a:r>
              <a:rPr lang="ru-RU" sz="1400" smtClean="0"/>
              <a:t>- установку на политическую активность респондентов;</a:t>
            </a:r>
          </a:p>
          <a:p>
            <a:pPr algn="just" eaLnBrk="1" hangingPunct="1">
              <a:lnSpc>
                <a:spcPct val="80000"/>
              </a:lnSpc>
              <a:buFontTx/>
              <a:buNone/>
            </a:pPr>
            <a:r>
              <a:rPr lang="ru-RU" sz="1400" smtClean="0"/>
              <a:t>- отношение к действующим политикам; </a:t>
            </a:r>
          </a:p>
          <a:p>
            <a:pPr algn="just" eaLnBrk="1" hangingPunct="1">
              <a:lnSpc>
                <a:spcPct val="80000"/>
              </a:lnSpc>
              <a:buFontTx/>
              <a:buNone/>
            </a:pPr>
            <a:r>
              <a:rPr lang="ru-RU" sz="1400" smtClean="0"/>
              <a:t>- склонность  одобрять политический авторитаризм.</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8"/>
          <p:cNvSpPr>
            <a:spLocks noGrp="1" noChangeArrowheads="1"/>
          </p:cNvSpPr>
          <p:nvPr>
            <p:ph type="title"/>
          </p:nvPr>
        </p:nvSpPr>
        <p:spPr/>
        <p:txBody>
          <a:bodyPr/>
          <a:lstStyle/>
          <a:p>
            <a:pPr eaLnBrk="1" hangingPunct="1"/>
            <a:r>
              <a:rPr lang="ru-RU" sz="2000" b="1" smtClean="0"/>
              <a:t>Процентные распределения ответов на вопросы, измеряющие уровень межличностного доверия</a:t>
            </a:r>
          </a:p>
        </p:txBody>
      </p:sp>
      <p:pic>
        <p:nvPicPr>
          <p:cNvPr id="28675" name="Picture 13"/>
          <p:cNvPicPr>
            <a:picLocks noGrp="1" noChangeAspect="1" noChangeArrowheads="1"/>
          </p:cNvPicPr>
          <p:nvPr>
            <p:ph idx="1"/>
          </p:nvPr>
        </p:nvPicPr>
        <p:blipFill>
          <a:blip r:embed="rId2" cstate="print"/>
          <a:srcRect l="4008" t="30833" r="5717" b="27856"/>
          <a:stretch>
            <a:fillRect/>
          </a:stretch>
        </p:blipFill>
        <p:spPr>
          <a:xfrm>
            <a:off x="755650" y="1844675"/>
            <a:ext cx="8208963" cy="3003550"/>
          </a:xfrm>
          <a:noFill/>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8"/>
          <p:cNvSpPr>
            <a:spLocks noGrp="1" noChangeArrowheads="1"/>
          </p:cNvSpPr>
          <p:nvPr>
            <p:ph type="title"/>
          </p:nvPr>
        </p:nvSpPr>
        <p:spPr/>
        <p:txBody>
          <a:bodyPr/>
          <a:lstStyle/>
          <a:p>
            <a:pPr eaLnBrk="1" hangingPunct="1"/>
            <a:r>
              <a:rPr lang="ru-RU" sz="2000" b="1" smtClean="0"/>
              <a:t>Средние значения показателей характеристик гражданской идентичности россиян</a:t>
            </a:r>
            <a:r>
              <a:rPr lang="ru-RU" sz="2000" smtClean="0"/>
              <a:t> </a:t>
            </a:r>
            <a:br>
              <a:rPr lang="ru-RU" sz="2000" smtClean="0"/>
            </a:br>
            <a:endParaRPr lang="ru-RU" sz="2000" smtClean="0"/>
          </a:p>
        </p:txBody>
      </p:sp>
      <p:pic>
        <p:nvPicPr>
          <p:cNvPr id="29699" name="Picture 10"/>
          <p:cNvPicPr>
            <a:picLocks noGrp="1" noChangeAspect="1" noChangeArrowheads="1"/>
          </p:cNvPicPr>
          <p:nvPr>
            <p:ph idx="1"/>
          </p:nvPr>
        </p:nvPicPr>
        <p:blipFill>
          <a:blip r:embed="rId2" cstate="print"/>
          <a:srcRect l="9109" t="35599" r="7007" b="35809"/>
          <a:stretch>
            <a:fillRect/>
          </a:stretch>
        </p:blipFill>
        <p:spPr>
          <a:xfrm>
            <a:off x="142875" y="1844675"/>
            <a:ext cx="9001125" cy="2663825"/>
          </a:xfrm>
          <a:noFill/>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8"/>
          <p:cNvSpPr>
            <a:spLocks noGrp="1" noChangeArrowheads="1"/>
          </p:cNvSpPr>
          <p:nvPr>
            <p:ph type="title"/>
          </p:nvPr>
        </p:nvSpPr>
        <p:spPr>
          <a:xfrm>
            <a:off x="900113" y="188913"/>
            <a:ext cx="7772400" cy="487362"/>
          </a:xfrm>
        </p:spPr>
        <p:txBody>
          <a:bodyPr/>
          <a:lstStyle/>
          <a:p>
            <a:pPr eaLnBrk="1" hangingPunct="1"/>
            <a:r>
              <a:rPr lang="ru-RU" sz="2000" b="1" smtClean="0"/>
              <a:t>Связь социального капитала с экономическим установками и социальными представлениями россиян</a:t>
            </a:r>
          </a:p>
        </p:txBody>
      </p:sp>
      <p:pic>
        <p:nvPicPr>
          <p:cNvPr id="30723" name="Picture 13"/>
          <p:cNvPicPr>
            <a:picLocks noGrp="1" noChangeAspect="1" noChangeArrowheads="1"/>
          </p:cNvPicPr>
          <p:nvPr>
            <p:ph idx="1"/>
          </p:nvPr>
        </p:nvPicPr>
        <p:blipFill>
          <a:blip r:embed="rId2" cstate="print"/>
          <a:srcRect l="14395" t="18468" r="11511" b="17352"/>
          <a:stretch>
            <a:fillRect/>
          </a:stretch>
        </p:blipFill>
        <p:spPr>
          <a:xfrm>
            <a:off x="107950" y="836613"/>
            <a:ext cx="8856663" cy="5949950"/>
          </a:xfrm>
          <a:noFill/>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Заголовок 1"/>
          <p:cNvSpPr>
            <a:spLocks noGrp="1"/>
          </p:cNvSpPr>
          <p:nvPr>
            <p:ph type="title"/>
          </p:nvPr>
        </p:nvSpPr>
        <p:spPr>
          <a:xfrm>
            <a:off x="714375" y="214313"/>
            <a:ext cx="7772400" cy="747712"/>
          </a:xfrm>
        </p:spPr>
        <p:txBody>
          <a:bodyPr/>
          <a:lstStyle/>
          <a:p>
            <a:pPr eaLnBrk="1" hangingPunct="1"/>
            <a:r>
              <a:rPr lang="ru-RU" sz="2800" b="1" smtClean="0">
                <a:solidFill>
                  <a:srgbClr val="00B050"/>
                </a:solidFill>
              </a:rPr>
              <a:t>Проблемы исследований</a:t>
            </a:r>
          </a:p>
        </p:txBody>
      </p:sp>
      <p:sp>
        <p:nvSpPr>
          <p:cNvPr id="3" name="Содержимое 2"/>
          <p:cNvSpPr>
            <a:spLocks noGrp="1"/>
          </p:cNvSpPr>
          <p:nvPr>
            <p:ph idx="1"/>
          </p:nvPr>
        </p:nvSpPr>
        <p:spPr>
          <a:xfrm>
            <a:off x="714375" y="1214438"/>
            <a:ext cx="7772400" cy="5095875"/>
          </a:xfrm>
        </p:spPr>
        <p:txBody>
          <a:bodyPr rtlCol="0">
            <a:normAutofit/>
          </a:bodyPr>
          <a:lstStyle/>
          <a:p>
            <a:pPr marL="457200" indent="-457200" eaLnBrk="1" fontAlgn="auto" hangingPunct="1">
              <a:spcAft>
                <a:spcPts val="0"/>
              </a:spcAft>
              <a:buFontTx/>
              <a:buAutoNum type="arabicPeriod"/>
              <a:defRPr/>
            </a:pPr>
            <a:endParaRPr lang="ru-RU" sz="2400" b="1" dirty="0" smtClean="0"/>
          </a:p>
          <a:p>
            <a:pPr eaLnBrk="1" fontAlgn="auto" hangingPunct="1">
              <a:spcAft>
                <a:spcPts val="0"/>
              </a:spcAft>
              <a:buFontTx/>
              <a:buNone/>
              <a:defRPr/>
            </a:pPr>
            <a:r>
              <a:rPr lang="ru-RU" sz="2400" b="1" dirty="0" smtClean="0"/>
              <a:t>2. </a:t>
            </a:r>
            <a:r>
              <a:rPr lang="ru-RU" sz="2400" b="1" dirty="0" err="1" smtClean="0"/>
              <a:t>Кросс-культурные</a:t>
            </a:r>
            <a:r>
              <a:rPr lang="ru-RU" sz="2400" b="1" dirty="0" smtClean="0"/>
              <a:t> различия социального капитала россиян</a:t>
            </a:r>
          </a:p>
          <a:p>
            <a:pPr eaLnBrk="1" fontAlgn="auto" hangingPunct="1">
              <a:spcAft>
                <a:spcPts val="0"/>
              </a:spcAft>
              <a:buFontTx/>
              <a:buNone/>
              <a:defRPr/>
            </a:pPr>
            <a:endParaRPr lang="ru-RU" sz="2400" b="1"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Заголовок 1"/>
          <p:cNvSpPr>
            <a:spLocks noGrp="1"/>
          </p:cNvSpPr>
          <p:nvPr>
            <p:ph type="title" idx="4294967295"/>
          </p:nvPr>
        </p:nvSpPr>
        <p:spPr>
          <a:xfrm>
            <a:off x="0" y="609600"/>
            <a:ext cx="7772400" cy="1143000"/>
          </a:xfrm>
        </p:spPr>
        <p:txBody>
          <a:bodyPr/>
          <a:lstStyle/>
          <a:p>
            <a:pPr eaLnBrk="1" hangingPunct="1"/>
            <a:r>
              <a:rPr lang="ru-RU" sz="2400" b="1" smtClean="0"/>
              <a:t>Выборка исследования</a:t>
            </a:r>
          </a:p>
        </p:txBody>
      </p:sp>
      <p:graphicFrame>
        <p:nvGraphicFramePr>
          <p:cNvPr id="24579" name="Group 3"/>
          <p:cNvGraphicFramePr>
            <a:graphicFrameLocks noGrp="1"/>
          </p:cNvGraphicFramePr>
          <p:nvPr/>
        </p:nvGraphicFramePr>
        <p:xfrm>
          <a:off x="857250" y="1557338"/>
          <a:ext cx="7170738" cy="3729037"/>
        </p:xfrm>
        <a:graphic>
          <a:graphicData uri="http://schemas.openxmlformats.org/drawingml/2006/table">
            <a:tbl>
              <a:tblPr/>
              <a:tblGrid>
                <a:gridCol w="1600334"/>
                <a:gridCol w="1825190"/>
                <a:gridCol w="1354399"/>
                <a:gridCol w="1196299"/>
                <a:gridCol w="1194542"/>
              </a:tblGrid>
              <a:tr h="842044">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rgbClr val="000000"/>
                          </a:solidFill>
                          <a:effectLst/>
                          <a:latin typeface="Times New Roman" pitchFamily="18" charset="0"/>
                          <a:cs typeface="Times New Roman" pitchFamily="18" charset="0"/>
                        </a:rPr>
                        <a:t>Этническая</a:t>
                      </a:r>
                      <a:r>
                        <a:rPr kumimoji="0" lang="en-US" sz="2000" b="1" i="0" u="none" strike="noStrike" cap="none" normalizeH="0" baseline="0" dirty="0" smtClean="0">
                          <a:ln>
                            <a:noFill/>
                          </a:ln>
                          <a:solidFill>
                            <a:srgbClr val="000000"/>
                          </a:solidFill>
                          <a:effectLst/>
                          <a:latin typeface="Times New Roman" pitchFamily="18" charset="0"/>
                          <a:cs typeface="Times New Roman" pitchFamily="18" charset="0"/>
                        </a:rPr>
                        <a:t> </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rgbClr val="000000"/>
                          </a:solidFill>
                          <a:effectLst/>
                          <a:latin typeface="Times New Roman" pitchFamily="18" charset="0"/>
                          <a:cs typeface="Times New Roman" pitchFamily="18" charset="0"/>
                        </a:rPr>
                        <a:t>группа</a:t>
                      </a: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rgbClr val="000000"/>
                          </a:solidFill>
                          <a:effectLst/>
                          <a:latin typeface="Times New Roman" pitchFamily="18" charset="0"/>
                          <a:cs typeface="Times New Roman" pitchFamily="18" charset="0"/>
                        </a:rPr>
                        <a:t>Кол-во</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rgbClr val="000000"/>
                          </a:solidFill>
                          <a:effectLst/>
                          <a:latin typeface="Times New Roman" pitchFamily="18" charset="0"/>
                          <a:cs typeface="Times New Roman" pitchFamily="18" charset="0"/>
                        </a:rPr>
                        <a:t>респондентов</a:t>
                      </a: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rgbClr val="000000"/>
                          </a:solidFill>
                          <a:effectLst/>
                          <a:latin typeface="Times New Roman" pitchFamily="18" charset="0"/>
                          <a:cs typeface="Times New Roman" pitchFamily="18" charset="0"/>
                        </a:rPr>
                        <a:t>Средний</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rgbClr val="000000"/>
                          </a:solidFill>
                          <a:effectLst/>
                          <a:latin typeface="Times New Roman" pitchFamily="18" charset="0"/>
                          <a:cs typeface="Times New Roman" pitchFamily="18" charset="0"/>
                        </a:rPr>
                        <a:t>возраст</a:t>
                      </a: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rgbClr val="000000"/>
                          </a:solidFill>
                          <a:effectLst/>
                          <a:latin typeface="Times New Roman" pitchFamily="18" charset="0"/>
                          <a:cs typeface="Times New Roman" pitchFamily="18" charset="0"/>
                        </a:rPr>
                        <a:t>Кол-во</a:t>
                      </a:r>
                      <a:r>
                        <a:rPr kumimoji="0" lang="en-US" sz="2000" b="1" i="0" u="none" strike="noStrike" cap="none" normalizeH="0" baseline="0" dirty="0" smtClean="0">
                          <a:ln>
                            <a:noFill/>
                          </a:ln>
                          <a:solidFill>
                            <a:srgbClr val="000000"/>
                          </a:solidFill>
                          <a:effectLst/>
                          <a:latin typeface="Times New Roman" pitchFamily="18" charset="0"/>
                          <a:cs typeface="Times New Roman" pitchFamily="18" charset="0"/>
                        </a:rPr>
                        <a:t> </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rgbClr val="000000"/>
                          </a:solidFill>
                          <a:effectLst/>
                          <a:latin typeface="Times New Roman" pitchFamily="18" charset="0"/>
                          <a:cs typeface="Times New Roman" pitchFamily="18" charset="0"/>
                        </a:rPr>
                        <a:t>мужчин</a:t>
                      </a: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rgbClr val="000000"/>
                          </a:solidFill>
                          <a:effectLst/>
                          <a:latin typeface="Times New Roman" pitchFamily="18" charset="0"/>
                          <a:cs typeface="Times New Roman" pitchFamily="18" charset="0"/>
                        </a:rPr>
                        <a:t>Кол-во</a:t>
                      </a:r>
                      <a:r>
                        <a:rPr kumimoji="0" lang="en-US" sz="2000" b="1" i="0" u="none" strike="noStrike" cap="none" normalizeH="0" baseline="0" dirty="0" smtClean="0">
                          <a:ln>
                            <a:noFill/>
                          </a:ln>
                          <a:solidFill>
                            <a:srgbClr val="000000"/>
                          </a:solidFill>
                          <a:effectLst/>
                          <a:latin typeface="Times New Roman" pitchFamily="18" charset="0"/>
                          <a:cs typeface="Times New Roman" pitchFamily="18" charset="0"/>
                        </a:rPr>
                        <a:t> </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rgbClr val="000000"/>
                          </a:solidFill>
                          <a:effectLst/>
                          <a:latin typeface="Times New Roman" pitchFamily="18" charset="0"/>
                          <a:cs typeface="Times New Roman" pitchFamily="18" charset="0"/>
                        </a:rPr>
                        <a:t>женщин</a:t>
                      </a: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1168">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8" charset="0"/>
                          <a:cs typeface="Times New Roman" pitchFamily="18" charset="0"/>
                        </a:rPr>
                        <a:t>Русские</a:t>
                      </a: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8" charset="0"/>
                          <a:cs typeface="Times New Roman" pitchFamily="18" charset="0"/>
                        </a:rPr>
                        <a:t>226</a:t>
                      </a: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8" charset="0"/>
                          <a:cs typeface="Times New Roman" pitchFamily="18" charset="0"/>
                        </a:rPr>
                        <a:t>27,7</a:t>
                      </a: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8" charset="0"/>
                          <a:cs typeface="Times New Roman" pitchFamily="18" charset="0"/>
                        </a:rPr>
                        <a:t>80</a:t>
                      </a: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146</a:t>
                      </a: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1168">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8" charset="0"/>
                          <a:cs typeface="Times New Roman" pitchFamily="18" charset="0"/>
                        </a:rPr>
                        <a:t>Башкиры</a:t>
                      </a: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8" charset="0"/>
                          <a:cs typeface="Times New Roman" pitchFamily="18" charset="0"/>
                        </a:rPr>
                        <a:t>241</a:t>
                      </a: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8" charset="0"/>
                          <a:cs typeface="Times New Roman" pitchFamily="18" charset="0"/>
                        </a:rPr>
                        <a:t>20</a:t>
                      </a: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8" charset="0"/>
                          <a:cs typeface="Times New Roman" pitchFamily="18" charset="0"/>
                        </a:rPr>
                        <a:t>113</a:t>
                      </a: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128</a:t>
                      </a: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1168">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8" charset="0"/>
                          <a:cs typeface="Times New Roman" pitchFamily="18" charset="0"/>
                        </a:rPr>
                        <a:t>Татары </a:t>
                      </a: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8" charset="0"/>
                          <a:cs typeface="Times New Roman" pitchFamily="18" charset="0"/>
                        </a:rPr>
                        <a:t>60</a:t>
                      </a: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8" charset="0"/>
                          <a:cs typeface="Times New Roman" pitchFamily="18" charset="0"/>
                        </a:rPr>
                        <a:t>21</a:t>
                      </a: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8" charset="0"/>
                          <a:cs typeface="Times New Roman" pitchFamily="18" charset="0"/>
                        </a:rPr>
                        <a:t>28</a:t>
                      </a: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32</a:t>
                      </a: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1168">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8" charset="0"/>
                          <a:cs typeface="Times New Roman" pitchFamily="18" charset="0"/>
                        </a:rPr>
                        <a:t>Армяне</a:t>
                      </a: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8" charset="0"/>
                          <a:cs typeface="Times New Roman" pitchFamily="18" charset="0"/>
                        </a:rPr>
                        <a:t>111</a:t>
                      </a: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8" charset="0"/>
                          <a:cs typeface="Times New Roman" pitchFamily="18" charset="0"/>
                        </a:rPr>
                        <a:t>40</a:t>
                      </a: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8" charset="0"/>
                          <a:cs typeface="Times New Roman" pitchFamily="18" charset="0"/>
                        </a:rPr>
                        <a:t>51</a:t>
                      </a: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60</a:t>
                      </a: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1168">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8" charset="0"/>
                          <a:cs typeface="Times New Roman" pitchFamily="18" charset="0"/>
                        </a:rPr>
                        <a:t>Дагестанцы</a:t>
                      </a: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8" charset="0"/>
                          <a:cs typeface="Times New Roman" pitchFamily="18" charset="0"/>
                        </a:rPr>
                        <a:t>129</a:t>
                      </a: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28</a:t>
                      </a: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8" charset="0"/>
                          <a:cs typeface="Times New Roman" pitchFamily="18" charset="0"/>
                        </a:rPr>
                        <a:t>35</a:t>
                      </a: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94</a:t>
                      </a: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1168">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8" charset="0"/>
                          <a:cs typeface="Times New Roman" pitchFamily="18" charset="0"/>
                        </a:rPr>
                        <a:t>Чеченцы</a:t>
                      </a: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8" charset="0"/>
                          <a:cs typeface="Times New Roman" pitchFamily="18" charset="0"/>
                        </a:rPr>
                        <a:t>106</a:t>
                      </a: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8" charset="0"/>
                          <a:cs typeface="Times New Roman" pitchFamily="18" charset="0"/>
                        </a:rPr>
                        <a:t>38</a:t>
                      </a: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8" charset="0"/>
                          <a:cs typeface="Times New Roman" pitchFamily="18" charset="0"/>
                        </a:rPr>
                        <a:t>34</a:t>
                      </a: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72</a:t>
                      </a: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a:xfrm>
            <a:off x="1371600" y="115888"/>
            <a:ext cx="7772400" cy="496887"/>
          </a:xfrm>
        </p:spPr>
        <p:txBody>
          <a:bodyPr/>
          <a:lstStyle/>
          <a:p>
            <a:pPr eaLnBrk="1" hangingPunct="1"/>
            <a:r>
              <a:rPr lang="ru-RU" sz="2400" smtClean="0"/>
              <a:t>Инструментарий исследования</a:t>
            </a:r>
          </a:p>
        </p:txBody>
      </p:sp>
      <p:sp>
        <p:nvSpPr>
          <p:cNvPr id="33795" name="Rectangle 3"/>
          <p:cNvSpPr>
            <a:spLocks noGrp="1" noChangeArrowheads="1"/>
          </p:cNvSpPr>
          <p:nvPr>
            <p:ph type="body" idx="4294967295"/>
          </p:nvPr>
        </p:nvSpPr>
        <p:spPr>
          <a:xfrm>
            <a:off x="501650" y="549275"/>
            <a:ext cx="8642350" cy="5329238"/>
          </a:xfrm>
        </p:spPr>
        <p:txBody>
          <a:bodyPr/>
          <a:lstStyle/>
          <a:p>
            <a:pPr algn="just" eaLnBrk="1" hangingPunct="1">
              <a:lnSpc>
                <a:spcPct val="80000"/>
              </a:lnSpc>
              <a:buFontTx/>
              <a:buNone/>
            </a:pPr>
            <a:r>
              <a:rPr lang="ru-RU" sz="2000" smtClean="0"/>
              <a:t> </a:t>
            </a:r>
            <a:endParaRPr lang="ru-RU" sz="2000" b="1" smtClean="0"/>
          </a:p>
          <a:p>
            <a:pPr algn="just" eaLnBrk="1" hangingPunct="1">
              <a:lnSpc>
                <a:spcPct val="80000"/>
              </a:lnSpc>
              <a:buFontTx/>
              <a:buNone/>
            </a:pPr>
            <a:endParaRPr lang="ru-RU" sz="2000" b="1" smtClean="0"/>
          </a:p>
          <a:p>
            <a:pPr algn="just" eaLnBrk="1" hangingPunct="1">
              <a:lnSpc>
                <a:spcPct val="80000"/>
              </a:lnSpc>
              <a:buFontTx/>
              <a:buNone/>
            </a:pPr>
            <a:r>
              <a:rPr lang="ru-RU" sz="1800" b="1" smtClean="0"/>
              <a:t> </a:t>
            </a:r>
          </a:p>
          <a:p>
            <a:pPr algn="just" eaLnBrk="1" hangingPunct="1">
              <a:lnSpc>
                <a:spcPct val="80000"/>
              </a:lnSpc>
              <a:buFontTx/>
              <a:buNone/>
            </a:pPr>
            <a:r>
              <a:rPr lang="ru-RU" sz="1800" b="1" smtClean="0"/>
              <a:t>Социальный капитал.</a:t>
            </a:r>
          </a:p>
          <a:p>
            <a:pPr algn="just" eaLnBrk="1" hangingPunct="1">
              <a:lnSpc>
                <a:spcPct val="80000"/>
              </a:lnSpc>
              <a:buFontTx/>
              <a:buNone/>
            </a:pPr>
            <a:r>
              <a:rPr lang="ru-RU" sz="1800" smtClean="0"/>
              <a:t>Доверие (</a:t>
            </a:r>
            <a:r>
              <a:rPr lang="en-US" sz="1800" smtClean="0"/>
              <a:t>World Values Survey </a:t>
            </a:r>
            <a:r>
              <a:rPr lang="ru-RU" sz="1800" smtClean="0"/>
              <a:t>). </a:t>
            </a:r>
          </a:p>
          <a:p>
            <a:pPr algn="just" eaLnBrk="1" hangingPunct="1">
              <a:lnSpc>
                <a:spcPct val="80000"/>
              </a:lnSpc>
              <a:buFontTx/>
              <a:buNone/>
            </a:pPr>
            <a:r>
              <a:rPr lang="ru-RU" sz="1800" smtClean="0"/>
              <a:t>Толерантность к представителям иных групп</a:t>
            </a:r>
          </a:p>
          <a:p>
            <a:pPr algn="just" eaLnBrk="1" hangingPunct="1">
              <a:lnSpc>
                <a:spcPct val="80000"/>
              </a:lnSpc>
              <a:buFontTx/>
              <a:buNone/>
            </a:pPr>
            <a:r>
              <a:rPr lang="ru-RU" sz="1800" smtClean="0"/>
              <a:t>Гражданская идентичность</a:t>
            </a:r>
            <a:r>
              <a:rPr lang="en-US" sz="1800" smtClean="0"/>
              <a:t> </a:t>
            </a:r>
            <a:r>
              <a:rPr lang="ru-RU" sz="1800" smtClean="0"/>
              <a:t>:</a:t>
            </a:r>
          </a:p>
          <a:p>
            <a:pPr algn="just" eaLnBrk="1" hangingPunct="1">
              <a:lnSpc>
                <a:spcPct val="80000"/>
              </a:lnSpc>
              <a:buFontTx/>
              <a:buNone/>
            </a:pPr>
            <a:r>
              <a:rPr lang="ru-RU" sz="1800" smtClean="0"/>
              <a:t>а) валентность (степень позитивности) гражданской идентичности</a:t>
            </a:r>
          </a:p>
          <a:p>
            <a:pPr algn="just" eaLnBrk="1" hangingPunct="1">
              <a:lnSpc>
                <a:spcPct val="80000"/>
              </a:lnSpc>
              <a:buFontTx/>
              <a:buNone/>
            </a:pPr>
            <a:r>
              <a:rPr lang="ru-RU" sz="1800" smtClean="0"/>
              <a:t>б) сила (степень выраженности) гражданской идентичности</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Заголовок 1"/>
          <p:cNvSpPr>
            <a:spLocks noGrp="1"/>
          </p:cNvSpPr>
          <p:nvPr>
            <p:ph type="title"/>
          </p:nvPr>
        </p:nvSpPr>
        <p:spPr>
          <a:xfrm>
            <a:off x="642938" y="142875"/>
            <a:ext cx="7772400" cy="428625"/>
          </a:xfrm>
        </p:spPr>
        <p:txBody>
          <a:bodyPr/>
          <a:lstStyle/>
          <a:p>
            <a:pPr eaLnBrk="1" hangingPunct="1"/>
            <a:r>
              <a:rPr lang="ru-RU" sz="2000" b="1" smtClean="0"/>
              <a:t>Межэтнические различия в показателях социального капитала</a:t>
            </a:r>
          </a:p>
        </p:txBody>
      </p:sp>
      <p:graphicFrame>
        <p:nvGraphicFramePr>
          <p:cNvPr id="6" name="Содержимое 5"/>
          <p:cNvGraphicFramePr>
            <a:graphicFrameLocks noGrp="1"/>
          </p:cNvGraphicFramePr>
          <p:nvPr>
            <p:ph idx="1"/>
          </p:nvPr>
        </p:nvGraphicFramePr>
        <p:xfrm>
          <a:off x="0" y="714356"/>
          <a:ext cx="8786842" cy="5143536"/>
        </p:xfrm>
        <a:graphic>
          <a:graphicData uri="http://schemas.openxmlformats.org/drawingml/2006/chart">
            <c:chart xmlns:c="http://schemas.openxmlformats.org/drawingml/2006/chart" xmlns:r="http://schemas.openxmlformats.org/officeDocument/2006/relationships" r:id="rId2"/>
          </a:graphicData>
        </a:graphic>
      </p:graphicFrame>
      <p:sp>
        <p:nvSpPr>
          <p:cNvPr id="34820" name="Rectangle 6"/>
          <p:cNvSpPr>
            <a:spLocks noChangeArrowheads="1"/>
          </p:cNvSpPr>
          <p:nvPr/>
        </p:nvSpPr>
        <p:spPr bwMode="auto">
          <a:xfrm>
            <a:off x="0" y="1009650"/>
            <a:ext cx="9144000" cy="0"/>
          </a:xfrm>
          <a:prstGeom prst="rect">
            <a:avLst/>
          </a:prstGeom>
          <a:noFill/>
          <a:ln w="9525">
            <a:noFill/>
            <a:miter lim="800000"/>
            <a:headEnd/>
            <a:tailEnd/>
          </a:ln>
        </p:spPr>
        <p:txBody>
          <a:bodyPr anchor="ctr">
            <a:spAutoFit/>
          </a:bodyPr>
          <a:lstStyle/>
          <a:p>
            <a:endParaRPr lang="ru-RU"/>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214313" y="785813"/>
          <a:ext cx="8643968" cy="5643582"/>
        </p:xfrm>
        <a:graphic>
          <a:graphicData uri="http://schemas.openxmlformats.org/drawingml/2006/table">
            <a:tbl>
              <a:tblPr/>
              <a:tblGrid>
                <a:gridCol w="1130957"/>
                <a:gridCol w="1083590"/>
                <a:gridCol w="1357322"/>
                <a:gridCol w="1643074"/>
                <a:gridCol w="1086258"/>
                <a:gridCol w="1211776"/>
                <a:gridCol w="1130991"/>
              </a:tblGrid>
              <a:tr h="285684">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28600" algn="l"/>
                        </a:tabLst>
                      </a:pPr>
                      <a:endParaRPr kumimoji="0" lang="ru-RU" sz="1400" b="0" i="0" u="none" strike="noStrike" cap="none" normalizeH="0" baseline="0" dirty="0" smtClean="0">
                        <a:ln>
                          <a:noFill/>
                        </a:ln>
                        <a:solidFill>
                          <a:schemeClr val="tx1"/>
                        </a:solidFill>
                        <a:effectLst/>
                        <a:latin typeface="Calibri" pitchFamily="34" charset="0"/>
                        <a:cs typeface="Times New Roman" pitchFamily="18" charset="0"/>
                      </a:endParaRPr>
                    </a:p>
                  </a:txBody>
                  <a:tcPr marL="46892" marR="4689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6">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ru-RU" sz="1400" b="1" i="0" u="none" strike="noStrike" cap="none" normalizeH="0" baseline="0" smtClean="0">
                          <a:ln>
                            <a:noFill/>
                          </a:ln>
                          <a:solidFill>
                            <a:schemeClr val="tx1"/>
                          </a:solidFill>
                          <a:effectLst/>
                          <a:latin typeface="Calibri" pitchFamily="34" charset="0"/>
                          <a:cs typeface="Times New Roman" pitchFamily="18" charset="0"/>
                        </a:rPr>
                        <a:t>Формы капитала</a:t>
                      </a:r>
                      <a:endParaRPr kumimoji="0" lang="ru-RU" sz="1400" b="0" i="0" u="none" strike="noStrike" cap="none" normalizeH="0" baseline="0" smtClean="0">
                        <a:ln>
                          <a:noFill/>
                        </a:ln>
                        <a:solidFill>
                          <a:schemeClr val="tx1"/>
                        </a:solidFill>
                        <a:effectLst/>
                        <a:latin typeface="Calibri" pitchFamily="34" charset="0"/>
                        <a:cs typeface="Times New Roman" pitchFamily="18" charset="0"/>
                      </a:endParaRPr>
                    </a:p>
                  </a:txBody>
                  <a:tcPr marL="46892" marR="4689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576044">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28600" algn="l"/>
                        </a:tabLst>
                      </a:pPr>
                      <a:endParaRPr kumimoji="0" lang="ru-RU" sz="1600" b="0" i="0" u="none" strike="noStrike" cap="none" normalizeH="0" baseline="0" dirty="0" smtClean="0">
                        <a:ln>
                          <a:noFill/>
                        </a:ln>
                        <a:solidFill>
                          <a:schemeClr val="tx1"/>
                        </a:solidFill>
                        <a:effectLst/>
                        <a:latin typeface="Calibri" pitchFamily="34" charset="0"/>
                        <a:cs typeface="Times New Roman" pitchFamily="18" charset="0"/>
                      </a:endParaRPr>
                    </a:p>
                  </a:txBody>
                  <a:tcPr marL="46892" marR="4689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28600" algn="l"/>
                        </a:tabLst>
                      </a:pPr>
                      <a:r>
                        <a:rPr kumimoji="0" lang="ru-RU" sz="1600" b="1" i="1" u="none" strike="noStrike" cap="none" normalizeH="0" baseline="0" dirty="0" smtClean="0">
                          <a:ln>
                            <a:noFill/>
                          </a:ln>
                          <a:solidFill>
                            <a:schemeClr val="tx1"/>
                          </a:solidFill>
                          <a:effectLst/>
                          <a:latin typeface="Calibri" pitchFamily="34" charset="0"/>
                          <a:cs typeface="Times New Roman" pitchFamily="18" charset="0"/>
                        </a:rPr>
                        <a:t>Экономии-</a:t>
                      </a:r>
                      <a:endParaRPr kumimoji="0" lang="ru-RU" sz="1600" b="1"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tab pos="228600" algn="l"/>
                        </a:tabLst>
                      </a:pPr>
                      <a:r>
                        <a:rPr kumimoji="0" lang="ru-RU" sz="1600" b="1" i="1" u="none" strike="noStrike" cap="none" normalizeH="0" baseline="0" dirty="0" err="1" smtClean="0">
                          <a:ln>
                            <a:noFill/>
                          </a:ln>
                          <a:solidFill>
                            <a:schemeClr val="tx1"/>
                          </a:solidFill>
                          <a:effectLst/>
                          <a:latin typeface="Calibri" pitchFamily="34" charset="0"/>
                          <a:cs typeface="Times New Roman" pitchFamily="18" charset="0"/>
                        </a:rPr>
                        <a:t>ческий</a:t>
                      </a:r>
                      <a:endParaRPr kumimoji="0" lang="ru-RU" sz="1600" b="1" i="0" u="none" strike="noStrike" cap="none" normalizeH="0" baseline="0" dirty="0" smtClean="0">
                        <a:ln>
                          <a:noFill/>
                        </a:ln>
                        <a:solidFill>
                          <a:schemeClr val="tx1"/>
                        </a:solidFill>
                        <a:effectLst/>
                        <a:latin typeface="Calibri" pitchFamily="34" charset="0"/>
                        <a:cs typeface="Times New Roman" pitchFamily="18" charset="0"/>
                      </a:endParaRPr>
                    </a:p>
                  </a:txBody>
                  <a:tcPr marL="46892" marR="4689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28600" algn="l"/>
                        </a:tabLst>
                      </a:pPr>
                      <a:r>
                        <a:rPr kumimoji="0" lang="ru-RU" sz="1600" b="1" i="1" u="none" strike="noStrike" cap="none" normalizeH="0" baseline="0" dirty="0" smtClean="0">
                          <a:ln>
                            <a:noFill/>
                          </a:ln>
                          <a:solidFill>
                            <a:schemeClr val="tx1"/>
                          </a:solidFill>
                          <a:effectLst/>
                          <a:latin typeface="Calibri" pitchFamily="34" charset="0"/>
                          <a:cs typeface="Times New Roman" pitchFamily="18" charset="0"/>
                        </a:rPr>
                        <a:t>Человеческий</a:t>
                      </a:r>
                      <a:endParaRPr kumimoji="0" lang="ru-RU" sz="1600" b="1" i="0" u="none" strike="noStrike" cap="none" normalizeH="0" baseline="0" dirty="0" smtClean="0">
                        <a:ln>
                          <a:noFill/>
                        </a:ln>
                        <a:solidFill>
                          <a:schemeClr val="tx1"/>
                        </a:solidFill>
                        <a:effectLst/>
                        <a:latin typeface="Calibri" pitchFamily="34" charset="0"/>
                        <a:cs typeface="Times New Roman" pitchFamily="18" charset="0"/>
                      </a:endParaRPr>
                    </a:p>
                  </a:txBody>
                  <a:tcPr marL="46892" marR="4689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28600" algn="l"/>
                        </a:tabLst>
                      </a:pPr>
                      <a:r>
                        <a:rPr kumimoji="0" lang="ru-RU" sz="1600" b="1" i="1" u="none" strike="noStrike" cap="none" normalizeH="0" baseline="0" dirty="0" smtClean="0">
                          <a:ln>
                            <a:noFill/>
                          </a:ln>
                          <a:solidFill>
                            <a:schemeClr val="tx1"/>
                          </a:solidFill>
                          <a:effectLst/>
                          <a:latin typeface="Calibri" pitchFamily="34" charset="0"/>
                          <a:cs typeface="Times New Roman" pitchFamily="18" charset="0"/>
                        </a:rPr>
                        <a:t>Социальный</a:t>
                      </a:r>
                      <a:endParaRPr kumimoji="0" lang="ru-RU" sz="1600" b="1" i="0" u="none" strike="noStrike" cap="none" normalizeH="0" baseline="0" dirty="0" smtClean="0">
                        <a:ln>
                          <a:noFill/>
                        </a:ln>
                        <a:solidFill>
                          <a:schemeClr val="tx1"/>
                        </a:solidFill>
                        <a:effectLst/>
                        <a:latin typeface="Calibri" pitchFamily="34" charset="0"/>
                        <a:cs typeface="Times New Roman" pitchFamily="18" charset="0"/>
                      </a:endParaRPr>
                    </a:p>
                  </a:txBody>
                  <a:tcPr marL="46892" marR="4689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28600" algn="l"/>
                        </a:tabLst>
                      </a:pPr>
                      <a:r>
                        <a:rPr kumimoji="0" lang="ru-RU" sz="1600" b="1" i="1" u="none" strike="noStrike" cap="none" normalizeH="0" baseline="0" smtClean="0">
                          <a:ln>
                            <a:noFill/>
                          </a:ln>
                          <a:solidFill>
                            <a:schemeClr val="tx1"/>
                          </a:solidFill>
                          <a:effectLst/>
                          <a:latin typeface="Calibri" pitchFamily="34" charset="0"/>
                          <a:cs typeface="Times New Roman" pitchFamily="18" charset="0"/>
                        </a:rPr>
                        <a:t>Админст-</a:t>
                      </a:r>
                      <a:endParaRPr kumimoji="0" lang="ru-RU" sz="1600" b="1" i="0" u="none" strike="noStrike" cap="none" normalizeH="0" baseline="0" smtClean="0">
                        <a:ln>
                          <a:noFill/>
                        </a:ln>
                        <a:solidFill>
                          <a:schemeClr val="tx1"/>
                        </a:solidFill>
                        <a:effectLst/>
                        <a:latin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tab pos="228600" algn="l"/>
                        </a:tabLst>
                      </a:pPr>
                      <a:r>
                        <a:rPr kumimoji="0" lang="ru-RU" sz="1600" b="1" i="1" u="none" strike="noStrike" cap="none" normalizeH="0" baseline="0" smtClean="0">
                          <a:ln>
                            <a:noFill/>
                          </a:ln>
                          <a:solidFill>
                            <a:schemeClr val="tx1"/>
                          </a:solidFill>
                          <a:effectLst/>
                          <a:latin typeface="Calibri" pitchFamily="34" charset="0"/>
                          <a:cs typeface="Times New Roman" pitchFamily="18" charset="0"/>
                        </a:rPr>
                        <a:t>ративный</a:t>
                      </a:r>
                      <a:endParaRPr kumimoji="0" lang="ru-RU" sz="1600" b="1" i="0" u="none" strike="noStrike" cap="none" normalizeH="0" baseline="0" smtClean="0">
                        <a:ln>
                          <a:noFill/>
                        </a:ln>
                        <a:solidFill>
                          <a:schemeClr val="tx1"/>
                        </a:solidFill>
                        <a:effectLst/>
                        <a:latin typeface="Calibri" pitchFamily="34" charset="0"/>
                        <a:cs typeface="Times New Roman" pitchFamily="18" charset="0"/>
                      </a:endParaRPr>
                    </a:p>
                  </a:txBody>
                  <a:tcPr marL="46892" marR="4689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28600" algn="l"/>
                        </a:tabLst>
                      </a:pPr>
                      <a:r>
                        <a:rPr kumimoji="0" lang="ru-RU" sz="1600" b="1" i="1" u="none" strike="noStrike" cap="none" normalizeH="0" baseline="0" dirty="0" err="1" smtClean="0">
                          <a:ln>
                            <a:noFill/>
                          </a:ln>
                          <a:solidFill>
                            <a:schemeClr val="tx1"/>
                          </a:solidFill>
                          <a:effectLst/>
                          <a:latin typeface="Calibri" pitchFamily="34" charset="0"/>
                          <a:cs typeface="Times New Roman" pitchFamily="18" charset="0"/>
                        </a:rPr>
                        <a:t>Полити</a:t>
                      </a:r>
                      <a:r>
                        <a:rPr kumimoji="0" lang="ru-RU" sz="1600" b="1" i="1" u="none" strike="noStrike" cap="none" normalizeH="0" baseline="0" dirty="0" smtClean="0">
                          <a:ln>
                            <a:noFill/>
                          </a:ln>
                          <a:solidFill>
                            <a:schemeClr val="tx1"/>
                          </a:solidFill>
                          <a:effectLst/>
                          <a:latin typeface="Calibri" pitchFamily="34" charset="0"/>
                          <a:cs typeface="Times New Roman" pitchFamily="18" charset="0"/>
                        </a:rPr>
                        <a:t>-</a:t>
                      </a:r>
                      <a:endParaRPr kumimoji="0" lang="ru-RU" sz="1600" b="1"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tab pos="228600" algn="l"/>
                        </a:tabLst>
                      </a:pPr>
                      <a:r>
                        <a:rPr kumimoji="0" lang="ru-RU" sz="1600" b="1" i="1" u="none" strike="noStrike" cap="none" normalizeH="0" baseline="0" dirty="0" err="1" smtClean="0">
                          <a:ln>
                            <a:noFill/>
                          </a:ln>
                          <a:solidFill>
                            <a:schemeClr val="tx1"/>
                          </a:solidFill>
                          <a:effectLst/>
                          <a:latin typeface="Calibri" pitchFamily="34" charset="0"/>
                          <a:cs typeface="Times New Roman" pitchFamily="18" charset="0"/>
                        </a:rPr>
                        <a:t>чесий</a:t>
                      </a:r>
                      <a:endParaRPr kumimoji="0" lang="ru-RU" sz="1600" b="1" i="0" u="none" strike="noStrike" cap="none" normalizeH="0" baseline="0" dirty="0" smtClean="0">
                        <a:ln>
                          <a:noFill/>
                        </a:ln>
                        <a:solidFill>
                          <a:schemeClr val="tx1"/>
                        </a:solidFill>
                        <a:effectLst/>
                        <a:latin typeface="Calibri" pitchFamily="34" charset="0"/>
                        <a:cs typeface="Times New Roman" pitchFamily="18" charset="0"/>
                      </a:endParaRPr>
                    </a:p>
                  </a:txBody>
                  <a:tcPr marL="46892" marR="4689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28600" algn="l"/>
                        </a:tabLst>
                      </a:pPr>
                      <a:r>
                        <a:rPr kumimoji="0" lang="ru-RU" sz="1600" b="1" i="1" u="none" strike="noStrike" cap="none" normalizeH="0" baseline="0" dirty="0" err="1" smtClean="0">
                          <a:ln>
                            <a:noFill/>
                          </a:ln>
                          <a:solidFill>
                            <a:schemeClr val="tx1"/>
                          </a:solidFill>
                          <a:effectLst/>
                          <a:latin typeface="Calibri" pitchFamily="34" charset="0"/>
                          <a:cs typeface="Times New Roman" pitchFamily="18" charset="0"/>
                        </a:rPr>
                        <a:t>Символи</a:t>
                      </a:r>
                      <a:r>
                        <a:rPr kumimoji="0" lang="ru-RU" sz="1600" b="1" i="1" u="none" strike="noStrike" cap="none" normalizeH="0" baseline="0" dirty="0" smtClean="0">
                          <a:ln>
                            <a:noFill/>
                          </a:ln>
                          <a:solidFill>
                            <a:schemeClr val="tx1"/>
                          </a:solidFill>
                          <a:effectLst/>
                          <a:latin typeface="Calibri" pitchFamily="34" charset="0"/>
                          <a:cs typeface="Times New Roman" pitchFamily="18" charset="0"/>
                        </a:rPr>
                        <a:t>-</a:t>
                      </a:r>
                      <a:endParaRPr kumimoji="0" lang="ru-RU" sz="1600" b="1"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tab pos="228600" algn="l"/>
                        </a:tabLst>
                      </a:pPr>
                      <a:r>
                        <a:rPr kumimoji="0" lang="ru-RU" sz="1600" b="1" i="1" u="none" strike="noStrike" cap="none" normalizeH="0" baseline="0" dirty="0" err="1" smtClean="0">
                          <a:ln>
                            <a:noFill/>
                          </a:ln>
                          <a:solidFill>
                            <a:schemeClr val="tx1"/>
                          </a:solidFill>
                          <a:effectLst/>
                          <a:latin typeface="Calibri" pitchFamily="34" charset="0"/>
                          <a:cs typeface="Times New Roman" pitchFamily="18" charset="0"/>
                        </a:rPr>
                        <a:t>чский</a:t>
                      </a:r>
                      <a:endParaRPr kumimoji="0" lang="ru-RU" sz="1600" b="1" i="0" u="none" strike="noStrike" cap="none" normalizeH="0" baseline="0" dirty="0" smtClean="0">
                        <a:ln>
                          <a:noFill/>
                        </a:ln>
                        <a:solidFill>
                          <a:schemeClr val="tx1"/>
                        </a:solidFill>
                        <a:effectLst/>
                        <a:latin typeface="Calibri" pitchFamily="34" charset="0"/>
                        <a:cs typeface="Times New Roman" pitchFamily="18" charset="0"/>
                      </a:endParaRPr>
                    </a:p>
                  </a:txBody>
                  <a:tcPr marL="46892" marR="4689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39336">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28600" algn="l"/>
                        </a:tabLst>
                      </a:pPr>
                      <a:r>
                        <a:rPr kumimoji="0" lang="ru-RU" sz="1600" b="1" i="1" u="none" strike="noStrike" cap="none" normalizeH="0" baseline="0" dirty="0" smtClean="0">
                          <a:ln>
                            <a:noFill/>
                          </a:ln>
                          <a:solidFill>
                            <a:schemeClr val="tx1"/>
                          </a:solidFill>
                          <a:effectLst/>
                          <a:latin typeface="Calibri" pitchFamily="34" charset="0"/>
                          <a:cs typeface="Times New Roman" pitchFamily="18" charset="0"/>
                        </a:rPr>
                        <a:t>Объективированное состояние</a:t>
                      </a:r>
                      <a:endParaRPr kumimoji="0" lang="ru-RU" sz="1600" b="1" i="0" u="none" strike="noStrike" cap="none" normalizeH="0" baseline="0" dirty="0" smtClean="0">
                        <a:ln>
                          <a:noFill/>
                        </a:ln>
                        <a:solidFill>
                          <a:schemeClr val="tx1"/>
                        </a:solidFill>
                        <a:effectLst/>
                        <a:latin typeface="Calibri" pitchFamily="34" charset="0"/>
                        <a:cs typeface="Times New Roman" pitchFamily="18" charset="0"/>
                      </a:endParaRPr>
                    </a:p>
                  </a:txBody>
                  <a:tcPr marL="46892" marR="4689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28600" algn="l"/>
                        </a:tabLst>
                      </a:pPr>
                      <a:r>
                        <a:rPr kumimoji="0" lang="ru-RU" sz="1600" b="0" i="0" u="none" strike="noStrike" cap="none" normalizeH="0" baseline="0" dirty="0" smtClean="0">
                          <a:ln>
                            <a:noFill/>
                          </a:ln>
                          <a:solidFill>
                            <a:schemeClr val="tx1"/>
                          </a:solidFill>
                          <a:effectLst/>
                          <a:latin typeface="Calibri" pitchFamily="34" charset="0"/>
                          <a:cs typeface="Times New Roman" pitchFamily="18" charset="0"/>
                        </a:rPr>
                        <a:t>Средства производства, товары, деньги</a:t>
                      </a:r>
                    </a:p>
                  </a:txBody>
                  <a:tcPr marL="46892" marR="4689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28600" algn="l"/>
                        </a:tabLst>
                      </a:pPr>
                      <a:r>
                        <a:rPr lang="ru-RU" sz="1600" kern="1200" dirty="0" smtClean="0">
                          <a:solidFill>
                            <a:schemeClr val="tx1"/>
                          </a:solidFill>
                          <a:latin typeface="+mn-lt"/>
                          <a:ea typeface="+mn-ea"/>
                          <a:cs typeface="+mn-cs"/>
                        </a:rPr>
                        <a:t>Запас знаний, навыков и способностей, которые есть у каждого человека</a:t>
                      </a:r>
                      <a:endParaRPr kumimoji="0" lang="ru-RU" sz="1600" b="0" i="0" u="none" strike="noStrike" cap="none" normalizeH="0" baseline="0" dirty="0" smtClean="0">
                        <a:ln>
                          <a:noFill/>
                        </a:ln>
                        <a:solidFill>
                          <a:schemeClr val="tx1"/>
                        </a:solidFill>
                        <a:effectLst/>
                        <a:latin typeface="Calibri" pitchFamily="34" charset="0"/>
                        <a:cs typeface="Times New Roman" pitchFamily="18" charset="0"/>
                      </a:endParaRPr>
                    </a:p>
                  </a:txBody>
                  <a:tcPr marL="46892" marR="4689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28600" algn="l"/>
                        </a:tabLst>
                      </a:pPr>
                      <a:r>
                        <a:rPr kumimoji="0" lang="ru-RU" sz="1600" b="0" i="0" u="none" strike="noStrike" cap="none" normalizeH="0" baseline="0" dirty="0" smtClean="0">
                          <a:ln>
                            <a:noFill/>
                          </a:ln>
                          <a:solidFill>
                            <a:schemeClr val="tx1"/>
                          </a:solidFill>
                          <a:effectLst/>
                          <a:latin typeface="Calibri" pitchFamily="34" charset="0"/>
                          <a:cs typeface="Times New Roman" pitchFamily="18" charset="0"/>
                        </a:rPr>
                        <a:t>Сетевые связи, доверие, отношения</a:t>
                      </a:r>
                    </a:p>
                  </a:txBody>
                  <a:tcPr marL="46892" marR="4689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28600" algn="l"/>
                        </a:tabLst>
                      </a:pPr>
                      <a:r>
                        <a:rPr kumimoji="0" lang="ru-RU" sz="1600" b="0" i="0" u="none" strike="noStrike" cap="none" normalizeH="0" baseline="0" dirty="0" smtClean="0">
                          <a:ln>
                            <a:noFill/>
                          </a:ln>
                          <a:solidFill>
                            <a:schemeClr val="tx1"/>
                          </a:solidFill>
                          <a:effectLst/>
                          <a:latin typeface="Calibri" pitchFamily="34" charset="0"/>
                          <a:cs typeface="Times New Roman" pitchFamily="18" charset="0"/>
                        </a:rPr>
                        <a:t>Корпоративные организации</a:t>
                      </a:r>
                    </a:p>
                  </a:txBody>
                  <a:tcPr marL="46892" marR="4689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28600" algn="l"/>
                        </a:tabLst>
                      </a:pPr>
                      <a:r>
                        <a:rPr kumimoji="0" lang="ru-RU" sz="1600" b="0" i="0" u="none" strike="noStrike" cap="none" normalizeH="0" baseline="0" dirty="0" smtClean="0">
                          <a:ln>
                            <a:noFill/>
                          </a:ln>
                          <a:solidFill>
                            <a:schemeClr val="tx1"/>
                          </a:solidFill>
                          <a:effectLst/>
                          <a:latin typeface="Calibri" pitchFamily="34" charset="0"/>
                          <a:cs typeface="Times New Roman" pitchFamily="18" charset="0"/>
                        </a:rPr>
                        <a:t>Партии, общественные движения</a:t>
                      </a:r>
                    </a:p>
                  </a:txBody>
                  <a:tcPr marL="46892" marR="4689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28600" algn="l"/>
                        </a:tabLst>
                      </a:pPr>
                      <a:r>
                        <a:rPr kumimoji="0" lang="ru-RU" sz="1600" b="0" i="0" u="none" strike="noStrike" cap="none" normalizeH="0" baseline="0" dirty="0" smtClean="0">
                          <a:ln>
                            <a:noFill/>
                          </a:ln>
                          <a:solidFill>
                            <a:schemeClr val="tx1"/>
                          </a:solidFill>
                          <a:effectLst/>
                          <a:latin typeface="Calibri" pitchFamily="34" charset="0"/>
                          <a:cs typeface="Times New Roman" pitchFamily="18" charset="0"/>
                        </a:rPr>
                        <a:t>Программные, идеологические тексты</a:t>
                      </a:r>
                    </a:p>
                  </a:txBody>
                  <a:tcPr marL="46892" marR="4689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57050">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28600" algn="l"/>
                        </a:tabLst>
                      </a:pPr>
                      <a:r>
                        <a:rPr kumimoji="0" lang="ru-RU" sz="1600" b="1" i="1" u="none" strike="noStrike" cap="none" normalizeH="0" baseline="0" dirty="0" smtClean="0">
                          <a:ln>
                            <a:noFill/>
                          </a:ln>
                          <a:solidFill>
                            <a:schemeClr val="tx1"/>
                          </a:solidFill>
                          <a:effectLst/>
                          <a:latin typeface="Calibri" pitchFamily="34" charset="0"/>
                          <a:cs typeface="Times New Roman" pitchFamily="18" charset="0"/>
                        </a:rPr>
                        <a:t>Способы передач</a:t>
                      </a:r>
                      <a:endParaRPr kumimoji="0" lang="ru-RU" sz="1600" b="1" i="0" u="none" strike="noStrike" cap="none" normalizeH="0" baseline="0" dirty="0" smtClean="0">
                        <a:ln>
                          <a:noFill/>
                        </a:ln>
                        <a:solidFill>
                          <a:schemeClr val="tx1"/>
                        </a:solidFill>
                        <a:effectLst/>
                        <a:latin typeface="Calibri" pitchFamily="34" charset="0"/>
                        <a:cs typeface="Times New Roman" pitchFamily="18" charset="0"/>
                      </a:endParaRPr>
                    </a:p>
                  </a:txBody>
                  <a:tcPr marL="46892" marR="4689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28600" algn="l"/>
                        </a:tabLst>
                      </a:pPr>
                      <a:r>
                        <a:rPr kumimoji="0" lang="ru-RU" sz="1600" b="0" i="0" u="none" strike="noStrike" cap="none" normalizeH="0" baseline="0" smtClean="0">
                          <a:ln>
                            <a:noFill/>
                          </a:ln>
                          <a:solidFill>
                            <a:schemeClr val="tx1"/>
                          </a:solidFill>
                          <a:effectLst/>
                          <a:latin typeface="Calibri" pitchFamily="34" charset="0"/>
                          <a:cs typeface="Times New Roman" pitchFamily="18" charset="0"/>
                        </a:rPr>
                        <a:t>Обмен, наследование</a:t>
                      </a:r>
                    </a:p>
                  </a:txBody>
                  <a:tcPr marL="46892" marR="4689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28600" algn="l"/>
                        </a:tabLst>
                      </a:pPr>
                      <a:r>
                        <a:rPr kumimoji="0" lang="ru-RU" sz="1600" b="0" i="0" u="none" strike="noStrike" cap="none" normalizeH="0" baseline="0" dirty="0" smtClean="0">
                          <a:ln>
                            <a:noFill/>
                          </a:ln>
                          <a:solidFill>
                            <a:schemeClr val="tx1"/>
                          </a:solidFill>
                          <a:effectLst/>
                          <a:latin typeface="Calibri" pitchFamily="34" charset="0"/>
                          <a:cs typeface="Times New Roman" pitchFamily="18" charset="0"/>
                        </a:rPr>
                        <a:t>Образование</a:t>
                      </a:r>
                    </a:p>
                  </a:txBody>
                  <a:tcPr marL="46892" marR="4689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28600" algn="l"/>
                        </a:tabLst>
                      </a:pPr>
                      <a:r>
                        <a:rPr kumimoji="0" lang="ru-RU" sz="1600" b="0" i="0" u="none" strike="noStrike" cap="none" normalizeH="0" baseline="0" dirty="0" smtClean="0">
                          <a:ln>
                            <a:noFill/>
                          </a:ln>
                          <a:solidFill>
                            <a:schemeClr val="tx1"/>
                          </a:solidFill>
                          <a:effectLst/>
                          <a:latin typeface="Calibri" pitchFamily="34" charset="0"/>
                          <a:cs typeface="Times New Roman" pitchFamily="18" charset="0"/>
                        </a:rPr>
                        <a:t>Знакомство</a:t>
                      </a:r>
                    </a:p>
                  </a:txBody>
                  <a:tcPr marL="46892" marR="4689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28600" algn="l"/>
                        </a:tabLst>
                      </a:pPr>
                      <a:r>
                        <a:rPr kumimoji="0" lang="ru-RU" sz="1500" b="0" i="0" u="none" strike="noStrike" cap="none" normalizeH="0" baseline="0" dirty="0" smtClean="0">
                          <a:ln>
                            <a:noFill/>
                          </a:ln>
                          <a:solidFill>
                            <a:schemeClr val="tx1"/>
                          </a:solidFill>
                          <a:effectLst/>
                          <a:latin typeface="Calibri" pitchFamily="34" charset="0"/>
                          <a:cs typeface="Times New Roman" pitchFamily="18" charset="0"/>
                        </a:rPr>
                        <a:t>Назначение</a:t>
                      </a:r>
                    </a:p>
                  </a:txBody>
                  <a:tcPr marL="46892" marR="4689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28600" algn="l"/>
                        </a:tabLst>
                      </a:pPr>
                      <a:r>
                        <a:rPr kumimoji="0" lang="ru-RU" sz="1500" b="0" i="0" u="none" strike="noStrike" cap="none" normalizeH="0" baseline="0" smtClean="0">
                          <a:ln>
                            <a:noFill/>
                          </a:ln>
                          <a:solidFill>
                            <a:schemeClr val="tx1"/>
                          </a:solidFill>
                          <a:effectLst/>
                          <a:latin typeface="Calibri" pitchFamily="34" charset="0"/>
                          <a:cs typeface="Times New Roman" pitchFamily="18" charset="0"/>
                        </a:rPr>
                        <a:t>Выдвижение</a:t>
                      </a:r>
                    </a:p>
                  </a:txBody>
                  <a:tcPr marL="46892" marR="4689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28600" algn="l"/>
                        </a:tabLst>
                      </a:pPr>
                      <a:r>
                        <a:rPr kumimoji="0" lang="ru-RU" sz="1500" b="0" i="0" u="none" strike="noStrike" cap="none" normalizeH="0" baseline="0" dirty="0" smtClean="0">
                          <a:ln>
                            <a:noFill/>
                          </a:ln>
                          <a:solidFill>
                            <a:schemeClr val="tx1"/>
                          </a:solidFill>
                          <a:effectLst/>
                          <a:latin typeface="Calibri" pitchFamily="34" charset="0"/>
                          <a:cs typeface="Times New Roman" pitchFamily="18" charset="0"/>
                        </a:rPr>
                        <a:t>Объяснение</a:t>
                      </a:r>
                    </a:p>
                  </a:txBody>
                  <a:tcPr marL="46892" marR="4689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85468">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28600" algn="l"/>
                        </a:tabLst>
                      </a:pPr>
                      <a:r>
                        <a:rPr kumimoji="0" lang="ru-RU" sz="1600" b="1" i="1" u="none" strike="noStrike" cap="none" normalizeH="0" baseline="0" dirty="0" smtClean="0">
                          <a:ln>
                            <a:noFill/>
                          </a:ln>
                          <a:solidFill>
                            <a:schemeClr val="tx1"/>
                          </a:solidFill>
                          <a:effectLst/>
                          <a:latin typeface="Calibri" pitchFamily="34" charset="0"/>
                          <a:cs typeface="Times New Roman" pitchFamily="18" charset="0"/>
                        </a:rPr>
                        <a:t>Способы измерения</a:t>
                      </a:r>
                      <a:endParaRPr kumimoji="0" lang="ru-RU" sz="1600" b="1" i="0" u="none" strike="noStrike" cap="none" normalizeH="0" baseline="0" dirty="0" smtClean="0">
                        <a:ln>
                          <a:noFill/>
                        </a:ln>
                        <a:solidFill>
                          <a:schemeClr val="tx1"/>
                        </a:solidFill>
                        <a:effectLst/>
                        <a:latin typeface="Calibri" pitchFamily="34" charset="0"/>
                        <a:cs typeface="Times New Roman" pitchFamily="18" charset="0"/>
                      </a:endParaRPr>
                    </a:p>
                  </a:txBody>
                  <a:tcPr marL="46892" marR="4689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28600" algn="l"/>
                        </a:tabLst>
                      </a:pPr>
                      <a:r>
                        <a:rPr kumimoji="0" lang="ru-RU" sz="1600" b="0" i="0" u="none" strike="noStrike" cap="none" normalizeH="0" baseline="0" smtClean="0">
                          <a:ln>
                            <a:noFill/>
                          </a:ln>
                          <a:solidFill>
                            <a:schemeClr val="tx1"/>
                          </a:solidFill>
                          <a:effectLst/>
                          <a:latin typeface="Calibri" pitchFamily="34" charset="0"/>
                          <a:cs typeface="Times New Roman" pitchFamily="18" charset="0"/>
                        </a:rPr>
                        <a:t>Денежная оценка, физические единицы</a:t>
                      </a:r>
                    </a:p>
                  </a:txBody>
                  <a:tcPr marL="46892" marR="4689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28600" algn="l"/>
                        </a:tabLst>
                      </a:pPr>
                      <a:r>
                        <a:rPr kumimoji="0" lang="ru-RU" sz="1600" b="0" i="0" u="none" strike="noStrike" cap="none" normalizeH="0" baseline="0" dirty="0" smtClean="0">
                          <a:ln>
                            <a:noFill/>
                          </a:ln>
                          <a:solidFill>
                            <a:schemeClr val="tx1"/>
                          </a:solidFill>
                          <a:effectLst/>
                          <a:latin typeface="Calibri" pitchFamily="34" charset="0"/>
                          <a:cs typeface="Times New Roman" pitchFamily="18" charset="0"/>
                        </a:rPr>
                        <a:t>Время, затраченное на образование</a:t>
                      </a:r>
                    </a:p>
                  </a:txBody>
                  <a:tcPr marL="46892" marR="4689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28600" algn="l"/>
                        </a:tabLst>
                      </a:pPr>
                      <a:r>
                        <a:rPr kumimoji="0" lang="ru-RU" sz="1600" b="0" i="0" u="none" strike="noStrike" cap="none" normalizeH="0" baseline="0" dirty="0" smtClean="0">
                          <a:ln>
                            <a:noFill/>
                          </a:ln>
                          <a:solidFill>
                            <a:schemeClr val="tx1"/>
                          </a:solidFill>
                          <a:effectLst/>
                          <a:latin typeface="Calibri" pitchFamily="34" charset="0"/>
                          <a:cs typeface="Times New Roman" pitchFamily="18" charset="0"/>
                        </a:rPr>
                        <a:t>Доверие, сетевые структуры, сила идентификации с социальной группой, толерантность к представителям </a:t>
                      </a:r>
                      <a:r>
                        <a:rPr kumimoji="0" lang="ru-RU" sz="1600" b="0" i="0" u="none" strike="noStrike" cap="none" normalizeH="0" baseline="0" dirty="0" err="1" smtClean="0">
                          <a:ln>
                            <a:noFill/>
                          </a:ln>
                          <a:solidFill>
                            <a:schemeClr val="tx1"/>
                          </a:solidFill>
                          <a:effectLst/>
                          <a:latin typeface="Calibri" pitchFamily="34" charset="0"/>
                          <a:cs typeface="Times New Roman" pitchFamily="18" charset="0"/>
                        </a:rPr>
                        <a:t>аутгрупп</a:t>
                      </a:r>
                      <a:endParaRPr kumimoji="0" lang="ru-RU" sz="1600" b="0" i="0" u="none" strike="noStrike" cap="none" normalizeH="0" baseline="0" dirty="0" smtClean="0">
                        <a:ln>
                          <a:noFill/>
                        </a:ln>
                        <a:solidFill>
                          <a:schemeClr val="tx1"/>
                        </a:solidFill>
                        <a:effectLst/>
                        <a:latin typeface="Calibri" pitchFamily="34" charset="0"/>
                        <a:cs typeface="Times New Roman" pitchFamily="18" charset="0"/>
                      </a:endParaRPr>
                    </a:p>
                  </a:txBody>
                  <a:tcPr marL="46892" marR="4689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28600" algn="l"/>
                        </a:tabLst>
                      </a:pPr>
                      <a:r>
                        <a:rPr kumimoji="0" lang="ru-RU" sz="1600" b="0" i="0" u="none" strike="noStrike" cap="none" normalizeH="0" baseline="0" smtClean="0">
                          <a:ln>
                            <a:noFill/>
                          </a:ln>
                          <a:solidFill>
                            <a:schemeClr val="tx1"/>
                          </a:solidFill>
                          <a:effectLst/>
                          <a:latin typeface="Calibri" pitchFamily="34" charset="0"/>
                          <a:cs typeface="Times New Roman" pitchFamily="18" charset="0"/>
                        </a:rPr>
                        <a:t>Должностной уровень, масштаб корпорации</a:t>
                      </a:r>
                    </a:p>
                  </a:txBody>
                  <a:tcPr marL="46892" marR="4689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28600" algn="l"/>
                        </a:tabLst>
                      </a:pPr>
                      <a:r>
                        <a:rPr kumimoji="0" lang="ru-RU" sz="1600" b="0" i="0" u="none" strike="noStrike" cap="none" normalizeH="0" baseline="0" dirty="0" smtClean="0">
                          <a:ln>
                            <a:noFill/>
                          </a:ln>
                          <a:solidFill>
                            <a:schemeClr val="tx1"/>
                          </a:solidFill>
                          <a:effectLst/>
                          <a:latin typeface="Calibri" pitchFamily="34" charset="0"/>
                          <a:cs typeface="Times New Roman" pitchFamily="18" charset="0"/>
                        </a:rPr>
                        <a:t>Включенность в коллективные движения, активность</a:t>
                      </a:r>
                    </a:p>
                  </a:txBody>
                  <a:tcPr marL="46892" marR="4689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28600" algn="l"/>
                        </a:tabLst>
                      </a:pPr>
                      <a:r>
                        <a:rPr kumimoji="0" lang="ru-RU" sz="1600" b="0" i="0" u="none" strike="noStrike" cap="none" normalizeH="0" baseline="0" dirty="0" smtClean="0">
                          <a:ln>
                            <a:noFill/>
                          </a:ln>
                          <a:solidFill>
                            <a:schemeClr val="tx1"/>
                          </a:solidFill>
                          <a:effectLst/>
                          <a:latin typeface="Calibri" pitchFamily="34" charset="0"/>
                          <a:cs typeface="Times New Roman" pitchFamily="18" charset="0"/>
                        </a:rPr>
                        <a:t>Репутация, оценка публичного влияния</a:t>
                      </a:r>
                    </a:p>
                  </a:txBody>
                  <a:tcPr marL="46892" marR="4689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8239" name="Rectangle 1"/>
          <p:cNvSpPr>
            <a:spLocks noChangeArrowheads="1"/>
          </p:cNvSpPr>
          <p:nvPr/>
        </p:nvSpPr>
        <p:spPr bwMode="auto">
          <a:xfrm>
            <a:off x="1343025" y="273050"/>
            <a:ext cx="6457950" cy="339725"/>
          </a:xfrm>
          <a:prstGeom prst="rect">
            <a:avLst/>
          </a:prstGeom>
          <a:noFill/>
          <a:ln w="9525">
            <a:noFill/>
            <a:miter lim="800000"/>
            <a:headEnd/>
            <a:tailEnd/>
          </a:ln>
        </p:spPr>
        <p:txBody>
          <a:bodyPr wrap="none" anchor="ctr">
            <a:spAutoFit/>
          </a:bodyPr>
          <a:lstStyle/>
          <a:p>
            <a:pPr algn="ctr" eaLnBrk="0" hangingPunct="0">
              <a:tabLst>
                <a:tab pos="228600" algn="l"/>
              </a:tabLst>
            </a:pPr>
            <a:r>
              <a:rPr lang="ru-RU" sz="1600" b="1">
                <a:cs typeface="Times New Roman" pitchFamily="18" charset="0"/>
              </a:rPr>
              <a:t>Формы капитала и их характеристики</a:t>
            </a:r>
            <a:r>
              <a:rPr lang="ru-RU" sz="1600">
                <a:cs typeface="Times New Roman" pitchFamily="18" charset="0"/>
              </a:rPr>
              <a:t> (на основе: Радаев, 2003, с. 8)</a:t>
            </a:r>
            <a:endParaRPr lang="ru-RU" sz="160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ChangeArrowheads="1"/>
          </p:cNvSpPr>
          <p:nvPr/>
        </p:nvSpPr>
        <p:spPr bwMode="auto">
          <a:xfrm>
            <a:off x="2792413" y="590550"/>
            <a:ext cx="2803525" cy="336550"/>
          </a:xfrm>
          <a:prstGeom prst="rect">
            <a:avLst/>
          </a:prstGeom>
          <a:noFill/>
          <a:ln w="9525">
            <a:noFill/>
            <a:miter lim="800000"/>
            <a:headEnd/>
            <a:tailEnd/>
          </a:ln>
        </p:spPr>
        <p:txBody>
          <a:bodyPr wrap="none" anchor="ctr">
            <a:spAutoFit/>
          </a:bodyPr>
          <a:lstStyle/>
          <a:p>
            <a:pPr algn="ctr" eaLnBrk="0" hangingPunct="0"/>
            <a:r>
              <a:rPr lang="ru-RU" sz="1600" b="1">
                <a:cs typeface="Times New Roman" pitchFamily="18" charset="0"/>
              </a:rPr>
              <a:t>Табл. 1. Состав выборки</a:t>
            </a:r>
            <a:endParaRPr lang="ru-RU" sz="1600" b="1"/>
          </a:p>
        </p:txBody>
      </p:sp>
      <p:graphicFrame>
        <p:nvGraphicFramePr>
          <p:cNvPr id="55404" name="Group 108"/>
          <p:cNvGraphicFramePr>
            <a:graphicFrameLocks noGrp="1"/>
          </p:cNvGraphicFramePr>
          <p:nvPr/>
        </p:nvGraphicFramePr>
        <p:xfrm>
          <a:off x="1476375" y="1125538"/>
          <a:ext cx="6370638" cy="1646237"/>
        </p:xfrm>
        <a:graphic>
          <a:graphicData uri="http://schemas.openxmlformats.org/drawingml/2006/table">
            <a:tbl>
              <a:tblPr/>
              <a:tblGrid>
                <a:gridCol w="1474788"/>
                <a:gridCol w="1592262"/>
                <a:gridCol w="1201738"/>
                <a:gridCol w="1011237"/>
                <a:gridCol w="1090613"/>
              </a:tblGrid>
              <a:tr h="639763">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1800" b="1" i="0" u="none" strike="noStrike" cap="none" normalizeH="0" baseline="0" dirty="0" smtClean="0">
                        <a:ln>
                          <a:noFill/>
                        </a:ln>
                        <a:solidFill>
                          <a:srgbClr val="00000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000000"/>
                          </a:solidFill>
                          <a:effectLst/>
                          <a:latin typeface="Times New Roman" pitchFamily="18" charset="0"/>
                          <a:cs typeface="Times New Roman" pitchFamily="18" charset="0"/>
                        </a:rPr>
                        <a:t>Этническая </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000000"/>
                          </a:solidFill>
                          <a:effectLst/>
                          <a:latin typeface="Times New Roman" pitchFamily="18" charset="0"/>
                          <a:cs typeface="Times New Roman" pitchFamily="18" charset="0"/>
                        </a:rPr>
                        <a:t>группа</a:t>
                      </a:r>
                      <a:endParaRPr kumimoji="0" lang="ru-RU" sz="1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000000"/>
                          </a:solidFill>
                          <a:effectLst/>
                          <a:latin typeface="Times New Roman" pitchFamily="18" charset="0"/>
                          <a:cs typeface="Times New Roman" pitchFamily="18" charset="0"/>
                        </a:rPr>
                        <a:t>Кол-во</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000000"/>
                          </a:solidFill>
                          <a:effectLst/>
                          <a:latin typeface="Times New Roman" pitchFamily="18" charset="0"/>
                          <a:cs typeface="Times New Roman" pitchFamily="18" charset="0"/>
                        </a:rPr>
                        <a:t>респондентов</a:t>
                      </a:r>
                      <a:endParaRPr kumimoji="0" lang="ru-RU" sz="1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smtClean="0">
                          <a:ln>
                            <a:noFill/>
                          </a:ln>
                          <a:solidFill>
                            <a:srgbClr val="000000"/>
                          </a:solidFill>
                          <a:effectLst/>
                          <a:latin typeface="Times New Roman" pitchFamily="18" charset="0"/>
                          <a:cs typeface="Times New Roman" pitchFamily="18" charset="0"/>
                        </a:rPr>
                        <a:t>Возраст</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smtClean="0">
                          <a:ln>
                            <a:noFill/>
                          </a:ln>
                          <a:solidFill>
                            <a:srgbClr val="000000"/>
                          </a:solidFill>
                          <a:effectLst/>
                          <a:latin typeface="Times New Roman" pitchFamily="18" charset="0"/>
                          <a:cs typeface="Times New Roman" pitchFamily="18" charset="0"/>
                        </a:rPr>
                        <a:t>(медиана)</a:t>
                      </a:r>
                      <a:endParaRPr kumimoji="0" lang="ru-RU"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smtClean="0">
                          <a:ln>
                            <a:noFill/>
                          </a:ln>
                          <a:solidFill>
                            <a:srgbClr val="000000"/>
                          </a:solidFill>
                          <a:effectLst/>
                          <a:latin typeface="Times New Roman" pitchFamily="18" charset="0"/>
                          <a:cs typeface="Times New Roman" pitchFamily="18" charset="0"/>
                        </a:rPr>
                        <a:t>Кол-во </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smtClean="0">
                          <a:ln>
                            <a:noFill/>
                          </a:ln>
                          <a:solidFill>
                            <a:srgbClr val="000000"/>
                          </a:solidFill>
                          <a:effectLst/>
                          <a:latin typeface="Times New Roman" pitchFamily="18" charset="0"/>
                          <a:cs typeface="Times New Roman" pitchFamily="18" charset="0"/>
                        </a:rPr>
                        <a:t>мужчин</a:t>
                      </a:r>
                      <a:endParaRPr kumimoji="0" lang="ru-RU"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smtClean="0">
                          <a:ln>
                            <a:noFill/>
                          </a:ln>
                          <a:solidFill>
                            <a:srgbClr val="000000"/>
                          </a:solidFill>
                          <a:effectLst/>
                          <a:latin typeface="Times New Roman" pitchFamily="18" charset="0"/>
                          <a:cs typeface="Times New Roman" pitchFamily="18" charset="0"/>
                        </a:rPr>
                        <a:t>Кол-во </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smtClean="0">
                          <a:ln>
                            <a:noFill/>
                          </a:ln>
                          <a:solidFill>
                            <a:srgbClr val="000000"/>
                          </a:solidFill>
                          <a:effectLst/>
                          <a:latin typeface="Times New Roman" pitchFamily="18" charset="0"/>
                          <a:cs typeface="Times New Roman" pitchFamily="18" charset="0"/>
                        </a:rPr>
                        <a:t>женщин</a:t>
                      </a:r>
                      <a:endParaRPr kumimoji="0" lang="ru-RU"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Times New Roman" pitchFamily="18" charset="0"/>
                          <a:cs typeface="Times New Roman" pitchFamily="18" charset="0"/>
                        </a:rPr>
                        <a:t>Русские</a:t>
                      </a:r>
                      <a:endParaRPr kumimoji="0" lang="ru-RU"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Times New Roman" pitchFamily="18" charset="0"/>
                          <a:cs typeface="Times New Roman" pitchFamily="18" charset="0"/>
                        </a:rPr>
                        <a:t>150</a:t>
                      </a:r>
                      <a:endParaRPr kumimoji="0" lang="ru-RU"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Times New Roman" pitchFamily="18" charset="0"/>
                          <a:cs typeface="Times New Roman" pitchFamily="18" charset="0"/>
                        </a:rPr>
                        <a:t>23</a:t>
                      </a:r>
                      <a:endParaRPr kumimoji="0" lang="ru-RU"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Times New Roman" pitchFamily="18" charset="0"/>
                          <a:cs typeface="Times New Roman" pitchFamily="18" charset="0"/>
                        </a:rPr>
                        <a:t>70</a:t>
                      </a:r>
                      <a:endParaRPr kumimoji="0" lang="ru-RU"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Times New Roman" pitchFamily="18" charset="0"/>
                          <a:cs typeface="Times New Roman" pitchFamily="18" charset="0"/>
                        </a:rPr>
                        <a:t>80</a:t>
                      </a:r>
                      <a:endParaRPr kumimoji="0" lang="ru-RU"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Times New Roman" pitchFamily="18" charset="0"/>
                          <a:cs typeface="Times New Roman" pitchFamily="18" charset="0"/>
                        </a:rPr>
                        <a:t>Китайцы</a:t>
                      </a:r>
                      <a:endParaRPr kumimoji="0" lang="ru-RU"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Times New Roman" pitchFamily="18" charset="0"/>
                          <a:cs typeface="Times New Roman" pitchFamily="18" charset="0"/>
                        </a:rPr>
                        <a:t>105</a:t>
                      </a:r>
                      <a:endParaRPr kumimoji="0" lang="ru-RU"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Times New Roman" pitchFamily="18" charset="0"/>
                          <a:cs typeface="Times New Roman" pitchFamily="18" charset="0"/>
                        </a:rPr>
                        <a:t>23</a:t>
                      </a:r>
                      <a:endParaRPr kumimoji="0" lang="ru-RU"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Times New Roman" pitchFamily="18" charset="0"/>
                          <a:cs typeface="Times New Roman" pitchFamily="18" charset="0"/>
                        </a:rPr>
                        <a:t>52</a:t>
                      </a:r>
                      <a:endParaRPr kumimoji="0" lang="ru-RU"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Times New Roman" pitchFamily="18" charset="0"/>
                          <a:cs typeface="Times New Roman" pitchFamily="18" charset="0"/>
                        </a:rPr>
                        <a:t>53</a:t>
                      </a:r>
                      <a:endParaRPr kumimoji="0" lang="ru-RU"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idx="1"/>
          </p:nvPr>
        </p:nvSpPr>
        <p:spPr>
          <a:xfrm>
            <a:off x="357188" y="142875"/>
            <a:ext cx="8501062" cy="5810250"/>
          </a:xfrm>
        </p:spPr>
        <p:txBody>
          <a:bodyPr rtlCol="0">
            <a:normAutofit/>
          </a:bodyPr>
          <a:lstStyle/>
          <a:p>
            <a:pPr eaLnBrk="1" fontAlgn="auto" hangingPunct="1">
              <a:spcAft>
                <a:spcPts val="0"/>
              </a:spcAft>
              <a:buFont typeface="Arial" pitchFamily="34" charset="0"/>
              <a:buChar char="•"/>
              <a:defRPr/>
            </a:pPr>
            <a:endParaRPr lang="ru-RU" sz="1600" dirty="0" smtClean="0"/>
          </a:p>
          <a:p>
            <a:pPr algn="ctr" eaLnBrk="1" fontAlgn="auto" hangingPunct="1">
              <a:spcAft>
                <a:spcPts val="0"/>
              </a:spcAft>
              <a:buFontTx/>
              <a:buNone/>
              <a:defRPr/>
            </a:pPr>
            <a:r>
              <a:rPr lang="ru-RU" sz="2400" dirty="0" smtClean="0">
                <a:solidFill>
                  <a:schemeClr val="accent2">
                    <a:lumMod val="75000"/>
                  </a:schemeClr>
                </a:solidFill>
              </a:rPr>
              <a:t>Методика</a:t>
            </a:r>
          </a:p>
          <a:p>
            <a:pPr eaLnBrk="1" fontAlgn="auto" hangingPunct="1">
              <a:spcAft>
                <a:spcPts val="0"/>
              </a:spcAft>
              <a:buFontTx/>
              <a:buNone/>
              <a:defRPr/>
            </a:pPr>
            <a:r>
              <a:rPr lang="ru-RU" sz="2000" dirty="0" smtClean="0"/>
              <a:t>а) Шкала для оценки общей установки личности на доверие,  построенная по типу шалы </a:t>
            </a:r>
            <a:r>
              <a:rPr lang="ru-RU" sz="2000" dirty="0" err="1" smtClean="0"/>
              <a:t>Лайкерта</a:t>
            </a:r>
            <a:r>
              <a:rPr lang="ru-RU" sz="2000" dirty="0" smtClean="0"/>
              <a:t> (на основе вопроса</a:t>
            </a:r>
            <a:r>
              <a:rPr lang="en-US" sz="2000" dirty="0" smtClean="0"/>
              <a:t> </a:t>
            </a:r>
            <a:r>
              <a:rPr lang="ru-RU" sz="2000" dirty="0" smtClean="0"/>
              <a:t>из</a:t>
            </a:r>
            <a:r>
              <a:rPr lang="en-US" sz="2000" dirty="0" smtClean="0"/>
              <a:t> </a:t>
            </a:r>
            <a:r>
              <a:rPr lang="en-US" sz="2000" dirty="0" err="1" smtClean="0"/>
              <a:t>WVS</a:t>
            </a:r>
            <a:r>
              <a:rPr lang="ru-RU" sz="2000" dirty="0" smtClean="0"/>
              <a:t>). </a:t>
            </a:r>
          </a:p>
          <a:p>
            <a:pPr eaLnBrk="1" fontAlgn="auto" hangingPunct="1">
              <a:spcAft>
                <a:spcPts val="0"/>
              </a:spcAft>
              <a:buFontTx/>
              <a:buNone/>
              <a:defRPr/>
            </a:pPr>
            <a:r>
              <a:rPr lang="ru-RU" sz="2000" dirty="0" smtClean="0"/>
              <a:t>б) Шкалы, построенные по типу шкал </a:t>
            </a:r>
            <a:r>
              <a:rPr lang="ru-RU" sz="2000" dirty="0" err="1" smtClean="0"/>
              <a:t>Лайкерта</a:t>
            </a:r>
            <a:r>
              <a:rPr lang="ru-RU" sz="2000" dirty="0" smtClean="0"/>
              <a:t> для оценки установок по отношению к гражданской идентичности. Оценивались валентность (степень позитивности) и выраженность гражданской идентичности.</a:t>
            </a:r>
          </a:p>
          <a:p>
            <a:pPr eaLnBrk="1" fontAlgn="auto" hangingPunct="1">
              <a:spcAft>
                <a:spcPts val="0"/>
              </a:spcAft>
              <a:buFontTx/>
              <a:buNone/>
              <a:defRPr/>
            </a:pPr>
            <a:r>
              <a:rPr lang="ru-RU" sz="2000" dirty="0" smtClean="0"/>
              <a:t>в) Шкала оценки толерантности к представителям иных групп. Надежность-согласованность шкалы для русской выборки </a:t>
            </a:r>
            <a:r>
              <a:rPr lang="ru-RU" sz="2000" dirty="0" err="1" smtClean="0"/>
              <a:t>α</a:t>
            </a:r>
            <a:r>
              <a:rPr lang="ru-RU" sz="2000" dirty="0" smtClean="0"/>
              <a:t>=0.73, для китайской </a:t>
            </a:r>
            <a:r>
              <a:rPr lang="ru-RU" sz="2000" dirty="0" err="1" smtClean="0"/>
              <a:t>α</a:t>
            </a:r>
            <a:r>
              <a:rPr lang="ru-RU" sz="2000" dirty="0" smtClean="0"/>
              <a:t>=0.60.</a:t>
            </a:r>
          </a:p>
          <a:p>
            <a:pPr eaLnBrk="1" fontAlgn="auto" hangingPunct="1">
              <a:spcAft>
                <a:spcPts val="0"/>
              </a:spcAft>
              <a:buFontTx/>
              <a:buNone/>
              <a:defRPr/>
            </a:pPr>
            <a:r>
              <a:rPr lang="ru-RU" sz="2000" dirty="0" smtClean="0"/>
              <a:t>г) Представления личности об экономических реалиях. Использовалось 10 шкал для оценки представлений, построенных по типу шкал </a:t>
            </a:r>
            <a:r>
              <a:rPr lang="ru-RU" sz="2000" dirty="0" err="1" smtClean="0"/>
              <a:t>Лайкерта</a:t>
            </a:r>
            <a:r>
              <a:rPr lang="ru-RU" sz="2000" dirty="0" smtClean="0"/>
              <a:t>. </a:t>
            </a:r>
          </a:p>
          <a:p>
            <a:pPr eaLnBrk="1" fontAlgn="auto" hangingPunct="1">
              <a:spcAft>
                <a:spcPts val="0"/>
              </a:spcAft>
              <a:buFontTx/>
              <a:buNone/>
              <a:defRPr/>
            </a:pPr>
            <a:endParaRPr lang="ru-RU" sz="1400" dirty="0" smtClean="0"/>
          </a:p>
          <a:p>
            <a:pPr eaLnBrk="1" fontAlgn="auto" hangingPunct="1">
              <a:spcAft>
                <a:spcPts val="0"/>
              </a:spcAft>
              <a:buFont typeface="Arial" pitchFamily="34" charset="0"/>
              <a:buChar char="•"/>
              <a:defRPr/>
            </a:pPr>
            <a:endParaRPr lang="ru-RU"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idx="1"/>
          </p:nvPr>
        </p:nvSpPr>
        <p:spPr>
          <a:xfrm>
            <a:off x="142875" y="142875"/>
            <a:ext cx="8715375" cy="4114800"/>
          </a:xfrm>
        </p:spPr>
        <p:txBody>
          <a:bodyPr/>
          <a:lstStyle/>
          <a:p>
            <a:pPr eaLnBrk="1" hangingPunct="1">
              <a:buFontTx/>
              <a:buNone/>
            </a:pPr>
            <a:r>
              <a:rPr lang="ru-RU" sz="1600" b="1" u="sng" smtClean="0"/>
              <a:t>Представления личности об экономических реалиях</a:t>
            </a:r>
            <a:r>
              <a:rPr lang="ru-RU" sz="1600" b="1" i="1" smtClean="0"/>
              <a:t>.</a:t>
            </a:r>
            <a:endParaRPr lang="ru-RU" sz="1600" b="1" smtClean="0"/>
          </a:p>
          <a:p>
            <a:pPr eaLnBrk="1" hangingPunct="1">
              <a:buFontTx/>
              <a:buNone/>
            </a:pPr>
            <a:r>
              <a:rPr lang="ru-RU" sz="1600" smtClean="0"/>
              <a:t>Все вопросы для этого блока анкеты заимствованы из работы А.Л. Журавлева и А.Б. Купрейченко. Для оценки отношения к экономическим реалиям, респонденту предлагалось ответить на 10 вопросов, позволяющих оценить 10 экономических представлений. Ниже приводятся названия оцениваемых конструктов и формулировки вопросов, без приведения вариантов ответов:</a:t>
            </a:r>
          </a:p>
          <a:p>
            <a:pPr eaLnBrk="1" hangingPunct="1">
              <a:buFontTx/>
              <a:buNone/>
            </a:pPr>
            <a:r>
              <a:rPr lang="ru-RU" sz="1600" smtClean="0"/>
              <a:t>- значимость денег (Насколько, по Вашему мнению, деньги значимы для Вас?);</a:t>
            </a:r>
          </a:p>
          <a:p>
            <a:pPr eaLnBrk="1" hangingPunct="1">
              <a:buFontTx/>
              <a:buNone/>
            </a:pPr>
            <a:r>
              <a:rPr lang="ru-RU" sz="1600" smtClean="0"/>
              <a:t>- оценка собственных возможностей в повышении доходов (Как Вы оцениваете зависящие от Вас возможности в повышении Ваших личных материальных доходов?);</a:t>
            </a:r>
          </a:p>
          <a:p>
            <a:pPr eaLnBrk="1" hangingPunct="1">
              <a:buFontTx/>
              <a:buNone/>
            </a:pPr>
            <a:r>
              <a:rPr lang="ru-RU" sz="1600" smtClean="0"/>
              <a:t>- сила желания иметь деньги (Как Вы оцениваете силу вашего желания иметь деньги?);</a:t>
            </a:r>
          </a:p>
          <a:p>
            <a:pPr eaLnBrk="1" hangingPunct="1">
              <a:buFontTx/>
              <a:buNone/>
            </a:pPr>
            <a:r>
              <a:rPr lang="ru-RU" sz="1600" smtClean="0"/>
              <a:t>- степень желания быть собственником (Оцените степень Вашего желания быть собственником);</a:t>
            </a:r>
          </a:p>
          <a:p>
            <a:pPr eaLnBrk="1" hangingPunct="1">
              <a:buFontTx/>
              <a:buNone/>
            </a:pPr>
            <a:r>
              <a:rPr lang="ru-RU" sz="1600" smtClean="0"/>
              <a:t>- готовность к экономическому риску (Оцените степень Вашего желания идти на экономический риск ради повышения своих доходов);</a:t>
            </a:r>
          </a:p>
          <a:p>
            <a:pPr eaLnBrk="1" hangingPunct="1">
              <a:buFontTx/>
              <a:buNone/>
            </a:pPr>
            <a:r>
              <a:rPr lang="ru-RU" sz="1600" smtClean="0"/>
              <a:t>- оптимальная степень экономического риска (Оцените оптимальную для Вас степень экономического риска);</a:t>
            </a:r>
          </a:p>
          <a:p>
            <a:pPr eaLnBrk="1" hangingPunct="1">
              <a:buFontTx/>
              <a:buNone/>
            </a:pPr>
            <a:r>
              <a:rPr lang="ru-RU" sz="1600" smtClean="0"/>
              <a:t>- интерес к экономике страны (В какой степени Вы интересуетесь положением дел в экономике нашей страны?);</a:t>
            </a:r>
          </a:p>
          <a:p>
            <a:pPr eaLnBrk="1" hangingPunct="1">
              <a:buFontTx/>
              <a:buNone/>
            </a:pPr>
            <a:r>
              <a:rPr lang="ru-RU" sz="1600" smtClean="0"/>
              <a:t>- интерес к экономике города (В какой степени Вы интересуетесь положением дел в экономике Вашего города?);</a:t>
            </a:r>
          </a:p>
          <a:p>
            <a:pPr eaLnBrk="1" hangingPunct="1">
              <a:buFontTx/>
              <a:buNone/>
            </a:pPr>
            <a:r>
              <a:rPr lang="ru-RU" sz="1600" smtClean="0"/>
              <a:t> - интерес к передачам об экономической политике страны (Как часто Вы смотрите в средствах массовой информации передачи об экономической политике нашей страны?);</a:t>
            </a:r>
          </a:p>
          <a:p>
            <a:pPr eaLnBrk="1" hangingPunct="1">
              <a:buFontTx/>
              <a:buNone/>
            </a:pPr>
            <a:r>
              <a:rPr lang="ru-RU" sz="1600" smtClean="0"/>
              <a:t>- позитивное отношение к богатым людям (Как лично Вы относитесь к богатым, состоятельным людям?).</a:t>
            </a:r>
          </a:p>
          <a:p>
            <a:pPr eaLnBrk="1" hangingPunct="1"/>
            <a:endParaRPr lang="ru-RU"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endParaRPr lang="ru-RU" smtClean="0"/>
          </a:p>
        </p:txBody>
      </p:sp>
      <p:pic>
        <p:nvPicPr>
          <p:cNvPr id="38915" name="Picture 5"/>
          <p:cNvPicPr>
            <a:picLocks noChangeAspect="1" noChangeArrowheads="1"/>
          </p:cNvPicPr>
          <p:nvPr/>
        </p:nvPicPr>
        <p:blipFill>
          <a:blip r:embed="rId2" cstate="print"/>
          <a:srcRect l="18359" t="22534" r="14844" b="51572"/>
          <a:stretch>
            <a:fillRect/>
          </a:stretch>
        </p:blipFill>
        <p:spPr bwMode="auto">
          <a:xfrm>
            <a:off x="214313" y="642938"/>
            <a:ext cx="8753475" cy="2714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endParaRPr lang="ru-RU" smtClean="0"/>
          </a:p>
        </p:txBody>
      </p:sp>
      <p:pic>
        <p:nvPicPr>
          <p:cNvPr id="39939" name="Picture 4"/>
          <p:cNvPicPr>
            <a:picLocks noChangeAspect="1" noChangeArrowheads="1"/>
          </p:cNvPicPr>
          <p:nvPr/>
        </p:nvPicPr>
        <p:blipFill>
          <a:blip r:embed="rId2" cstate="print"/>
          <a:srcRect l="17578" t="26367" r="17381" b="12109"/>
          <a:stretch>
            <a:fillRect/>
          </a:stretch>
        </p:blipFill>
        <p:spPr bwMode="auto">
          <a:xfrm>
            <a:off x="285750" y="142875"/>
            <a:ext cx="8589963" cy="6500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endParaRPr lang="ru-RU" smtClean="0"/>
          </a:p>
        </p:txBody>
      </p:sp>
      <p:pic>
        <p:nvPicPr>
          <p:cNvPr id="40963" name="Picture 4"/>
          <p:cNvPicPr>
            <a:picLocks noChangeAspect="1" noChangeArrowheads="1"/>
          </p:cNvPicPr>
          <p:nvPr/>
        </p:nvPicPr>
        <p:blipFill>
          <a:blip r:embed="rId2" cstate="print"/>
          <a:srcRect l="19238" t="18140" r="18359" b="20337"/>
          <a:stretch>
            <a:fillRect/>
          </a:stretch>
        </p:blipFill>
        <p:spPr bwMode="auto">
          <a:xfrm>
            <a:off x="285750" y="0"/>
            <a:ext cx="8415338" cy="6637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Заголовок 1"/>
          <p:cNvSpPr>
            <a:spLocks noGrp="1"/>
          </p:cNvSpPr>
          <p:nvPr>
            <p:ph type="title"/>
          </p:nvPr>
        </p:nvSpPr>
        <p:spPr>
          <a:xfrm>
            <a:off x="714375" y="214313"/>
            <a:ext cx="7772400" cy="747712"/>
          </a:xfrm>
        </p:spPr>
        <p:txBody>
          <a:bodyPr/>
          <a:lstStyle/>
          <a:p>
            <a:pPr eaLnBrk="1" hangingPunct="1"/>
            <a:r>
              <a:rPr lang="ru-RU" sz="2800" b="1" smtClean="0">
                <a:solidFill>
                  <a:srgbClr val="00B050"/>
                </a:solidFill>
              </a:rPr>
              <a:t>Проблемы исследований</a:t>
            </a:r>
          </a:p>
        </p:txBody>
      </p:sp>
      <p:sp>
        <p:nvSpPr>
          <p:cNvPr id="41987" name="Содержимое 2"/>
          <p:cNvSpPr>
            <a:spLocks noGrp="1"/>
          </p:cNvSpPr>
          <p:nvPr>
            <p:ph idx="1"/>
          </p:nvPr>
        </p:nvSpPr>
        <p:spPr>
          <a:xfrm>
            <a:off x="714375" y="1214438"/>
            <a:ext cx="7772400" cy="5095875"/>
          </a:xfrm>
        </p:spPr>
        <p:txBody>
          <a:bodyPr/>
          <a:lstStyle/>
          <a:p>
            <a:pPr eaLnBrk="1" hangingPunct="1">
              <a:buFontTx/>
              <a:buNone/>
            </a:pPr>
            <a:endParaRPr lang="ru-RU" sz="2400" b="1" smtClean="0"/>
          </a:p>
          <a:p>
            <a:pPr eaLnBrk="1" hangingPunct="1">
              <a:buFontTx/>
              <a:buNone/>
            </a:pPr>
            <a:r>
              <a:rPr lang="ru-RU" sz="2400" b="1" smtClean="0"/>
              <a:t>3. Восприятие россиянами социального капитала общества.</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84213" y="0"/>
            <a:ext cx="7772400" cy="549275"/>
          </a:xfrm>
        </p:spPr>
        <p:txBody>
          <a:bodyPr rtlCol="0">
            <a:normAutofit/>
          </a:bodyPr>
          <a:lstStyle/>
          <a:p>
            <a:pPr eaLnBrk="1" fontAlgn="auto" hangingPunct="1">
              <a:spcAft>
                <a:spcPts val="0"/>
              </a:spcAft>
              <a:defRPr/>
            </a:pPr>
            <a:r>
              <a:rPr lang="ru-RU" sz="2000" b="1" dirty="0" smtClean="0">
                <a:effectLst>
                  <a:outerShdw blurRad="38100" dist="38100" dir="2700000" algn="tl">
                    <a:srgbClr val="FFFFFF"/>
                  </a:outerShdw>
                </a:effectLst>
              </a:rPr>
              <a:t>Методика</a:t>
            </a:r>
          </a:p>
        </p:txBody>
      </p:sp>
      <p:sp>
        <p:nvSpPr>
          <p:cNvPr id="43011" name="Rectangle 3"/>
          <p:cNvSpPr>
            <a:spLocks noGrp="1" noChangeArrowheads="1"/>
          </p:cNvSpPr>
          <p:nvPr>
            <p:ph idx="1"/>
          </p:nvPr>
        </p:nvSpPr>
        <p:spPr>
          <a:xfrm>
            <a:off x="285750" y="857250"/>
            <a:ext cx="8496300" cy="5832475"/>
          </a:xfrm>
        </p:spPr>
        <p:txBody>
          <a:bodyPr/>
          <a:lstStyle/>
          <a:p>
            <a:pPr eaLnBrk="1" hangingPunct="1">
              <a:lnSpc>
                <a:spcPct val="90000"/>
              </a:lnSpc>
            </a:pPr>
            <a:r>
              <a:rPr lang="ru-RU" sz="1600" b="1" smtClean="0"/>
              <a:t> Оценка восприятия группой социального капитала общества. </a:t>
            </a:r>
          </a:p>
          <a:p>
            <a:pPr eaLnBrk="1" hangingPunct="1">
              <a:lnSpc>
                <a:spcPct val="90000"/>
              </a:lnSpc>
              <a:buFontTx/>
              <a:buNone/>
            </a:pPr>
            <a:endParaRPr lang="ru-RU" sz="1800" b="1" smtClean="0"/>
          </a:p>
          <a:p>
            <a:pPr algn="just" eaLnBrk="1" hangingPunct="1">
              <a:lnSpc>
                <a:spcPct val="90000"/>
              </a:lnSpc>
              <a:buFontTx/>
              <a:buNone/>
            </a:pPr>
            <a:r>
              <a:rPr lang="ru-RU" sz="1800" b="1" smtClean="0"/>
              <a:t> </a:t>
            </a:r>
            <a:r>
              <a:rPr lang="ru-RU" sz="1800" smtClean="0"/>
              <a:t>Для целей исследования была разработана модификация семантического дифференциала, позволяющая реконструировать групповую структуру представлений об уровне социального капитала различных институтов. Методика представляет собой семантический дифференциал, шкалы которого соответствуют основным изменениям социального капитала. Респонденту требовалось прошкалировать 19 социальных институтов, в соответствии с шестью основными кругами взаимодействия с миром (от семьи и друзей до международных институтов). Таким образом, охватывается весь радиус взаимодействий человека, на котором формируется социальный капитал.</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Grp="1" noChangeAspect="1" noChangeArrowheads="1"/>
          </p:cNvPicPr>
          <p:nvPr>
            <p:ph idx="1"/>
          </p:nvPr>
        </p:nvPicPr>
        <p:blipFill>
          <a:blip r:embed="rId2" cstate="print"/>
          <a:srcRect l="17143" t="9525" r="10477" b="11905"/>
          <a:stretch>
            <a:fillRect/>
          </a:stretch>
        </p:blipFill>
        <p:spPr>
          <a:xfrm>
            <a:off x="0" y="0"/>
            <a:ext cx="9144000" cy="6858000"/>
          </a:xfr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50825" y="188913"/>
            <a:ext cx="8642350" cy="287337"/>
          </a:xfrm>
        </p:spPr>
        <p:txBody>
          <a:bodyPr/>
          <a:lstStyle/>
          <a:p>
            <a:pPr eaLnBrk="1" hangingPunct="1"/>
            <a:r>
              <a:rPr lang="ru-RU" sz="2400" b="1" smtClean="0"/>
              <a:t>4 уровня социального капитала (на примере русских):</a:t>
            </a:r>
          </a:p>
        </p:txBody>
      </p:sp>
      <p:sp>
        <p:nvSpPr>
          <p:cNvPr id="45059" name="Rectangle 3"/>
          <p:cNvSpPr>
            <a:spLocks noGrp="1" noChangeArrowheads="1"/>
          </p:cNvSpPr>
          <p:nvPr>
            <p:ph idx="1"/>
          </p:nvPr>
        </p:nvSpPr>
        <p:spPr>
          <a:xfrm>
            <a:off x="0" y="620713"/>
            <a:ext cx="8964613" cy="6237287"/>
          </a:xfrm>
        </p:spPr>
        <p:txBody>
          <a:bodyPr/>
          <a:lstStyle/>
          <a:p>
            <a:pPr algn="just" eaLnBrk="1" hangingPunct="1">
              <a:lnSpc>
                <a:spcPct val="80000"/>
              </a:lnSpc>
              <a:buFontTx/>
              <a:buNone/>
            </a:pPr>
            <a:r>
              <a:rPr lang="ru-RU" sz="1800" b="1" smtClean="0"/>
              <a:t>1 уровень (</a:t>
            </a:r>
            <a:r>
              <a:rPr lang="en-US" sz="1800" b="1" smtClean="0"/>
              <a:t>I</a:t>
            </a:r>
            <a:r>
              <a:rPr lang="ru-RU" sz="1800" b="1" smtClean="0"/>
              <a:t> квадрант). И</a:t>
            </a:r>
            <a:r>
              <a:rPr lang="ru-RU" sz="1800" smtClean="0"/>
              <a:t>нституты, пользующиеся максимальным доверием, ценящие отдельного индивида  и обеспечивающие ему поддержку и защиту. Это первый, высший уровень социальной капитализации институтов. У русских к первому уровню относится ближайшее окружение – семья, друзья, образовательные учреждения.  </a:t>
            </a:r>
            <a:endParaRPr lang="ru-RU" sz="1800" b="1" smtClean="0"/>
          </a:p>
          <a:p>
            <a:pPr algn="just" eaLnBrk="1" hangingPunct="1">
              <a:lnSpc>
                <a:spcPct val="80000"/>
              </a:lnSpc>
              <a:buFontTx/>
              <a:buNone/>
            </a:pPr>
            <a:r>
              <a:rPr lang="ru-RU" sz="1800" b="1" smtClean="0"/>
              <a:t>2 уровень (</a:t>
            </a:r>
            <a:r>
              <a:rPr lang="en-US" sz="1800" b="1" smtClean="0"/>
              <a:t>II</a:t>
            </a:r>
            <a:r>
              <a:rPr lang="ru-RU" sz="1800" b="1" smtClean="0"/>
              <a:t> квадрант). И</a:t>
            </a:r>
            <a:r>
              <a:rPr lang="ru-RU" sz="1800" smtClean="0"/>
              <a:t>нституты, обладающие меньшим, по сравнению с первым уровнем, социальным капиталом. Это институты, которые ценят индивида, уважают и принимают его, доверяют ему, но не обеспечивают значительной социальной поддержки. У русских ко 2 уровню относятся сослуживцы и непосредственный руководитель. Общественные организации и Церковь тоже попадают у русских в данный квадрант, но уровень их капитализации несколько ниже.</a:t>
            </a:r>
          </a:p>
          <a:p>
            <a:pPr algn="just" eaLnBrk="1" hangingPunct="1">
              <a:lnSpc>
                <a:spcPct val="80000"/>
              </a:lnSpc>
              <a:buFontTx/>
              <a:buNone/>
            </a:pPr>
            <a:r>
              <a:rPr lang="ru-RU" sz="1800" b="1" smtClean="0"/>
              <a:t>3 уровень (</a:t>
            </a:r>
            <a:r>
              <a:rPr lang="en-US" sz="1800" b="1" smtClean="0"/>
              <a:t>III</a:t>
            </a:r>
            <a:r>
              <a:rPr lang="ru-RU" sz="1800" b="1" smtClean="0"/>
              <a:t> квадрант).</a:t>
            </a:r>
            <a:r>
              <a:rPr lang="ru-RU" sz="1800" smtClean="0"/>
              <a:t> Институты, призванные поддерживать и защищать индивида,  пользующиеся в той или иной мере его доверием, но при этом, по его мнению, недостаточно ценящие его. Эти институты обладают меньшей «социальной капитализацией», по сравнению с социальными институтами 2-ого уровня. К третьему уровню социального капитала русскими отнесены: Президент, международные организации, органы правосудия, частный бизнес и СМИ.</a:t>
            </a:r>
            <a:endParaRPr lang="ru-RU" sz="1800" b="1" smtClean="0"/>
          </a:p>
          <a:p>
            <a:pPr algn="just" eaLnBrk="1" hangingPunct="1">
              <a:lnSpc>
                <a:spcPct val="80000"/>
              </a:lnSpc>
              <a:buFontTx/>
              <a:buNone/>
            </a:pPr>
            <a:r>
              <a:rPr lang="ru-RU" sz="1800" b="1" smtClean="0"/>
              <a:t>4 уровень (</a:t>
            </a:r>
            <a:r>
              <a:rPr lang="en-US" sz="1800" b="1" smtClean="0"/>
              <a:t>IV </a:t>
            </a:r>
            <a:r>
              <a:rPr lang="ru-RU" sz="1800" b="1" smtClean="0"/>
              <a:t>квадрант). И</a:t>
            </a:r>
            <a:r>
              <a:rPr lang="ru-RU" sz="1800" smtClean="0"/>
              <a:t>нституты, которые не только обладают наименьшим социальным капиталом, а вообще могут быть названы «должниками» перед социумом. Они оцениваются респондентами как чужие, не заслуживающие доверия, не защищающие и не помогающие, а также не имеющие общих с респондентами ценностей. «Должниками» (4-й квадрант), по мнению русских респондентов, являются: Парламент, милиция, федеральное правительство, местное правительство, социальные службы, политические партии и армия.</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285750" y="142875"/>
          <a:ext cx="8715375" cy="6096000"/>
        </p:xfrm>
        <a:graphic>
          <a:graphicData uri="http://schemas.openxmlformats.org/drawingml/2006/table">
            <a:tbl>
              <a:tblPr/>
              <a:tblGrid>
                <a:gridCol w="1071563"/>
                <a:gridCol w="7643812"/>
              </a:tblGrid>
              <a:tr h="227013">
                <a:tc>
                  <a:txBody>
                    <a:bodyPr/>
                    <a:lstStyle/>
                    <a:p>
                      <a:pPr marL="149225" marR="0" lvl="0" indent="0" algn="l" defTabSz="914400" rtl="0" eaLnBrk="1" fontAlgn="base" latinLnBrk="0" hangingPunct="1">
                        <a:lnSpc>
                          <a:spcPct val="100000"/>
                        </a:lnSpc>
                        <a:spcBef>
                          <a:spcPct val="0"/>
                        </a:spcBef>
                        <a:spcAft>
                          <a:spcPct val="0"/>
                        </a:spcAft>
                        <a:buClrTx/>
                        <a:buSzTx/>
                        <a:buFontTx/>
                        <a:buNone/>
                        <a:tabLst/>
                      </a:pPr>
                      <a:r>
                        <a:rPr kumimoji="0" lang="ru-RU" sz="1600" b="1" i="1" u="none" strike="noStrike" cap="none" normalizeH="0" baseline="0" dirty="0" smtClean="0">
                          <a:ln>
                            <a:noFill/>
                          </a:ln>
                          <a:solidFill>
                            <a:schemeClr val="tx1"/>
                          </a:solidFill>
                          <a:effectLst/>
                          <a:latin typeface="Times New Roman" pitchFamily="18" charset="0"/>
                          <a:cs typeface="Times New Roman" pitchFamily="18" charset="0"/>
                        </a:rPr>
                        <a:t>Автор</a:t>
                      </a:r>
                    </a:p>
                  </a:txBody>
                  <a:tcPr marL="25161" marR="2516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998538" marR="0" lvl="0" indent="0" algn="l" defTabSz="914400" rtl="0" eaLnBrk="1" fontAlgn="base" latinLnBrk="0" hangingPunct="1">
                        <a:lnSpc>
                          <a:spcPct val="100000"/>
                        </a:lnSpc>
                        <a:spcBef>
                          <a:spcPct val="0"/>
                        </a:spcBef>
                        <a:spcAft>
                          <a:spcPct val="0"/>
                        </a:spcAft>
                        <a:buClrTx/>
                        <a:buSzTx/>
                        <a:buFontTx/>
                        <a:buNone/>
                        <a:tabLst/>
                      </a:pPr>
                      <a:r>
                        <a:rPr kumimoji="0" lang="ru-RU" sz="1600" b="1" i="1" u="none" strike="noStrike" cap="none" normalizeH="0" baseline="0" smtClean="0">
                          <a:ln>
                            <a:noFill/>
                          </a:ln>
                          <a:solidFill>
                            <a:schemeClr val="tx1"/>
                          </a:solidFill>
                          <a:effectLst/>
                          <a:latin typeface="Times New Roman" pitchFamily="18" charset="0"/>
                          <a:cs typeface="Times New Roman" pitchFamily="18" charset="0"/>
                        </a:rPr>
                        <a:t>Определения социального капитала</a:t>
                      </a:r>
                    </a:p>
                  </a:txBody>
                  <a:tcPr marL="25161" marR="2516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06438">
                <a:tc>
                  <a:txBody>
                    <a:bodyPr/>
                    <a:lstStyle/>
                    <a:p>
                      <a:pPr marL="0" marR="0" lvl="0" indent="11113"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П. Бурдье</a:t>
                      </a:r>
                    </a:p>
                  </a:txBody>
                  <a:tcPr marL="25161" marR="2516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1113" algn="just"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Определенная сумма ресурсов, которые накапливаются у индивидуума или у группы благодаря наличию устойчивой сети более или менее </a:t>
                      </a:r>
                      <a:r>
                        <a:rPr kumimoji="0" lang="ru-RU" sz="1600" b="0" i="0" u="none" strike="noStrike" cap="none" normalizeH="0" baseline="0" dirty="0" err="1" smtClean="0">
                          <a:ln>
                            <a:noFill/>
                          </a:ln>
                          <a:solidFill>
                            <a:schemeClr val="tx1"/>
                          </a:solidFill>
                          <a:effectLst/>
                          <a:latin typeface="Times New Roman" pitchFamily="18" charset="0"/>
                          <a:cs typeface="Times New Roman" pitchFamily="18" charset="0"/>
                        </a:rPr>
                        <a:t>институциализированных</a:t>
                      </a: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600" b="0" i="0" u="none" strike="noStrike" cap="none" normalizeH="0" baseline="0" dirty="0" smtClean="0">
                          <a:ln>
                            <a:noFill/>
                          </a:ln>
                          <a:solidFill>
                            <a:srgbClr val="FF0000"/>
                          </a:solidFill>
                          <a:effectLst/>
                          <a:latin typeface="Times New Roman" pitchFamily="18" charset="0"/>
                          <a:cs typeface="Times New Roman" pitchFamily="18" charset="0"/>
                        </a:rPr>
                        <a:t>отношений</a:t>
                      </a: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 взаимного признания. </a:t>
                      </a:r>
                    </a:p>
                  </a:txBody>
                  <a:tcPr marL="25161" marR="2516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06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Р. Барт</a:t>
                      </a:r>
                    </a:p>
                  </a:txBody>
                  <a:tcPr marL="25161" marR="2516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FF0000"/>
                          </a:solidFill>
                          <a:effectLst/>
                          <a:latin typeface="Times New Roman" pitchFamily="18" charset="0"/>
                          <a:cs typeface="Times New Roman" pitchFamily="18" charset="0"/>
                        </a:rPr>
                        <a:t>Контакты</a:t>
                      </a: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 с друзьями, коллегами или другими людьми, посредством которых вы получаете возможность использовать свой финансовый и человеческий капитал. Возможности получить вознаграждение посредством своих связей. </a:t>
                      </a:r>
                    </a:p>
                  </a:txBody>
                  <a:tcPr marL="25161" marR="2516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81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Д. Нок</a:t>
                      </a:r>
                    </a:p>
                  </a:txBody>
                  <a:tcPr marL="25161" marR="2516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6350" algn="just"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Определенный процесс, с помощью которого социальные акторы создают и мобилизуют сеть своих связей в пределах одной организации или между организациями для того, чтобы получить доступ к ресурсам других социальных акторов </a:t>
                      </a:r>
                    </a:p>
                  </a:txBody>
                  <a:tcPr marL="25161" marR="2516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06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Р. Патнем</a:t>
                      </a:r>
                    </a:p>
                  </a:txBody>
                  <a:tcPr marL="25400" marR="254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p>
                      <a:pPr marL="0" marR="0" lvl="0" indent="6350" algn="just"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Особенность общественной жизни - сеть </a:t>
                      </a:r>
                      <a:r>
                        <a:rPr kumimoji="0" lang="ru-RU" sz="1600" b="0" i="0" u="none" strike="noStrike" cap="none" normalizeH="0" baseline="0" dirty="0" smtClean="0">
                          <a:ln>
                            <a:noFill/>
                          </a:ln>
                          <a:solidFill>
                            <a:srgbClr val="FF0000"/>
                          </a:solidFill>
                          <a:effectLst/>
                          <a:latin typeface="Times New Roman" pitchFamily="18" charset="0"/>
                          <a:cs typeface="Times New Roman" pitchFamily="18" charset="0"/>
                        </a:rPr>
                        <a:t>взаимоотношений</a:t>
                      </a: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 существующих между людьми, нормы этих отношений и доверие, т.е. все, что позволяет участникам отношений действовать совместно и  более эффективно в достижении общих целей.</a:t>
                      </a:r>
                    </a:p>
                  </a:txBody>
                  <a:tcPr marL="25400" marR="254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r>
              <a:tr h="908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err="1" smtClean="0">
                          <a:ln>
                            <a:noFill/>
                          </a:ln>
                          <a:solidFill>
                            <a:schemeClr val="tx1"/>
                          </a:solidFill>
                          <a:effectLst/>
                          <a:latin typeface="Times New Roman" pitchFamily="18" charset="0"/>
                          <a:cs typeface="Times New Roman" pitchFamily="18" charset="0"/>
                        </a:rPr>
                        <a:t>Ф.Фукуяма</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25161" marR="2516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3175" algn="just"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Определенная возможность людей работать вместе ради достижения целей в группах и организациях. Социальный капитал может быть просто представлен как наличие определенного набора неформальных ценностей и норм, принимаемых членами какой-либо группы, что позволяет существовать </a:t>
                      </a:r>
                      <a:r>
                        <a:rPr kumimoji="0" lang="ru-RU" sz="1600" b="0" i="0" u="none" strike="noStrike" cap="none" normalizeH="0" baseline="0" dirty="0" smtClean="0">
                          <a:ln>
                            <a:noFill/>
                          </a:ln>
                          <a:solidFill>
                            <a:srgbClr val="FF0000"/>
                          </a:solidFill>
                          <a:effectLst/>
                          <a:latin typeface="Times New Roman" pitchFamily="18" charset="0"/>
                          <a:cs typeface="Times New Roman" pitchFamily="18" charset="0"/>
                        </a:rPr>
                        <a:t>взаимным действиям </a:t>
                      </a: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между ними.</a:t>
                      </a:r>
                    </a:p>
                  </a:txBody>
                  <a:tcPr marL="25161" marR="2516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40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Р. Инглхарт</a:t>
                      </a:r>
                    </a:p>
                  </a:txBody>
                  <a:tcPr marL="25161" marR="2516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Культура доверия и терпимости, в которой появляются обширные сети добровольных ассоциаций </a:t>
                      </a:r>
                    </a:p>
                  </a:txBody>
                  <a:tcPr marL="25161" marR="2516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08050">
                <a:tc>
                  <a:txBody>
                    <a:bodyPr/>
                    <a:lstStyle/>
                    <a:p>
                      <a:pPr marL="7938" marR="0" lvl="0" indent="-7938"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err="1" smtClean="0">
                          <a:ln>
                            <a:noFill/>
                          </a:ln>
                          <a:solidFill>
                            <a:schemeClr val="tx1"/>
                          </a:solidFill>
                          <a:effectLst/>
                          <a:latin typeface="Times New Roman" pitchFamily="18" charset="0"/>
                          <a:cs typeface="Times New Roman" pitchFamily="18" charset="0"/>
                        </a:rPr>
                        <a:t>Ж.Нахапет</a:t>
                      </a: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 </a:t>
                      </a:r>
                    </a:p>
                    <a:p>
                      <a:pPr marL="7938" marR="0" lvl="0" indent="-7938"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С. </a:t>
                      </a:r>
                      <a:r>
                        <a:rPr kumimoji="0" lang="ru-RU" sz="1600" b="0" i="0" u="none" strike="noStrike" cap="none" normalizeH="0" baseline="0" dirty="0" err="1" smtClean="0">
                          <a:ln>
                            <a:noFill/>
                          </a:ln>
                          <a:solidFill>
                            <a:schemeClr val="tx1"/>
                          </a:solidFill>
                          <a:effectLst/>
                          <a:latin typeface="Times New Roman" pitchFamily="18" charset="0"/>
                          <a:cs typeface="Times New Roman" pitchFamily="18" charset="0"/>
                        </a:rPr>
                        <a:t>Госал</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25161" marR="2516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Определенная сумма фактических и потенциальных ресурсов, доступных через сети </a:t>
                      </a:r>
                      <a:r>
                        <a:rPr kumimoji="0" lang="ru-RU" sz="1600" b="0" i="0" u="none" strike="noStrike" cap="none" normalizeH="0" baseline="0" dirty="0" smtClean="0">
                          <a:ln>
                            <a:noFill/>
                          </a:ln>
                          <a:solidFill>
                            <a:srgbClr val="FF0000"/>
                          </a:solidFill>
                          <a:effectLst/>
                          <a:latin typeface="Times New Roman" pitchFamily="18" charset="0"/>
                          <a:cs typeface="Times New Roman" pitchFamily="18" charset="0"/>
                        </a:rPr>
                        <a:t>взаимоотношений</a:t>
                      </a: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 принадлежащих индивидууму или какой-либо другой социальной единице. Таким образом, социальный капитал включает как определенную сеть связей, так и определенные активы, которые могут быть мобилизованы посредством этой сети.</a:t>
                      </a:r>
                    </a:p>
                  </a:txBody>
                  <a:tcPr marL="25161" marR="2516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785813" y="785813"/>
          <a:ext cx="6858000" cy="5572125"/>
        </p:xfrm>
        <a:graphic>
          <a:graphicData uri="http://schemas.openxmlformats.org/drawingml/2006/table">
            <a:tbl>
              <a:tblPr/>
              <a:tblGrid>
                <a:gridCol w="4689475"/>
                <a:gridCol w="2168525"/>
              </a:tblGrid>
              <a:tr h="10715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Социальные институты</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3944" marR="6394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Уровень социального капитала </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(как сумма факторных весов института)</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3944" marR="6394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Семья</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3944" marR="6394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Calibri" pitchFamily="34" charset="0"/>
                          <a:cs typeface="Times New Roman" pitchFamily="18" charset="0"/>
                        </a:rPr>
                        <a:t>3,86</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3944" marR="6394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Друзья</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3944" marR="6394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Calibri" pitchFamily="34" charset="0"/>
                          <a:cs typeface="Times New Roman" pitchFamily="18" charset="0"/>
                        </a:rPr>
                        <a:t>3,06</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3944" marR="6394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Сослуживцы</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3944" marR="6394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Calibri" pitchFamily="34" charset="0"/>
                          <a:cs typeface="Times New Roman" pitchFamily="18" charset="0"/>
                        </a:rPr>
                        <a:t>1,04</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3944" marR="6394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Непосредственный руководитель</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3944" marR="6394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Calibri" pitchFamily="34" charset="0"/>
                          <a:cs typeface="Times New Roman" pitchFamily="18" charset="0"/>
                        </a:rPr>
                        <a:t>0,91</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3944" marR="6394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Образовательные учреждения</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3944" marR="6394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Calibri" pitchFamily="34" charset="0"/>
                          <a:cs typeface="Times New Roman" pitchFamily="18" charset="0"/>
                        </a:rPr>
                        <a:t>0,77</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3944" marR="6394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Президент</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3944" marR="6394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Calibri" pitchFamily="34" charset="0"/>
                          <a:cs typeface="Times New Roman" pitchFamily="18" charset="0"/>
                        </a:rPr>
                        <a:t>0,06</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3944" marR="6394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Церковь</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3944" marR="6394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Calibri" pitchFamily="34" charset="0"/>
                          <a:cs typeface="Times New Roman" pitchFamily="18" charset="0"/>
                        </a:rPr>
                        <a:t>-0,22</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3944" marR="6394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86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Международные организации (например, ООН, Страсбургский суд или другие)</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3944" marR="6394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Calibri" pitchFamily="34" charset="0"/>
                          <a:cs typeface="Times New Roman" pitchFamily="18" charset="0"/>
                        </a:rPr>
                        <a:t>-0,24</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3944" marR="6394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Общественные организации</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3944" marR="6394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Calibri" pitchFamily="34" charset="0"/>
                          <a:cs typeface="Times New Roman" pitchFamily="18" charset="0"/>
                        </a:rPr>
                        <a:t>-0,47</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3944" marR="6394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Органиы правосудия (суд, прокуратура и др.)</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3944" marR="6394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Calibri" pitchFamily="34" charset="0"/>
                          <a:cs typeface="Times New Roman" pitchFamily="18" charset="0"/>
                        </a:rPr>
                        <a:t>-0,48</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3944" marR="6394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Частный бизнес</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3944" marR="6394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Calibri" pitchFamily="34" charset="0"/>
                          <a:cs typeface="Times New Roman" pitchFamily="18" charset="0"/>
                        </a:rPr>
                        <a:t>-0,52</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3944" marR="6394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Социальные службы (Собес, органы опеки и т.д.)</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3944" marR="6394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Calibri" pitchFamily="34" charset="0"/>
                          <a:cs typeface="Times New Roman" pitchFamily="18" charset="0"/>
                        </a:rPr>
                        <a:t>-0,58</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3944" marR="6394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СМИ</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3944" marR="6394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Calibri" pitchFamily="34" charset="0"/>
                          <a:cs typeface="Times New Roman" pitchFamily="18" charset="0"/>
                        </a:rPr>
                        <a:t>-0,72</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3944" marR="6394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Федеральное правительство</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3944" marR="6394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Calibri" pitchFamily="34" charset="0"/>
                          <a:cs typeface="Times New Roman" pitchFamily="18" charset="0"/>
                        </a:rPr>
                        <a:t>-0,72</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3944" marR="6394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86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Местное правительство (населенного пункта, где проживает респондент)</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3944" marR="6394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Calibri" pitchFamily="34" charset="0"/>
                          <a:cs typeface="Times New Roman" pitchFamily="18" charset="0"/>
                        </a:rPr>
                        <a:t>-0,82</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3944" marR="6394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Милиция</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3944" marR="6394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Calibri" pitchFamily="34" charset="0"/>
                          <a:cs typeface="Times New Roman" pitchFamily="18" charset="0"/>
                        </a:rPr>
                        <a:t>-1,00</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3944" marR="6394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Парламент </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3944" marR="6394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Calibri" pitchFamily="34" charset="0"/>
                          <a:cs typeface="Times New Roman" pitchFamily="18" charset="0"/>
                        </a:rPr>
                        <a:t>-1,07</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3944" marR="6394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Политические партии</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3944" marR="6394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Calibri" pitchFamily="34" charset="0"/>
                          <a:cs typeface="Times New Roman" pitchFamily="18" charset="0"/>
                        </a:rPr>
                        <a:t>-1,26</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3944" marR="6394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Армия</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3944" marR="6394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Calibri" pitchFamily="34" charset="0"/>
                          <a:cs typeface="Times New Roman" pitchFamily="18" charset="0"/>
                        </a:rPr>
                        <a:t>-1,59</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3944" marR="6394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6147" name="Rectangle 1"/>
          <p:cNvSpPr>
            <a:spLocks noChangeArrowheads="1"/>
          </p:cNvSpPr>
          <p:nvPr/>
        </p:nvSpPr>
        <p:spPr bwMode="auto">
          <a:xfrm>
            <a:off x="142875" y="142875"/>
            <a:ext cx="8286750" cy="708025"/>
          </a:xfrm>
          <a:prstGeom prst="rect">
            <a:avLst/>
          </a:prstGeom>
          <a:noFill/>
          <a:ln w="9525">
            <a:noFill/>
            <a:miter lim="800000"/>
            <a:headEnd/>
            <a:tailEnd/>
          </a:ln>
        </p:spPr>
        <p:txBody>
          <a:bodyPr anchor="ctr">
            <a:spAutoFit/>
          </a:bodyPr>
          <a:lstStyle/>
          <a:p>
            <a:pPr algn="ctr" eaLnBrk="0" hangingPunct="0"/>
            <a:r>
              <a:rPr lang="ru-RU" sz="1600" b="1">
                <a:cs typeface="Times New Roman" pitchFamily="18" charset="0"/>
              </a:rPr>
              <a:t>Табл. Иерархия социальных институтов  (на основе факторных оценок)</a:t>
            </a:r>
            <a:endParaRPr lang="ru-RU" sz="1600"/>
          </a:p>
          <a:p>
            <a:pPr eaLnBrk="0" hangingPunct="0"/>
            <a:endParaRPr lang="ru-RU"/>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8"/>
          <p:cNvSpPr>
            <a:spLocks noGrp="1" noChangeArrowheads="1"/>
          </p:cNvSpPr>
          <p:nvPr>
            <p:ph type="title"/>
          </p:nvPr>
        </p:nvSpPr>
        <p:spPr>
          <a:xfrm>
            <a:off x="914400" y="277813"/>
            <a:ext cx="7772400" cy="847725"/>
          </a:xfrm>
        </p:spPr>
        <p:txBody>
          <a:bodyPr/>
          <a:lstStyle/>
          <a:p>
            <a:pPr eaLnBrk="1" hangingPunct="1"/>
            <a:r>
              <a:rPr lang="ru-RU" sz="2000" b="1" smtClean="0"/>
              <a:t>Институциональное доверие россиян (вся выборка </a:t>
            </a:r>
            <a:r>
              <a:rPr lang="en-US" sz="2000" b="1" smtClean="0"/>
              <a:t>N</a:t>
            </a:r>
            <a:r>
              <a:rPr lang="ru-RU" sz="2000" b="1" smtClean="0"/>
              <a:t>= 903)</a:t>
            </a:r>
          </a:p>
        </p:txBody>
      </p:sp>
      <p:sp>
        <p:nvSpPr>
          <p:cNvPr id="1028" name="Rectangle 11"/>
          <p:cNvSpPr>
            <a:spLocks noChangeArrowheads="1"/>
          </p:cNvSpPr>
          <p:nvPr/>
        </p:nvSpPr>
        <p:spPr bwMode="auto">
          <a:xfrm>
            <a:off x="0" y="1512888"/>
            <a:ext cx="9144000" cy="0"/>
          </a:xfrm>
          <a:prstGeom prst="rect">
            <a:avLst/>
          </a:prstGeom>
          <a:noFill/>
          <a:ln w="9525">
            <a:noFill/>
            <a:miter lim="800000"/>
            <a:headEnd/>
            <a:tailEnd/>
          </a:ln>
        </p:spPr>
        <p:txBody>
          <a:bodyPr wrap="none" anchor="ctr">
            <a:spAutoFit/>
          </a:bodyPr>
          <a:lstStyle/>
          <a:p>
            <a:endParaRPr lang="ru-RU"/>
          </a:p>
        </p:txBody>
      </p:sp>
      <p:graphicFrame>
        <p:nvGraphicFramePr>
          <p:cNvPr id="1026" name="Object 2"/>
          <p:cNvGraphicFramePr>
            <a:graphicFrameLocks noChangeAspect="1"/>
          </p:cNvGraphicFramePr>
          <p:nvPr/>
        </p:nvGraphicFramePr>
        <p:xfrm>
          <a:off x="-144463" y="1125538"/>
          <a:ext cx="9288463" cy="6048375"/>
        </p:xfrm>
        <a:graphic>
          <a:graphicData uri="http://schemas.openxmlformats.org/presentationml/2006/ole">
            <p:oleObj spid="_x0000_s1026" name="Диаграмма" r:id="rId3" imgW="6324600" imgH="3838651" progId="Excel.Chart.8">
              <p:embed/>
            </p:oleObj>
          </a:graphicData>
        </a:graphic>
      </p:graphicFrame>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Заголовок 1"/>
          <p:cNvSpPr>
            <a:spLocks noGrp="1"/>
          </p:cNvSpPr>
          <p:nvPr>
            <p:ph type="title"/>
          </p:nvPr>
        </p:nvSpPr>
        <p:spPr>
          <a:xfrm>
            <a:off x="428625" y="0"/>
            <a:ext cx="8229600" cy="296863"/>
          </a:xfrm>
        </p:spPr>
        <p:txBody>
          <a:bodyPr/>
          <a:lstStyle/>
          <a:p>
            <a:r>
              <a:rPr lang="ru-RU" sz="1600" b="1" smtClean="0"/>
              <a:t>Восприятие социального капитала: молодежь</a:t>
            </a:r>
          </a:p>
        </p:txBody>
      </p:sp>
      <p:sp>
        <p:nvSpPr>
          <p:cNvPr id="205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2050" name="Object 1"/>
          <p:cNvGraphicFramePr>
            <a:graphicFrameLocks noChangeAspect="1"/>
          </p:cNvGraphicFramePr>
          <p:nvPr/>
        </p:nvGraphicFramePr>
        <p:xfrm>
          <a:off x="285750" y="428625"/>
          <a:ext cx="8572500" cy="6418263"/>
        </p:xfrm>
        <a:graphic>
          <a:graphicData uri="http://schemas.openxmlformats.org/presentationml/2006/ole">
            <p:oleObj spid="_x0000_s2050" name="Graph" r:id="rId3" imgW="5943600" imgH="4457700" progId="STATISTICA.Graph">
              <p:embed/>
            </p:oleObj>
          </a:graphicData>
        </a:graphic>
      </p:graphicFrame>
      <p:sp>
        <p:nvSpPr>
          <p:cNvPr id="5" name="Заголовок 1"/>
          <p:cNvSpPr txBox="1">
            <a:spLocks/>
          </p:cNvSpPr>
          <p:nvPr/>
        </p:nvSpPr>
        <p:spPr bwMode="auto">
          <a:xfrm>
            <a:off x="2357438" y="642938"/>
            <a:ext cx="2143125" cy="296862"/>
          </a:xfrm>
          <a:prstGeom prst="rect">
            <a:avLst/>
          </a:prstGeom>
          <a:noFill/>
          <a:ln w="9525">
            <a:noFill/>
            <a:miter lim="800000"/>
            <a:headEnd/>
            <a:tailEnd/>
          </a:ln>
        </p:spPr>
        <p:txBody>
          <a:bodyPr anchor="ctr"/>
          <a:lstStyle/>
          <a:p>
            <a:pPr algn="ctr" eaLnBrk="0" hangingPunct="0">
              <a:defRPr/>
            </a:pPr>
            <a:r>
              <a:rPr lang="ru-RU" sz="1600" b="1" i="1" dirty="0">
                <a:latin typeface="+mj-lt"/>
                <a:ea typeface="+mj-ea"/>
                <a:cs typeface="+mj-cs"/>
              </a:rPr>
              <a:t>Социальная поддержка</a:t>
            </a:r>
          </a:p>
        </p:txBody>
      </p:sp>
      <p:sp>
        <p:nvSpPr>
          <p:cNvPr id="6" name="Заголовок 1"/>
          <p:cNvSpPr txBox="1">
            <a:spLocks/>
          </p:cNvSpPr>
          <p:nvPr/>
        </p:nvSpPr>
        <p:spPr bwMode="auto">
          <a:xfrm>
            <a:off x="6643688" y="3857625"/>
            <a:ext cx="2500312" cy="296863"/>
          </a:xfrm>
          <a:prstGeom prst="rect">
            <a:avLst/>
          </a:prstGeom>
          <a:noFill/>
          <a:ln w="9525">
            <a:noFill/>
            <a:miter lim="800000"/>
            <a:headEnd/>
            <a:tailEnd/>
          </a:ln>
        </p:spPr>
        <p:txBody>
          <a:bodyPr anchor="ctr"/>
          <a:lstStyle/>
          <a:p>
            <a:pPr algn="ctr" eaLnBrk="0" hangingPunct="0">
              <a:defRPr/>
            </a:pPr>
            <a:r>
              <a:rPr lang="ru-RU" sz="1600" b="1" i="1" dirty="0">
                <a:latin typeface="+mj-lt"/>
                <a:ea typeface="+mj-ea"/>
                <a:cs typeface="+mj-cs"/>
              </a:rPr>
              <a:t>Ценность индивида</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Заголовок 1"/>
          <p:cNvSpPr>
            <a:spLocks noGrp="1"/>
          </p:cNvSpPr>
          <p:nvPr>
            <p:ph type="title"/>
          </p:nvPr>
        </p:nvSpPr>
        <p:spPr>
          <a:xfrm>
            <a:off x="500063" y="0"/>
            <a:ext cx="8229600" cy="368300"/>
          </a:xfrm>
        </p:spPr>
        <p:txBody>
          <a:bodyPr/>
          <a:lstStyle/>
          <a:p>
            <a:r>
              <a:rPr lang="ru-RU" sz="1800" b="1" smtClean="0"/>
              <a:t>Восприятие социального капитала: взрослые</a:t>
            </a:r>
          </a:p>
        </p:txBody>
      </p:sp>
      <p:sp>
        <p:nvSpPr>
          <p:cNvPr id="3076"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3074" name="Object 1"/>
          <p:cNvGraphicFramePr>
            <a:graphicFrameLocks noChangeAspect="1"/>
          </p:cNvGraphicFramePr>
          <p:nvPr/>
        </p:nvGraphicFramePr>
        <p:xfrm>
          <a:off x="0" y="357188"/>
          <a:ext cx="9001125" cy="6500812"/>
        </p:xfrm>
        <a:graphic>
          <a:graphicData uri="http://schemas.openxmlformats.org/presentationml/2006/ole">
            <p:oleObj spid="_x0000_s3074" name="Graph" r:id="rId3" imgW="5943600" imgH="4457700" progId="STATISTICA.Graph">
              <p:embed/>
            </p:oleObj>
          </a:graphicData>
        </a:graphic>
      </p:graphicFrame>
      <p:sp>
        <p:nvSpPr>
          <p:cNvPr id="5" name="Заголовок 1"/>
          <p:cNvSpPr txBox="1">
            <a:spLocks/>
          </p:cNvSpPr>
          <p:nvPr/>
        </p:nvSpPr>
        <p:spPr bwMode="auto">
          <a:xfrm>
            <a:off x="1857375" y="571500"/>
            <a:ext cx="2143125" cy="296863"/>
          </a:xfrm>
          <a:prstGeom prst="rect">
            <a:avLst/>
          </a:prstGeom>
          <a:noFill/>
          <a:ln w="9525">
            <a:noFill/>
            <a:miter lim="800000"/>
            <a:headEnd/>
            <a:tailEnd/>
          </a:ln>
        </p:spPr>
        <p:txBody>
          <a:bodyPr anchor="ctr"/>
          <a:lstStyle/>
          <a:p>
            <a:pPr algn="ctr" eaLnBrk="0" hangingPunct="0">
              <a:defRPr/>
            </a:pPr>
            <a:r>
              <a:rPr lang="ru-RU" sz="1600" b="1" i="1" dirty="0">
                <a:latin typeface="+mj-lt"/>
                <a:ea typeface="+mj-ea"/>
                <a:cs typeface="+mj-cs"/>
              </a:rPr>
              <a:t>Социальная поддержка</a:t>
            </a:r>
          </a:p>
        </p:txBody>
      </p:sp>
      <p:sp>
        <p:nvSpPr>
          <p:cNvPr id="6" name="Заголовок 1"/>
          <p:cNvSpPr txBox="1">
            <a:spLocks/>
          </p:cNvSpPr>
          <p:nvPr/>
        </p:nvSpPr>
        <p:spPr bwMode="auto">
          <a:xfrm>
            <a:off x="6643688" y="4500563"/>
            <a:ext cx="2500312" cy="296862"/>
          </a:xfrm>
          <a:prstGeom prst="rect">
            <a:avLst/>
          </a:prstGeom>
          <a:noFill/>
          <a:ln w="9525">
            <a:noFill/>
            <a:miter lim="800000"/>
            <a:headEnd/>
            <a:tailEnd/>
          </a:ln>
        </p:spPr>
        <p:txBody>
          <a:bodyPr anchor="ctr"/>
          <a:lstStyle/>
          <a:p>
            <a:pPr algn="ctr" eaLnBrk="0" hangingPunct="0">
              <a:defRPr/>
            </a:pPr>
            <a:r>
              <a:rPr lang="ru-RU" sz="1600" b="1" i="1" dirty="0">
                <a:latin typeface="+mj-lt"/>
                <a:ea typeface="+mj-ea"/>
                <a:cs typeface="+mj-cs"/>
              </a:rPr>
              <a:t>Ценность индивида</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214313" y="714375"/>
          <a:ext cx="3857625" cy="5668963"/>
        </p:xfrm>
        <a:graphic>
          <a:graphicData uri="http://schemas.openxmlformats.org/drawingml/2006/table">
            <a:tbl>
              <a:tblPr/>
              <a:tblGrid>
                <a:gridCol w="2638425"/>
                <a:gridCol w="1219200"/>
              </a:tblGrid>
              <a:tr h="781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Социальные институты</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3944" marR="6394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Уровень социального капитала </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(как сумма факторных весов института)</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3944" marR="6394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55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Семья</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3944" marR="6394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Calibri" pitchFamily="34" charset="0"/>
                          <a:cs typeface="Times New Roman" pitchFamily="18" charset="0"/>
                        </a:rPr>
                        <a:t>3,92</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3944" marR="6394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55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Друзья</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3944" marR="6394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Calibri" pitchFamily="34" charset="0"/>
                          <a:cs typeface="Times New Roman" pitchFamily="18" charset="0"/>
                        </a:rPr>
                        <a:t>2,85</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3944" marR="6394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55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Сослуживцы</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3944" marR="6394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Calibri" pitchFamily="34" charset="0"/>
                          <a:cs typeface="Times New Roman" pitchFamily="18" charset="0"/>
                        </a:rPr>
                        <a:t>0,94</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3944" marR="6394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55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Непосредственный руководитель</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3944" marR="6394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Calibri" pitchFamily="34" charset="0"/>
                          <a:cs typeface="Times New Roman" pitchFamily="18" charset="0"/>
                        </a:rPr>
                        <a:t>0,91</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3944" marR="6394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55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Образовательные учреждения</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3944" marR="6394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Calibri" pitchFamily="34" charset="0"/>
                          <a:cs typeface="Times New Roman" pitchFamily="18" charset="0"/>
                        </a:rPr>
                        <a:t>0,74</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3944" marR="6394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27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Международные организации (например, ООН, Страсбургский суд или другие)</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3944" marR="6394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Calibri" pitchFamily="34" charset="0"/>
                          <a:cs typeface="Times New Roman" pitchFamily="18" charset="0"/>
                        </a:rPr>
                        <a:t>0,15</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3944" marR="6394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55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Президент</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3944" marR="6394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Calibri" pitchFamily="34" charset="0"/>
                          <a:cs typeface="Times New Roman" pitchFamily="18" charset="0"/>
                        </a:rPr>
                        <a:t>0,09</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3944" marR="6394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55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Органы правосудия (суд, прокуратура и др.)</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3944" marR="6394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Calibri" pitchFamily="34" charset="0"/>
                          <a:cs typeface="Times New Roman" pitchFamily="18" charset="0"/>
                        </a:rPr>
                        <a:t>-0,16</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3944" marR="6394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55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Общественные организации</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3944" marR="6394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Calibri" pitchFamily="34" charset="0"/>
                          <a:cs typeface="Times New Roman" pitchFamily="18" charset="0"/>
                        </a:rPr>
                        <a:t>-0,31</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3944" marR="6394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55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Социальные службы (Собес, органы опеки и т.д.)</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3944" marR="6394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Calibri" pitchFamily="34" charset="0"/>
                          <a:cs typeface="Times New Roman" pitchFamily="18" charset="0"/>
                        </a:rPr>
                        <a:t>-0,38</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3944" marR="6394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55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Частный бизнес</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3944" marR="6394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Calibri" pitchFamily="34" charset="0"/>
                          <a:cs typeface="Times New Roman" pitchFamily="18" charset="0"/>
                        </a:rPr>
                        <a:t>-0,61</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3944" marR="6394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55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Федеральное правительство</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3944" marR="6394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Calibri" pitchFamily="34" charset="0"/>
                          <a:cs typeface="Times New Roman" pitchFamily="18" charset="0"/>
                        </a:rPr>
                        <a:t>-0,66</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3944" marR="6394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55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Церковь</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3944" marR="6394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Calibri" pitchFamily="34" charset="0"/>
                          <a:cs typeface="Times New Roman" pitchFamily="18" charset="0"/>
                        </a:rPr>
                        <a:t>-0,67</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3944" marR="6394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27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Местное правительство (населенного пункта, где проживает респондент)</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3944" marR="6394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Calibri" pitchFamily="34" charset="0"/>
                          <a:cs typeface="Times New Roman" pitchFamily="18" charset="0"/>
                        </a:rPr>
                        <a:t>-0,69</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3944" marR="6394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55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Милиция</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3944" marR="6394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Calibri" pitchFamily="34" charset="0"/>
                          <a:cs typeface="Times New Roman" pitchFamily="18" charset="0"/>
                        </a:rPr>
                        <a:t>-0,88</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3944" marR="6394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55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СМИ</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3944" marR="6394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Calibri" pitchFamily="34" charset="0"/>
                          <a:cs typeface="Times New Roman" pitchFamily="18" charset="0"/>
                        </a:rPr>
                        <a:t>-0,99</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3944" marR="6394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55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Парламент </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3944" marR="6394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Calibri" pitchFamily="34" charset="0"/>
                          <a:cs typeface="Times New Roman" pitchFamily="18" charset="0"/>
                        </a:rPr>
                        <a:t>-1,14</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3944" marR="6394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55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Политические партии</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3944" marR="6394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Calibri" pitchFamily="34" charset="0"/>
                          <a:cs typeface="Times New Roman" pitchFamily="18" charset="0"/>
                        </a:rPr>
                        <a:t>-1,51</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3944" marR="6394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55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Армия</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3944" marR="6394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Calibri" pitchFamily="34" charset="0"/>
                          <a:cs typeface="Times New Roman" pitchFamily="18" charset="0"/>
                        </a:rPr>
                        <a:t>-1,59</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3944" marR="6394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7171" name="Rectangle 1"/>
          <p:cNvSpPr>
            <a:spLocks noChangeArrowheads="1"/>
          </p:cNvSpPr>
          <p:nvPr/>
        </p:nvSpPr>
        <p:spPr bwMode="auto">
          <a:xfrm>
            <a:off x="0" y="214313"/>
            <a:ext cx="4259263" cy="830262"/>
          </a:xfrm>
          <a:prstGeom prst="rect">
            <a:avLst/>
          </a:prstGeom>
          <a:noFill/>
          <a:ln w="9525">
            <a:noFill/>
            <a:miter lim="800000"/>
            <a:headEnd/>
            <a:tailEnd/>
          </a:ln>
        </p:spPr>
        <p:txBody>
          <a:bodyPr wrap="none" anchor="ctr">
            <a:spAutoFit/>
          </a:bodyPr>
          <a:lstStyle/>
          <a:p>
            <a:pPr eaLnBrk="0" hangingPunct="0"/>
            <a:r>
              <a:rPr lang="ru-RU" sz="1200" b="1">
                <a:cs typeface="Times New Roman" pitchFamily="18" charset="0"/>
              </a:rPr>
              <a:t>Табл. Иерархия социальных институтов во всей выборке, </a:t>
            </a:r>
          </a:p>
          <a:p>
            <a:pPr eaLnBrk="0" hangingPunct="0"/>
            <a:r>
              <a:rPr lang="ru-RU" sz="1200" b="1">
                <a:cs typeface="Times New Roman" pitchFamily="18" charset="0"/>
              </a:rPr>
              <a:t>на основе факторных оценок (молодежь)</a:t>
            </a:r>
            <a:endParaRPr lang="ru-RU" sz="900"/>
          </a:p>
          <a:p>
            <a:pPr eaLnBrk="0" hangingPunct="0"/>
            <a:endParaRPr lang="ru-RU"/>
          </a:p>
        </p:txBody>
      </p:sp>
      <p:graphicFrame>
        <p:nvGraphicFramePr>
          <p:cNvPr id="6" name="Таблица 5"/>
          <p:cNvGraphicFramePr>
            <a:graphicFrameLocks noGrp="1"/>
          </p:cNvGraphicFramePr>
          <p:nvPr/>
        </p:nvGraphicFramePr>
        <p:xfrm>
          <a:off x="4786313" y="785813"/>
          <a:ext cx="3940175" cy="5668962"/>
        </p:xfrm>
        <a:graphic>
          <a:graphicData uri="http://schemas.openxmlformats.org/drawingml/2006/table">
            <a:tbl>
              <a:tblPr/>
              <a:tblGrid>
                <a:gridCol w="2693987"/>
                <a:gridCol w="1246188"/>
              </a:tblGrid>
              <a:tr h="781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Социальные институты</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3944" marR="6394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Уровень социального капитала </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(как сумма факторных весов института)</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3944" marR="6394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55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Семья</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3944" marR="6394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Calibri" pitchFamily="34" charset="0"/>
                          <a:cs typeface="Times New Roman" pitchFamily="18" charset="0"/>
                        </a:rPr>
                        <a:t>4,049</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3944" marR="6394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55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Друзья</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3944" marR="6394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Calibri" pitchFamily="34" charset="0"/>
                          <a:cs typeface="Times New Roman" pitchFamily="18" charset="0"/>
                        </a:rPr>
                        <a:t>3,015</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3944" marR="6394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55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Сослуживцы</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3944" marR="6394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Calibri" pitchFamily="34" charset="0"/>
                          <a:cs typeface="Times New Roman" pitchFamily="18" charset="0"/>
                        </a:rPr>
                        <a:t>0,945</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3944" marR="6394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55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Непосредственный руководитель</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3944" marR="6394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Calibri" pitchFamily="34" charset="0"/>
                          <a:cs typeface="Times New Roman" pitchFamily="18" charset="0"/>
                        </a:rPr>
                        <a:t>0,776</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3944" marR="6394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55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Образовательные учреждения</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3944" marR="6394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Calibri" pitchFamily="34" charset="0"/>
                          <a:cs typeface="Times New Roman" pitchFamily="18" charset="0"/>
                        </a:rPr>
                        <a:t>0,662</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3944" marR="6394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55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Президент</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3944" marR="6394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Calibri" pitchFamily="34" charset="0"/>
                          <a:cs typeface="Times New Roman" pitchFamily="18" charset="0"/>
                        </a:rPr>
                        <a:t>0,112</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3944" marR="6394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55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Церковь</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3944" marR="6394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Calibri" pitchFamily="34" charset="0"/>
                          <a:cs typeface="Times New Roman" pitchFamily="18" charset="0"/>
                        </a:rPr>
                        <a:t>-0,074</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3944" marR="6394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55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Органы правосудия (суд, прокуратура и др.)</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3944" marR="6394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Calibri" pitchFamily="34" charset="0"/>
                          <a:cs typeface="Times New Roman" pitchFamily="18" charset="0"/>
                        </a:rPr>
                        <a:t>-0,47</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3944" marR="6394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55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Частный бизнес</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3944" marR="6394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Calibri" pitchFamily="34" charset="0"/>
                          <a:cs typeface="Times New Roman" pitchFamily="18" charset="0"/>
                        </a:rPr>
                        <a:t>-0,494</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3944" marR="6394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27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Международные организации (например, ООН, Страсбургский суд или другие)</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3944" marR="6394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Calibri" pitchFamily="34" charset="0"/>
                          <a:cs typeface="Times New Roman" pitchFamily="18" charset="0"/>
                        </a:rPr>
                        <a:t>-0,501</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3944" marR="6394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55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СМИ</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3944" marR="6394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Calibri" pitchFamily="34" charset="0"/>
                          <a:cs typeface="Times New Roman" pitchFamily="18" charset="0"/>
                        </a:rPr>
                        <a:t>-0,622</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3944" marR="6394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55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Социальные службы (Собес, органы опеки и т.д.)</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3944" marR="6394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Calibri" pitchFamily="34" charset="0"/>
                          <a:cs typeface="Times New Roman" pitchFamily="18" charset="0"/>
                        </a:rPr>
                        <a:t>-0,685</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3944" marR="6394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55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Федеральное правительство</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3944" marR="6394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Calibri" pitchFamily="34" charset="0"/>
                          <a:cs typeface="Times New Roman" pitchFamily="18" charset="0"/>
                        </a:rPr>
                        <a:t>-0,69</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3944" marR="6394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55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Общественные организации</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3944" marR="6394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Calibri" pitchFamily="34" charset="0"/>
                          <a:cs typeface="Times New Roman" pitchFamily="18" charset="0"/>
                        </a:rPr>
                        <a:t>-0,703</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3944" marR="6394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27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Местное правительство (населенного пункта, где проживает респондент)</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3944" marR="6394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Calibri" pitchFamily="34" charset="0"/>
                          <a:cs typeface="Times New Roman" pitchFamily="18" charset="0"/>
                        </a:rPr>
                        <a:t>-0,854</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3944" marR="6394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55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Милиция</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3944" marR="6394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Calibri" pitchFamily="34" charset="0"/>
                          <a:cs typeface="Times New Roman" pitchFamily="18" charset="0"/>
                        </a:rPr>
                        <a:t>-0,895</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3944" marR="6394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55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Парламент </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3944" marR="6394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Calibri" pitchFamily="34" charset="0"/>
                          <a:cs typeface="Times New Roman" pitchFamily="18" charset="0"/>
                        </a:rPr>
                        <a:t>-0,958</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3944" marR="6394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55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Политические партии</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3944" marR="6394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Calibri" pitchFamily="34" charset="0"/>
                          <a:cs typeface="Times New Roman" pitchFamily="18" charset="0"/>
                        </a:rPr>
                        <a:t>-1,115</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3944" marR="6394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55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Армия</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3944" marR="6394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Calibri" pitchFamily="34" charset="0"/>
                          <a:cs typeface="Times New Roman" pitchFamily="18" charset="0"/>
                        </a:rPr>
                        <a:t>-1,497</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3944" marR="6394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7237" name="Rectangle 2"/>
          <p:cNvSpPr>
            <a:spLocks noChangeArrowheads="1"/>
          </p:cNvSpPr>
          <p:nvPr/>
        </p:nvSpPr>
        <p:spPr bwMode="auto">
          <a:xfrm>
            <a:off x="4884738" y="142875"/>
            <a:ext cx="4259262" cy="830263"/>
          </a:xfrm>
          <a:prstGeom prst="rect">
            <a:avLst/>
          </a:prstGeom>
          <a:noFill/>
          <a:ln w="9525">
            <a:noFill/>
            <a:miter lim="800000"/>
            <a:headEnd/>
            <a:tailEnd/>
          </a:ln>
        </p:spPr>
        <p:txBody>
          <a:bodyPr wrap="none" anchor="ctr">
            <a:spAutoFit/>
          </a:bodyPr>
          <a:lstStyle/>
          <a:p>
            <a:pPr eaLnBrk="0" hangingPunct="0"/>
            <a:r>
              <a:rPr lang="ru-RU" sz="1200" b="1">
                <a:cs typeface="Times New Roman" pitchFamily="18" charset="0"/>
              </a:rPr>
              <a:t>Табл. Иерархия социальных институтов во всей выборке, </a:t>
            </a:r>
          </a:p>
          <a:p>
            <a:pPr eaLnBrk="0" hangingPunct="0"/>
            <a:r>
              <a:rPr lang="ru-RU" sz="1200" b="1">
                <a:cs typeface="Times New Roman" pitchFamily="18" charset="0"/>
              </a:rPr>
              <a:t>на основе факторных оценок (взрослые)</a:t>
            </a:r>
            <a:endParaRPr lang="ru-RU" sz="900"/>
          </a:p>
          <a:p>
            <a:pPr eaLnBrk="0" hangingPunct="0"/>
            <a:endParaRPr lang="ru-RU"/>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8"/>
          <p:cNvSpPr>
            <a:spLocks noGrp="1" noChangeArrowheads="1"/>
          </p:cNvSpPr>
          <p:nvPr>
            <p:ph type="title"/>
          </p:nvPr>
        </p:nvSpPr>
        <p:spPr/>
        <p:txBody>
          <a:bodyPr/>
          <a:lstStyle/>
          <a:p>
            <a:pPr eaLnBrk="1" hangingPunct="1"/>
            <a:r>
              <a:rPr lang="ru-RU" sz="2000" b="1" smtClean="0"/>
              <a:t>Характеристика уровня институционального доверия молодежи и взрослых</a:t>
            </a:r>
          </a:p>
        </p:txBody>
      </p:sp>
      <p:sp>
        <p:nvSpPr>
          <p:cNvPr id="4100" name="Rectangle 11"/>
          <p:cNvSpPr>
            <a:spLocks noChangeArrowheads="1"/>
          </p:cNvSpPr>
          <p:nvPr/>
        </p:nvSpPr>
        <p:spPr bwMode="auto">
          <a:xfrm>
            <a:off x="0" y="1246188"/>
            <a:ext cx="9144000" cy="0"/>
          </a:xfrm>
          <a:prstGeom prst="rect">
            <a:avLst/>
          </a:prstGeom>
          <a:noFill/>
          <a:ln w="9525">
            <a:noFill/>
            <a:miter lim="800000"/>
            <a:headEnd/>
            <a:tailEnd/>
          </a:ln>
        </p:spPr>
        <p:txBody>
          <a:bodyPr wrap="none" anchor="ctr">
            <a:spAutoFit/>
          </a:bodyPr>
          <a:lstStyle/>
          <a:p>
            <a:endParaRPr lang="ru-RU"/>
          </a:p>
        </p:txBody>
      </p:sp>
      <p:graphicFrame>
        <p:nvGraphicFramePr>
          <p:cNvPr id="4098" name="Object 2"/>
          <p:cNvGraphicFramePr>
            <a:graphicFrameLocks noChangeAspect="1"/>
          </p:cNvGraphicFramePr>
          <p:nvPr/>
        </p:nvGraphicFramePr>
        <p:xfrm>
          <a:off x="755650" y="1412875"/>
          <a:ext cx="8137525" cy="5484813"/>
        </p:xfrm>
        <a:graphic>
          <a:graphicData uri="http://schemas.openxmlformats.org/presentationml/2006/ole">
            <p:oleObj spid="_x0000_s4098" name="Диаграмма" r:id="rId3" imgW="6454014" imgH="4373948" progId="Excel.Chart.8">
              <p:embed/>
            </p:oleObj>
          </a:graphicData>
        </a:graphic>
      </p:graphicFrame>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Grp="1" noChangeAspect="1" noChangeArrowheads="1"/>
          </p:cNvPicPr>
          <p:nvPr>
            <p:ph idx="1"/>
          </p:nvPr>
        </p:nvPicPr>
        <p:blipFill>
          <a:blip r:embed="rId2" cstate="print"/>
          <a:srcRect l="16216" t="15765" r="11713" b="12161"/>
          <a:stretch>
            <a:fillRect/>
          </a:stretch>
        </p:blipFill>
        <p:spPr>
          <a:xfrm>
            <a:off x="0" y="-71438"/>
            <a:ext cx="9144000" cy="6929438"/>
          </a:xfr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Grp="1" noChangeAspect="1" noChangeArrowheads="1"/>
          </p:cNvPicPr>
          <p:nvPr>
            <p:ph idx="1"/>
          </p:nvPr>
        </p:nvPicPr>
        <p:blipFill>
          <a:blip r:embed="rId2" cstate="print"/>
          <a:srcRect l="16666" t="16087" r="11111" b="10995"/>
          <a:stretch>
            <a:fillRect/>
          </a:stretch>
        </p:blipFill>
        <p:spPr>
          <a:xfrm>
            <a:off x="0" y="0"/>
            <a:ext cx="9144000" cy="6858000"/>
          </a:xfr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3"/>
          <p:cNvPicPr>
            <a:picLocks noChangeAspect="1" noChangeArrowheads="1"/>
          </p:cNvPicPr>
          <p:nvPr/>
        </p:nvPicPr>
        <p:blipFill>
          <a:blip r:embed="rId2" cstate="print"/>
          <a:srcRect l="12672" t="13480" r="10184" b="8755"/>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cstate="print"/>
          <a:srcRect l="16602" t="15942" r="11328" b="11548"/>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625" y="142875"/>
            <a:ext cx="8229600" cy="285750"/>
          </a:xfrm>
        </p:spPr>
        <p:txBody>
          <a:bodyPr/>
          <a:lstStyle/>
          <a:p>
            <a:pPr eaLnBrk="1" hangingPunct="1">
              <a:defRPr/>
            </a:pPr>
            <a:r>
              <a:rPr lang="ru-RU" sz="2000" dirty="0" smtClean="0">
                <a:effectLst>
                  <a:outerShdw blurRad="38100" dist="38100" dir="2700000" algn="tl">
                    <a:srgbClr val="000000">
                      <a:alpha val="43137"/>
                    </a:srgbClr>
                  </a:outerShdw>
                </a:effectLst>
              </a:rPr>
              <a:t/>
            </a:r>
            <a:br>
              <a:rPr lang="ru-RU" sz="2000" dirty="0" smtClean="0">
                <a:effectLst>
                  <a:outerShdw blurRad="38100" dist="38100" dir="2700000" algn="tl">
                    <a:srgbClr val="000000">
                      <a:alpha val="43137"/>
                    </a:srgbClr>
                  </a:outerShdw>
                </a:effectLst>
              </a:rPr>
            </a:br>
            <a:r>
              <a:rPr lang="ru-RU" sz="2000" dirty="0" smtClean="0">
                <a:effectLst>
                  <a:outerShdw blurRad="38100" dist="38100" dir="2700000" algn="tl">
                    <a:srgbClr val="000000">
                      <a:alpha val="43137"/>
                    </a:srgbClr>
                  </a:outerShdw>
                </a:effectLst>
              </a:rPr>
              <a:t>Функции социального капитала</a:t>
            </a:r>
            <a:endParaRPr lang="ru-RU" sz="2000" dirty="0">
              <a:effectLst>
                <a:outerShdw blurRad="38100" dist="38100" dir="2700000" algn="tl">
                  <a:srgbClr val="000000">
                    <a:alpha val="43137"/>
                  </a:srgbClr>
                </a:outerShdw>
              </a:effectLst>
            </a:endParaRPr>
          </a:p>
        </p:txBody>
      </p:sp>
      <p:sp>
        <p:nvSpPr>
          <p:cNvPr id="10243" name="Содержимое 2"/>
          <p:cNvSpPr>
            <a:spLocks noGrp="1"/>
          </p:cNvSpPr>
          <p:nvPr>
            <p:ph idx="1"/>
          </p:nvPr>
        </p:nvSpPr>
        <p:spPr>
          <a:xfrm>
            <a:off x="214313" y="571500"/>
            <a:ext cx="8786812" cy="5054600"/>
          </a:xfrm>
        </p:spPr>
        <p:txBody>
          <a:bodyPr/>
          <a:lstStyle/>
          <a:p>
            <a:pPr eaLnBrk="1" hangingPunct="1">
              <a:buFont typeface="Arial" charset="0"/>
              <a:buNone/>
            </a:pPr>
            <a:endParaRPr lang="ru-RU" sz="1800" b="1" i="1" smtClean="0"/>
          </a:p>
          <a:p>
            <a:pPr eaLnBrk="1" hangingPunct="1">
              <a:buFont typeface="Arial" charset="0"/>
              <a:buNone/>
            </a:pPr>
            <a:r>
              <a:rPr lang="ru-RU" sz="1800" b="1" i="1" smtClean="0"/>
              <a:t>Социальный капитал - социально-психологическое явление, связанное с благополучием общества.  </a:t>
            </a:r>
          </a:p>
          <a:p>
            <a:pPr eaLnBrk="1" hangingPunct="1">
              <a:buFont typeface="Arial" charset="0"/>
              <a:buNone/>
            </a:pPr>
            <a:endParaRPr lang="ru-RU" sz="1800" b="1" i="1" smtClean="0"/>
          </a:p>
          <a:p>
            <a:pPr eaLnBrk="1" hangingPunct="1">
              <a:buFont typeface="Arial" charset="0"/>
              <a:buAutoNum type="arabicPeriod"/>
            </a:pPr>
            <a:r>
              <a:rPr lang="ru-RU" sz="1800" b="1" smtClean="0"/>
              <a:t>Экономическое развитие и конкурентоспособность.</a:t>
            </a:r>
          </a:p>
          <a:p>
            <a:pPr eaLnBrk="1" hangingPunct="1">
              <a:buFont typeface="Arial" charset="0"/>
              <a:buNone/>
            </a:pPr>
            <a:endParaRPr lang="ru-RU" sz="1800" smtClean="0"/>
          </a:p>
          <a:p>
            <a:pPr eaLnBrk="1" hangingPunct="1">
              <a:buFont typeface="Arial" charset="0"/>
              <a:buNone/>
            </a:pPr>
            <a:r>
              <a:rPr lang="ru-RU" sz="1600" smtClean="0"/>
              <a:t>На региональном и общенациональном уровнях социальный капитал создает условия для экономического роста (Knack S.,  Keefer P., 1997; </a:t>
            </a:r>
            <a:r>
              <a:rPr lang="en-US" sz="1600" smtClean="0"/>
              <a:t>Woolcock M</a:t>
            </a:r>
            <a:r>
              <a:rPr lang="ru-RU" sz="1600" smtClean="0"/>
              <a:t>., 1998; Torsvik </a:t>
            </a:r>
            <a:r>
              <a:rPr lang="en-US" sz="1600" smtClean="0"/>
              <a:t>G</a:t>
            </a:r>
            <a:r>
              <a:rPr lang="ru-RU" sz="1600" smtClean="0"/>
              <a:t>., 2000; Kaldaru H., Parts E., 2005; Дискин И.Е., 1997, 2003).</a:t>
            </a:r>
          </a:p>
          <a:p>
            <a:pPr eaLnBrk="1" hangingPunct="1">
              <a:buFont typeface="Arial" charset="0"/>
              <a:buNone/>
            </a:pPr>
            <a:r>
              <a:rPr lang="ru-RU" sz="1600" smtClean="0"/>
              <a:t>Социальный капитал облегчает создание новых предприятий, способствует развитию малого бизнеса и предпринимательства (Walker G., Kogut B., Shan W., 1997; Annen K., 2001; Liao </a:t>
            </a:r>
            <a:r>
              <a:rPr lang="en-US" sz="1600" smtClean="0"/>
              <a:t>J</a:t>
            </a:r>
            <a:r>
              <a:rPr lang="ru-RU" sz="1600" smtClean="0"/>
              <a:t>., Welsch </a:t>
            </a:r>
            <a:r>
              <a:rPr lang="en-US" sz="1600" smtClean="0"/>
              <a:t>H</a:t>
            </a:r>
            <a:r>
              <a:rPr lang="ru-RU" sz="1600" smtClean="0"/>
              <a:t>., 2005), повышает эффективность рынка (Радаев В.В., 2003).  </a:t>
            </a:r>
          </a:p>
          <a:p>
            <a:pPr eaLnBrk="1" hangingPunct="1">
              <a:buFont typeface="Arial" charset="0"/>
              <a:buNone/>
            </a:pPr>
            <a:r>
              <a:rPr lang="ru-RU" sz="1600" smtClean="0"/>
              <a:t>Доверие является важным условием движению денежных потоков во времени (инвестиции и кредиты) – что является условием экономического развития.</a:t>
            </a:r>
          </a:p>
          <a:p>
            <a:pPr eaLnBrk="1" hangingPunct="1">
              <a:buFont typeface="Arial" charset="0"/>
              <a:buNone/>
            </a:pPr>
            <a:endParaRPr lang="ru-RU" sz="1800" b="1" smtClean="0"/>
          </a:p>
          <a:p>
            <a:pPr eaLnBrk="1" hangingPunct="1">
              <a:buFont typeface="Arial" charset="0"/>
              <a:buNone/>
            </a:pPr>
            <a:endParaRPr lang="ru-RU" sz="2000" smtClean="0"/>
          </a:p>
          <a:p>
            <a:pPr eaLnBrk="1" hangingPunct="1">
              <a:buFont typeface="Arial" charset="0"/>
              <a:buNone/>
            </a:pPr>
            <a:endParaRPr lang="ru-RU" sz="180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75" y="357188"/>
            <a:ext cx="8643938" cy="6143625"/>
          </a:xfrm>
        </p:spPr>
        <p:txBody>
          <a:bodyPr rtlCol="0">
            <a:normAutofit fontScale="70000" lnSpcReduction="20000"/>
          </a:bodyPr>
          <a:lstStyle/>
          <a:p>
            <a:pPr algn="ctr" eaLnBrk="1" fontAlgn="auto" hangingPunct="1">
              <a:spcAft>
                <a:spcPts val="0"/>
              </a:spcAft>
              <a:buFontTx/>
              <a:buNone/>
              <a:defRPr/>
            </a:pPr>
            <a:r>
              <a:rPr lang="ru-RU" sz="2300" b="1" dirty="0" smtClean="0"/>
              <a:t>Выводы</a:t>
            </a:r>
          </a:p>
          <a:p>
            <a:pPr marL="457200" indent="-457200" algn="just" eaLnBrk="1" fontAlgn="auto" hangingPunct="1">
              <a:spcAft>
                <a:spcPts val="0"/>
              </a:spcAft>
              <a:buFontTx/>
              <a:buNone/>
              <a:defRPr/>
            </a:pPr>
            <a:endParaRPr lang="ru-RU" sz="2300" dirty="0" smtClean="0"/>
          </a:p>
          <a:p>
            <a:pPr marL="457200" indent="-457200" algn="just" eaLnBrk="1" fontAlgn="auto" hangingPunct="1">
              <a:spcAft>
                <a:spcPts val="0"/>
              </a:spcAft>
              <a:buFont typeface="Arial" charset="0"/>
              <a:buAutoNum type="arabicPeriod"/>
              <a:defRPr/>
            </a:pPr>
            <a:r>
              <a:rPr lang="ru-RU" sz="2300" dirty="0" smtClean="0"/>
              <a:t>Теоретический анализ проблемы социального капитала показал, что в основе данного понятия лежит фундаментальная психологическая категория – «психологических отношений». Социальный капитал может быть рассмотрен на трех уровнях – макроуровень (большие социальные группы – этнические), </a:t>
            </a:r>
            <a:r>
              <a:rPr lang="ru-RU" sz="2300" dirty="0" err="1" smtClean="0"/>
              <a:t>мезоуровень</a:t>
            </a:r>
            <a:r>
              <a:rPr lang="ru-RU" sz="2300" dirty="0" smtClean="0"/>
              <a:t> – (межгрупповой) и микроуровень (малые группы) Ядром социального капитала является доверие, а так же такие явления, как групповая идентичность толерантность к представителям иных групп. </a:t>
            </a:r>
          </a:p>
          <a:p>
            <a:pPr marL="457200" indent="-457200" algn="just" eaLnBrk="1" fontAlgn="auto" hangingPunct="1">
              <a:spcAft>
                <a:spcPts val="0"/>
              </a:spcAft>
              <a:buFont typeface="Arial" charset="0"/>
              <a:buAutoNum type="arabicPeriod"/>
              <a:defRPr/>
            </a:pPr>
            <a:endParaRPr lang="ru-RU" sz="2300" dirty="0" smtClean="0"/>
          </a:p>
          <a:p>
            <a:pPr marL="457200" indent="-457200" algn="just" eaLnBrk="1" fontAlgn="auto" hangingPunct="1">
              <a:spcAft>
                <a:spcPts val="0"/>
              </a:spcAft>
              <a:buFont typeface="Arial" charset="0"/>
              <a:buAutoNum type="arabicPeriod"/>
              <a:defRPr/>
            </a:pPr>
            <a:r>
              <a:rPr lang="ru-RU" sz="2300" dirty="0" smtClean="0"/>
              <a:t>Социальный капитал связан с т.н. «продуктивными» экономическими представлениями. То есть социальный капитал это психологические отношения, связанные с установками и представлениями людей, способствующими «продуктивному» экономическому поведению. В современном российском обществе основным измерением социального капитала, связанным с «продуктивными» экономическими установками, является гражданская идентичность. </a:t>
            </a:r>
          </a:p>
          <a:p>
            <a:pPr marL="457200" indent="-457200" algn="just" eaLnBrk="1" fontAlgn="auto" hangingPunct="1">
              <a:spcAft>
                <a:spcPts val="0"/>
              </a:spcAft>
              <a:buFont typeface="Arial" charset="0"/>
              <a:buAutoNum type="arabicPeriod"/>
              <a:defRPr/>
            </a:pPr>
            <a:endParaRPr lang="ru-RU" sz="2300" dirty="0" smtClean="0"/>
          </a:p>
          <a:p>
            <a:pPr marL="457200" indent="-457200" algn="just" eaLnBrk="1" fontAlgn="auto" hangingPunct="1">
              <a:spcAft>
                <a:spcPts val="0"/>
              </a:spcAft>
              <a:buFont typeface="Arial" charset="0"/>
              <a:buAutoNum type="arabicPeriod"/>
              <a:defRPr/>
            </a:pPr>
            <a:r>
              <a:rPr lang="ru-RU" sz="2300" dirty="0" smtClean="0"/>
              <a:t>Помимо доверия, важными компонентами социального капитала являются «сила» и позитивность гражданской идентичности. Начиная с 2005 года, в течение 6 срезов исследований, мы наблюдаем один и тот же феномен, заключающийся в том, что показатели гражданской идентичности россиян теснее связаны с экономическими представлениями, лучше их предсказывают, например, такой классический показатель социального капитала, как доверие. Таким образом, можно предположить, что если для оптимизации экономических процессов и бизнес-процессов необходимо доверие, оно выступает своего рода «смазкой» для отношений, то для общей экономической активности населения, более важным является гармоничное состояние гражданской идентичности, которая выступает в роли «социального клея».</a:t>
            </a:r>
          </a:p>
          <a:p>
            <a:pPr marL="457200" indent="-457200" algn="just" eaLnBrk="1" fontAlgn="auto" hangingPunct="1">
              <a:spcAft>
                <a:spcPts val="0"/>
              </a:spcAft>
              <a:buFont typeface="Arial" charset="0"/>
              <a:buAutoNum type="arabicPeriod"/>
              <a:defRPr/>
            </a:pPr>
            <a:endParaRPr lang="en-US" sz="2400" dirty="0" smtClean="0"/>
          </a:p>
          <a:p>
            <a:pPr marL="457200" indent="-457200" algn="just" eaLnBrk="1" fontAlgn="auto" hangingPunct="1">
              <a:spcAft>
                <a:spcPts val="0"/>
              </a:spcAft>
              <a:buFont typeface="Arial" charset="0"/>
              <a:buAutoNum type="arabicPeriod"/>
              <a:defRPr/>
            </a:pPr>
            <a:endParaRPr lang="ru-RU" sz="2300" dirty="0" smtClean="0"/>
          </a:p>
          <a:p>
            <a:pPr eaLnBrk="1" fontAlgn="auto" hangingPunct="1">
              <a:spcAft>
                <a:spcPts val="0"/>
              </a:spcAft>
              <a:buFont typeface="Arial" pitchFamily="34" charset="0"/>
              <a:buChar char="•"/>
              <a:defRPr/>
            </a:pPr>
            <a:endParaRPr lang="ru-RU"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idx="1"/>
          </p:nvPr>
        </p:nvSpPr>
        <p:spPr>
          <a:xfrm>
            <a:off x="214313" y="571500"/>
            <a:ext cx="8642350" cy="5903913"/>
          </a:xfrm>
        </p:spPr>
        <p:txBody>
          <a:bodyPr/>
          <a:lstStyle/>
          <a:p>
            <a:pPr algn="just">
              <a:buFont typeface="Arial" charset="0"/>
              <a:buNone/>
            </a:pPr>
            <a:r>
              <a:rPr lang="ru-RU" sz="1600" smtClean="0"/>
              <a:t>3.  Анализ субъективных семантических пространств, характеризующих восприятие социального капитала различных институтов, позволяет разделить институты на четыре категории в соответствии с восприятием группами их социального капитала.</a:t>
            </a:r>
            <a:endParaRPr lang="en-US" sz="1600" smtClean="0"/>
          </a:p>
          <a:p>
            <a:pPr algn="just"/>
            <a:endParaRPr lang="ru-RU" sz="1600" smtClean="0"/>
          </a:p>
          <a:p>
            <a:pPr algn="just">
              <a:buFont typeface="Arial" charset="0"/>
              <a:buNone/>
            </a:pPr>
            <a:r>
              <a:rPr lang="ru-RU" sz="1600" b="1" smtClean="0"/>
              <a:t>а) Первый уровень воспринимаемого социального капитала институтов. </a:t>
            </a:r>
            <a:r>
              <a:rPr lang="ru-RU" sz="1600" smtClean="0"/>
              <a:t>В него входят институты, которые пользуются максимальным доверием, ценят отдельного индивида  и обеспечивают ему поддержку и защиту (как правило, это семья и друзья). Это самый «позитивный» квадрант; институты, вошедшие в него, обладают наибольшим уровнем социального капитала. Условно говоря, это первый уровень социального капитала институтов.</a:t>
            </a:r>
          </a:p>
          <a:p>
            <a:pPr algn="just">
              <a:buFont typeface="Arial" charset="0"/>
              <a:buNone/>
            </a:pPr>
            <a:r>
              <a:rPr lang="ru-RU" sz="1600" b="1" smtClean="0"/>
              <a:t>б) Второй уровень воспринимаемого социального капитала институтов. </a:t>
            </a:r>
            <a:r>
              <a:rPr lang="ru-RU" sz="1600" smtClean="0"/>
              <a:t>В него входят институты, обладающие меньшим (по сравнению с первым уровнем) социальным капиталом. Это институты, которые ценят индивида, уважают и принимают его, доверяют ему, но не обеспечивают значительной социальной поддержки. Это, как правило, коллеги, сослуживцы, руководство.</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idx="1"/>
          </p:nvPr>
        </p:nvSpPr>
        <p:spPr>
          <a:xfrm>
            <a:off x="395288" y="404813"/>
            <a:ext cx="8424862" cy="3595687"/>
          </a:xfrm>
        </p:spPr>
        <p:txBody>
          <a:bodyPr/>
          <a:lstStyle/>
          <a:p>
            <a:pPr algn="just">
              <a:buFont typeface="Arial" charset="0"/>
              <a:buNone/>
              <a:defRPr/>
            </a:pPr>
            <a:r>
              <a:rPr lang="ru-RU" sz="1600" b="1" dirty="0" smtClean="0"/>
              <a:t>в) Третий уровень воспринимаемого социального капитала институтов </a:t>
            </a:r>
            <a:r>
              <a:rPr lang="ru-RU" sz="1600" dirty="0" smtClean="0"/>
              <a:t>– институты, которые защищают индивида и пользуются в той или иной мере его доверием, но при этом, по его мнению, недостаточно ценят его. Эти институты обладают меньшим (по сравнению со вторым уровнем) социальным капиталом. Часто в этот квадрант входят такие институты, как президент, местное правительство, армия.</a:t>
            </a:r>
            <a:endParaRPr lang="en-US" sz="1600" dirty="0" smtClean="0"/>
          </a:p>
          <a:p>
            <a:pPr algn="just">
              <a:buFont typeface="Arial" charset="0"/>
              <a:buNone/>
              <a:defRPr/>
            </a:pPr>
            <a:endParaRPr lang="ru-RU" sz="1600" dirty="0" smtClean="0"/>
          </a:p>
          <a:p>
            <a:pPr algn="just">
              <a:buFont typeface="Arial" charset="0"/>
              <a:buNone/>
              <a:defRPr/>
            </a:pPr>
            <a:r>
              <a:rPr lang="ru-RU" sz="1600" b="1" dirty="0" smtClean="0"/>
              <a:t>г) Четвертый уровень воспринимаемого социального капитала институтов. </a:t>
            </a:r>
            <a:r>
              <a:rPr lang="ru-RU" sz="1600" dirty="0" smtClean="0"/>
              <a:t>К данному уровню относятся институты, которые, по всей видимости, не только обладают наименьшим социальным капиталом, но и могут быть условно названы «должниками» перед социумом. Они попадают в квадрант, который характеризуется отрицательными значениями по обоим выделенным факторам. Эти институты оцениваются респондентами как не заслуживающие доверия, не защищающие и не помогающие, а также не имеющие общих с группой респондентов ценностей. В основном это политические партии, парламент,  милиция.</a:t>
            </a:r>
            <a:endParaRPr lang="en-US" sz="1600" dirty="0" smtClean="0"/>
          </a:p>
          <a:p>
            <a:pPr algn="just">
              <a:buFont typeface="Arial" charset="0"/>
              <a:buNone/>
              <a:defRPr/>
            </a:pPr>
            <a:endParaRPr lang="ru-RU" sz="1600" dirty="0" smtClean="0"/>
          </a:p>
          <a:p>
            <a:pPr algn="just">
              <a:defRPr/>
            </a:pPr>
            <a:r>
              <a:rPr lang="ru-RU" sz="1600" dirty="0" smtClean="0"/>
              <a:t>Анализ семантических пространств показывает, что при оценке социального капитала институтов общества этнические группы демонстрируют больше различий, чем сходств. Универсальным для всех пяти этнических групп оказалось то, что институты семьи и друзей имеют наибольший уровень социального капитала и во всех группах входят в квадрант </a:t>
            </a:r>
            <a:r>
              <a:rPr lang="en-US" sz="1600" dirty="0" smtClean="0"/>
              <a:t>I</a:t>
            </a:r>
            <a:r>
              <a:rPr lang="ru-RU" sz="1600" dirty="0" smtClean="0"/>
              <a:t>. В отношении других институтов наблюдается много различий. </a:t>
            </a:r>
          </a:p>
          <a:p>
            <a:pPr marL="266700" indent="-266700" algn="just" eaLnBrk="1" hangingPunct="1">
              <a:lnSpc>
                <a:spcPct val="80000"/>
              </a:lnSpc>
              <a:buFontTx/>
              <a:buChar char="-"/>
              <a:defRPr/>
            </a:pPr>
            <a:endParaRPr lang="ru-RU" sz="1600" dirty="0" smtClean="0"/>
          </a:p>
          <a:p>
            <a:pPr marL="609600" indent="-609600" algn="just" eaLnBrk="1" hangingPunct="1">
              <a:buFontTx/>
              <a:buNone/>
              <a:defRPr/>
            </a:pPr>
            <a:endParaRPr lang="ru-RU" sz="1600" dirty="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Содержимое 2"/>
          <p:cNvSpPr>
            <a:spLocks noGrp="1"/>
          </p:cNvSpPr>
          <p:nvPr>
            <p:ph idx="1"/>
          </p:nvPr>
        </p:nvSpPr>
        <p:spPr>
          <a:xfrm>
            <a:off x="428625" y="1071563"/>
            <a:ext cx="8229600" cy="4525962"/>
          </a:xfrm>
        </p:spPr>
        <p:txBody>
          <a:bodyPr/>
          <a:lstStyle/>
          <a:p>
            <a:pPr algn="just">
              <a:buFont typeface="Arial" charset="0"/>
              <a:buNone/>
            </a:pPr>
            <a:r>
              <a:rPr lang="ru-RU" sz="1800" smtClean="0"/>
              <a:t>4.  </a:t>
            </a:r>
            <a:r>
              <a:rPr lang="ru-RU" sz="1600" smtClean="0"/>
              <a:t>Были выявлены различия в социальном капитале русских и китайцев. Китайцы демонстрируют более высокое доверие и более высокий уровень толерантности к представителям иноэтнических и иноконфессиональных групп. Русские превосходят китайцев по уровню позитивности гражданской идентичности и толерантности к инакомыслящим. Значения показателей воспринимаемого социального капитала общества также выше у русских. </a:t>
            </a:r>
            <a:endParaRPr lang="en-US" sz="1600" smtClean="0"/>
          </a:p>
          <a:p>
            <a:pPr algn="just"/>
            <a:endParaRPr lang="ru-RU" sz="1600" smtClean="0"/>
          </a:p>
          <a:p>
            <a:pPr algn="just">
              <a:buFont typeface="Arial" charset="0"/>
              <a:buNone/>
            </a:pPr>
            <a:r>
              <a:rPr lang="ru-RU" sz="1600" smtClean="0"/>
              <a:t>5. Было показано, что большинство взаимосвязей социального капитала с экономическими представлениями очень схожи у русских и китайцев. Тем не менее, существует и небольшое количество различий. Главное отличие состоит в том, доверие у русских мало связано с экономическими представлениями, в то время как у китайцев доверие имеет множество таких взаимосвязей.</a:t>
            </a:r>
          </a:p>
          <a:p>
            <a:pPr algn="just"/>
            <a:endParaRPr lang="ru-RU" sz="180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title"/>
          </p:nvPr>
        </p:nvSpPr>
        <p:spPr>
          <a:xfrm>
            <a:off x="571500" y="857250"/>
            <a:ext cx="8229600" cy="582613"/>
          </a:xfrm>
        </p:spPr>
        <p:txBody>
          <a:bodyPr/>
          <a:lstStyle/>
          <a:p>
            <a:pPr algn="l"/>
            <a:r>
              <a:rPr lang="ru-RU" sz="2000" b="1" smtClean="0"/>
              <a:t>2. Политическая активность, демократия.</a:t>
            </a:r>
            <a:br>
              <a:rPr lang="ru-RU" sz="2000" b="1" smtClean="0"/>
            </a:br>
            <a:endParaRPr lang="ru-RU" sz="2000" smtClean="0"/>
          </a:p>
        </p:txBody>
      </p:sp>
      <p:sp>
        <p:nvSpPr>
          <p:cNvPr id="11267" name="Содержимое 2"/>
          <p:cNvSpPr>
            <a:spLocks noGrp="1"/>
          </p:cNvSpPr>
          <p:nvPr>
            <p:ph idx="1"/>
          </p:nvPr>
        </p:nvSpPr>
        <p:spPr>
          <a:xfrm>
            <a:off x="428625" y="1357313"/>
            <a:ext cx="8158163" cy="4525962"/>
          </a:xfrm>
        </p:spPr>
        <p:txBody>
          <a:bodyPr/>
          <a:lstStyle/>
          <a:p>
            <a:pPr marL="0" indent="452438" algn="just" eaLnBrk="1" hangingPunct="1">
              <a:buFont typeface="Arial" charset="0"/>
              <a:buNone/>
            </a:pPr>
            <a:r>
              <a:rPr lang="ru-RU" sz="1600" smtClean="0"/>
              <a:t>Уровень взаимного доверия общества значительно влияет на продолжительность и уровень демократии в стране, а также на ее экономическое развитие (</a:t>
            </a:r>
            <a:r>
              <a:rPr lang="en-US" sz="1600" smtClean="0"/>
              <a:t>Inglehart</a:t>
            </a:r>
            <a:r>
              <a:rPr lang="ru-RU" sz="1600" smtClean="0"/>
              <a:t>,1990), поэтому существовали попытки классифицировать страны в зависимости от уровня доверия и уровня развития экономики. </a:t>
            </a:r>
          </a:p>
          <a:p>
            <a:pPr marL="0" indent="452438" algn="just" eaLnBrk="1" hangingPunct="1">
              <a:buFont typeface="Arial" charset="0"/>
              <a:buNone/>
            </a:pPr>
            <a:r>
              <a:rPr lang="ru-RU" sz="1600" b="1" smtClean="0"/>
              <a:t>Первую группу </a:t>
            </a:r>
            <a:r>
              <a:rPr lang="ru-RU" sz="1600" smtClean="0"/>
              <a:t>составляют США, Япония и Германия как страны с самым высоким уровнем социальной кооперации и доверия. Высочайшее развитие экономики в этих странах Фукуяма также объясняет той ролью, которую играет доверие в экономической жизни (</a:t>
            </a:r>
            <a:r>
              <a:rPr lang="en-US" sz="1600" smtClean="0"/>
              <a:t>Fukuyama</a:t>
            </a:r>
            <a:r>
              <a:rPr lang="ru-RU" sz="1600" smtClean="0"/>
              <a:t>, 1995). </a:t>
            </a:r>
          </a:p>
          <a:p>
            <a:pPr marL="0" indent="452438" algn="just" eaLnBrk="1" hangingPunct="1">
              <a:buFont typeface="Arial" charset="0"/>
              <a:buNone/>
            </a:pPr>
            <a:r>
              <a:rPr lang="ru-RU" sz="1600" b="1" smtClean="0"/>
              <a:t>Вторую группу </a:t>
            </a:r>
            <a:r>
              <a:rPr lang="ru-RU" sz="1600" smtClean="0"/>
              <a:t>составляют Китай, Италия и Франция, где доверие поддерживается семейными структурами (или структурами, построенными по типу семейных). Уровень доверия здесь значительно ниже, чем в первой группе. </a:t>
            </a:r>
          </a:p>
          <a:p>
            <a:pPr marL="0" indent="452438" algn="just" eaLnBrk="1" hangingPunct="1">
              <a:buFont typeface="Arial" charset="0"/>
              <a:buNone/>
            </a:pPr>
            <a:r>
              <a:rPr lang="ru-RU" sz="1600" b="1" smtClean="0"/>
              <a:t>Третья группа </a:t>
            </a:r>
            <a:r>
              <a:rPr lang="ru-RU" sz="1600" smtClean="0"/>
              <a:t>объединяет посткоммунистические страны, где уровень доверия самый низкий. Этим Ф. Фукуяма  объясняет относительно невысокий уровень их экономического развития. Тем не менее, некоторые исследователи (см., например: </a:t>
            </a:r>
            <a:r>
              <a:rPr lang="en-US" sz="1600" smtClean="0"/>
              <a:t>Sztompka</a:t>
            </a:r>
            <a:r>
              <a:rPr lang="ru-RU" sz="1600" smtClean="0"/>
              <a:t>, 1999. Р. 99) подчеркивают, что именно в странах западного мира, особенно в США, в последнее время наблюдается разрушение и упадок традиционной культуры доверия, а страны Восточной Европы представляют собой пример активно формирующейся культуры доверия. </a:t>
            </a:r>
          </a:p>
          <a:p>
            <a:pPr marL="0" indent="452438" algn="just"/>
            <a:endParaRPr lang="ru-RU" sz="1800" smtClean="0"/>
          </a:p>
        </p:txBody>
      </p:sp>
      <p:sp>
        <p:nvSpPr>
          <p:cNvPr id="4" name="Прямоугольник 3"/>
          <p:cNvSpPr/>
          <p:nvPr/>
        </p:nvSpPr>
        <p:spPr>
          <a:xfrm>
            <a:off x="2428875" y="214313"/>
            <a:ext cx="4365625" cy="461962"/>
          </a:xfrm>
          <a:prstGeom prst="rect">
            <a:avLst/>
          </a:prstGeom>
        </p:spPr>
        <p:txBody>
          <a:bodyPr wrap="none">
            <a:spAutoFit/>
          </a:bodyPr>
          <a:lstStyle/>
          <a:p>
            <a:pPr>
              <a:defRPr/>
            </a:pPr>
            <a:r>
              <a:rPr lang="ru-RU" dirty="0">
                <a:effectLst>
                  <a:outerShdw blurRad="38100" dist="38100" dir="2700000" algn="tl">
                    <a:srgbClr val="000000">
                      <a:alpha val="43137"/>
                    </a:srgbClr>
                  </a:outerShdw>
                </a:effectLst>
              </a:rPr>
              <a:t>Функции социального капитала</a:t>
            </a:r>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p:cNvSpPr>
          <p:nvPr>
            <p:ph type="title"/>
          </p:nvPr>
        </p:nvSpPr>
        <p:spPr/>
        <p:txBody>
          <a:bodyPr/>
          <a:lstStyle/>
          <a:p>
            <a:pPr algn="l"/>
            <a:r>
              <a:rPr lang="ru-RU" sz="1800" b="1" smtClean="0"/>
              <a:t>3.  Физическое и психическое здоровье и психологическое благополучие личности;</a:t>
            </a:r>
            <a:br>
              <a:rPr lang="ru-RU" sz="1800" b="1" smtClean="0"/>
            </a:br>
            <a:endParaRPr lang="ru-RU" sz="1800" smtClean="0"/>
          </a:p>
        </p:txBody>
      </p:sp>
      <p:sp>
        <p:nvSpPr>
          <p:cNvPr id="12291" name="Содержимое 2"/>
          <p:cNvSpPr>
            <a:spLocks noGrp="1"/>
          </p:cNvSpPr>
          <p:nvPr>
            <p:ph idx="1"/>
          </p:nvPr>
        </p:nvSpPr>
        <p:spPr/>
        <p:txBody>
          <a:bodyPr/>
          <a:lstStyle/>
          <a:p>
            <a:pPr marL="0" indent="357188" algn="just">
              <a:buFont typeface="Arial" charset="0"/>
              <a:buNone/>
            </a:pPr>
            <a:r>
              <a:rPr lang="ru-RU" sz="1600" smtClean="0"/>
              <a:t>Одно из первых исследований, проведенных в Калифорнии [Росс, Нисбетт, 1999], включало 4725 респондентов. Результаты оказались одинаковыми для мужчин и женщин: наиболее высокая смертность отмечена у людей с наименьшим количеством социальных связей, а наиболее низкий уровень смертности зарегистрирован у людей с многочисленными социальными связями. Это исследование впервые убедительно показало огромную роль социального капитала в сохранении здоровья. В другом исследовании было выявлено, что дефицит социального капитала влияет на увеличение количества обращений детей в службы коррекции психического здоровья [Almedom, 2005].</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a:xfrm>
            <a:off x="714375" y="214313"/>
            <a:ext cx="7772400" cy="1143000"/>
          </a:xfrm>
        </p:spPr>
        <p:txBody>
          <a:bodyPr/>
          <a:lstStyle/>
          <a:p>
            <a:r>
              <a:rPr lang="ru-RU" sz="2000" b="1" smtClean="0"/>
              <a:t>Корреляция уровня доверия (%) с показателями экономического развития на выборке 34 стран</a:t>
            </a:r>
          </a:p>
        </p:txBody>
      </p:sp>
      <p:pic>
        <p:nvPicPr>
          <p:cNvPr id="13315" name="Picture 2"/>
          <p:cNvPicPr>
            <a:picLocks noGrp="1" noChangeAspect="1" noChangeArrowheads="1"/>
          </p:cNvPicPr>
          <p:nvPr>
            <p:ph idx="1"/>
          </p:nvPr>
        </p:nvPicPr>
        <p:blipFill>
          <a:blip r:embed="rId2" cstate="print"/>
          <a:srcRect l="15279" t="35185" r="20833" b="28355"/>
          <a:stretch>
            <a:fillRect/>
          </a:stretch>
        </p:blipFill>
        <p:spPr>
          <a:xfrm>
            <a:off x="714375" y="1428750"/>
            <a:ext cx="7354888" cy="3357563"/>
          </a:xfrm>
          <a:noFill/>
        </p:spPr>
      </p:pic>
      <p:sp>
        <p:nvSpPr>
          <p:cNvPr id="13316" name="Rectangle 3"/>
          <p:cNvSpPr>
            <a:spLocks noChangeArrowheads="1"/>
          </p:cNvSpPr>
          <p:nvPr/>
        </p:nvSpPr>
        <p:spPr bwMode="auto">
          <a:xfrm>
            <a:off x="428625" y="5000625"/>
            <a:ext cx="5213350" cy="708025"/>
          </a:xfrm>
          <a:prstGeom prst="rect">
            <a:avLst/>
          </a:prstGeom>
          <a:noFill/>
          <a:ln w="9525">
            <a:noFill/>
            <a:miter lim="800000"/>
            <a:headEnd/>
            <a:tailEnd/>
          </a:ln>
        </p:spPr>
        <p:txBody>
          <a:bodyPr wrap="none" anchor="ctr">
            <a:spAutoFit/>
          </a:bodyPr>
          <a:lstStyle/>
          <a:p>
            <a:pPr eaLnBrk="0" hangingPunct="0"/>
            <a:r>
              <a:rPr lang="ru-RU" sz="2000">
                <a:latin typeface="Calibri" pitchFamily="34" charset="0"/>
                <a:cs typeface="Times New Roman" pitchFamily="18" charset="0"/>
              </a:rPr>
              <a:t>«+» - взаимосвязь на уровне тенденции р</a:t>
            </a:r>
            <a:r>
              <a:rPr lang="ru-RU" sz="2000" u="sng">
                <a:latin typeface="Calibri" pitchFamily="34" charset="0"/>
                <a:cs typeface="Times New Roman" pitchFamily="18" charset="0"/>
              </a:rPr>
              <a:t>&lt;</a:t>
            </a:r>
            <a:r>
              <a:rPr lang="ru-RU" sz="2000">
                <a:latin typeface="Calibri" pitchFamily="34" charset="0"/>
                <a:cs typeface="Times New Roman" pitchFamily="18" charset="0"/>
              </a:rPr>
              <a:t>0,1</a:t>
            </a:r>
            <a:endParaRPr lang="ru-RU" sz="2000"/>
          </a:p>
          <a:p>
            <a:pPr eaLnBrk="0" hangingPunct="0"/>
            <a:r>
              <a:rPr lang="ru-RU" sz="2000">
                <a:latin typeface="Calibri" pitchFamily="34" charset="0"/>
                <a:cs typeface="Times New Roman" pitchFamily="18" charset="0"/>
              </a:rPr>
              <a:t>*  - взаимосвязь на уровне значимости р</a:t>
            </a:r>
            <a:r>
              <a:rPr lang="ru-RU" sz="2000" u="sng">
                <a:latin typeface="Calibri" pitchFamily="34" charset="0"/>
                <a:cs typeface="Times New Roman" pitchFamily="18" charset="0"/>
              </a:rPr>
              <a:t>&lt;</a:t>
            </a:r>
            <a:r>
              <a:rPr lang="ru-RU" sz="2000">
                <a:latin typeface="Calibri" pitchFamily="34" charset="0"/>
                <a:cs typeface="Times New Roman" pitchFamily="18" charset="0"/>
              </a:rPr>
              <a:t>0,05</a:t>
            </a:r>
            <a:endParaRPr lang="ru-RU" sz="20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Содержимое 2"/>
          <p:cNvSpPr>
            <a:spLocks noGrp="1"/>
          </p:cNvSpPr>
          <p:nvPr>
            <p:ph idx="1"/>
          </p:nvPr>
        </p:nvSpPr>
        <p:spPr>
          <a:xfrm>
            <a:off x="142875" y="142875"/>
            <a:ext cx="8786813" cy="4525963"/>
          </a:xfrm>
        </p:spPr>
        <p:txBody>
          <a:bodyPr/>
          <a:lstStyle/>
          <a:p>
            <a:pPr algn="ctr" eaLnBrk="1" hangingPunct="1">
              <a:buFont typeface="Arial" charset="0"/>
              <a:buNone/>
            </a:pPr>
            <a:r>
              <a:rPr lang="ru-RU" sz="1600" b="1" smtClean="0"/>
              <a:t>ПОДХОДЫ К ИЗУЧЕНИЮ СОЦИАЛЬНОГО КАПИТАЛА</a:t>
            </a:r>
          </a:p>
          <a:p>
            <a:pPr algn="just" eaLnBrk="1" hangingPunct="1">
              <a:buFont typeface="Arial" charset="0"/>
              <a:buNone/>
            </a:pPr>
            <a:r>
              <a:rPr lang="ru-RU" sz="1600" b="1" smtClean="0"/>
              <a:t>Коммунитарный подход</a:t>
            </a:r>
            <a:r>
              <a:rPr lang="ru-RU" sz="1600" smtClean="0"/>
              <a:t> приравнивает социальный капитал к таким местным организациям, как клубы, ассоциации и гражданские группы [</a:t>
            </a:r>
            <a:r>
              <a:rPr lang="en-US" sz="1600" smtClean="0"/>
              <a:t>Putnam</a:t>
            </a:r>
            <a:r>
              <a:rPr lang="ru-RU" sz="1600" smtClean="0"/>
              <a:t>, 1993; </a:t>
            </a:r>
            <a:r>
              <a:rPr lang="en-US" sz="1600" smtClean="0"/>
              <a:t>Putnam</a:t>
            </a:r>
            <a:r>
              <a:rPr lang="ru-RU" sz="1600" smtClean="0"/>
              <a:t>, 1995; </a:t>
            </a:r>
            <a:r>
              <a:rPr lang="en-US" sz="1600" smtClean="0"/>
              <a:t>Fukuyama</a:t>
            </a:r>
            <a:r>
              <a:rPr lang="ru-RU" sz="1600" smtClean="0"/>
              <a:t>, 1995; </a:t>
            </a:r>
            <a:r>
              <a:rPr lang="en-US" sz="1600" smtClean="0"/>
              <a:t>Fukuyama</a:t>
            </a:r>
            <a:r>
              <a:rPr lang="ru-RU" sz="1600" smtClean="0"/>
              <a:t>, 1997]. </a:t>
            </a:r>
          </a:p>
          <a:p>
            <a:pPr algn="just" eaLnBrk="1" hangingPunct="1">
              <a:buFont typeface="Arial" charset="0"/>
              <a:buNone/>
            </a:pPr>
            <a:r>
              <a:rPr lang="ru-RU" sz="1600" b="1" smtClean="0"/>
              <a:t>Сетевой подход к теории социального капитала.</a:t>
            </a:r>
            <a:r>
              <a:rPr lang="ru-RU" sz="1600" smtClean="0"/>
              <a:t>  Сандефур и Лауман: «потенциальный запас социального капитала индивида состоит из накоплений и моделей отношений, в которые он вовлечен и к которым у него есть доступ и далее из размещения и моделирования связей в более широком социальном пространстве» [</a:t>
            </a:r>
            <a:r>
              <a:rPr lang="en-US" sz="1600" smtClean="0"/>
              <a:t>Sandefur</a:t>
            </a:r>
            <a:r>
              <a:rPr lang="ru-RU" sz="1600" smtClean="0"/>
              <a:t> &amp; </a:t>
            </a:r>
            <a:r>
              <a:rPr lang="en-US" sz="1600" smtClean="0"/>
              <a:t>Laumann</a:t>
            </a:r>
            <a:r>
              <a:rPr lang="ru-RU" sz="1600" smtClean="0"/>
              <a:t>, 1998, </a:t>
            </a:r>
            <a:r>
              <a:rPr lang="en-US" sz="1600" smtClean="0"/>
              <a:t>p</a:t>
            </a:r>
            <a:r>
              <a:rPr lang="ru-RU" sz="1600" smtClean="0"/>
              <a:t>. 484]. </a:t>
            </a:r>
            <a:endParaRPr lang="ru-RU" sz="1600" b="1" smtClean="0"/>
          </a:p>
          <a:p>
            <a:pPr algn="just" eaLnBrk="1" hangingPunct="1">
              <a:buFont typeface="Arial" charset="0"/>
              <a:buNone/>
            </a:pPr>
            <a:r>
              <a:rPr lang="ru-RU" sz="1600" b="1" smtClean="0"/>
              <a:t>Институциональный подход к теории социального капитала.  </a:t>
            </a:r>
            <a:r>
              <a:rPr lang="ru-RU" sz="1600" smtClean="0"/>
              <a:t>Сторонники институционального подхода отмечают, что жизнеспособность сетей сообществ и гражданского общества является во многом продуктом политической, законодательной и институциональной среды. Данный подход рассматривает социальный капитал в качестве зависимой переменной, в то время как коммунитарный и сетевой подходы в основном рассматривают социальный капитал как независимую переменную, ведущую к различным результатам. так как недостает микроэкономического компонента. </a:t>
            </a:r>
          </a:p>
          <a:p>
            <a:pPr algn="just" eaLnBrk="1" hangingPunct="1">
              <a:buFont typeface="Arial" charset="0"/>
              <a:buNone/>
            </a:pPr>
            <a:r>
              <a:rPr lang="ru-RU" sz="1600" b="1" smtClean="0"/>
              <a:t>Синергетический подход в теории социального капитала. </a:t>
            </a:r>
            <a:r>
              <a:rPr lang="ru-RU" sz="1600" smtClean="0"/>
              <a:t>Этот подход пытается объединить достижения сетевого и институционального подходов. Авторы, включая Вулкока, Нарайан, Фокса и др. определили 3 центральных задачи для теоретиков, исследователей и методистов, работающих в рамках синергетического подхода: «определить природу и пространство социальных отношений и формальных институтов сообщества, а также их взаимодействие; развивать институциональные стратегии, основанные на этих социальных отношениях, в особенности распространение связывающего и соединяющего социального капитала; установить, как позитивные проявления кооперации, доверия и институциональной эффективности могут компенсировать сектантство, изоляционизм и коррупцию» [</a:t>
            </a:r>
            <a:r>
              <a:rPr lang="en-US" sz="1600" smtClean="0"/>
              <a:t>Woolcock</a:t>
            </a:r>
            <a:r>
              <a:rPr lang="ru-RU" sz="1600" smtClean="0"/>
              <a:t>, </a:t>
            </a:r>
            <a:r>
              <a:rPr lang="en-US" sz="1600" smtClean="0"/>
              <a:t>Narayan</a:t>
            </a:r>
            <a:r>
              <a:rPr lang="ru-RU" sz="1600" smtClean="0"/>
              <a:t>, 2000, </a:t>
            </a:r>
            <a:r>
              <a:rPr lang="en-US" sz="1600" smtClean="0"/>
              <a:t>p</a:t>
            </a:r>
            <a:r>
              <a:rPr lang="ru-RU" sz="1600" smtClean="0"/>
              <a:t>. 236].</a:t>
            </a:r>
          </a:p>
          <a:p>
            <a:pPr eaLnBrk="1" hangingPunct="1"/>
            <a:endParaRPr lang="ru-RU" sz="160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2176</TotalTime>
  <Words>4408</Words>
  <Application>Microsoft Office PowerPoint</Application>
  <PresentationFormat>Экран (4:3)</PresentationFormat>
  <Paragraphs>618</Paragraphs>
  <Slides>53</Slides>
  <Notes>0</Notes>
  <HiddenSlides>0</HiddenSlides>
  <MMClips>0</MMClips>
  <ScaleCrop>false</ScaleCrop>
  <HeadingPairs>
    <vt:vector size="8" baseType="variant">
      <vt:variant>
        <vt:lpstr>Использованные шрифты</vt:lpstr>
      </vt:variant>
      <vt:variant>
        <vt:i4>4</vt:i4>
      </vt:variant>
      <vt:variant>
        <vt:lpstr>Тема</vt:lpstr>
      </vt:variant>
      <vt:variant>
        <vt:i4>1</vt:i4>
      </vt:variant>
      <vt:variant>
        <vt:lpstr>Внедренные серверы OLE</vt:lpstr>
      </vt:variant>
      <vt:variant>
        <vt:i4>2</vt:i4>
      </vt:variant>
      <vt:variant>
        <vt:lpstr>Заголовки слайдов</vt:lpstr>
      </vt:variant>
      <vt:variant>
        <vt:i4>53</vt:i4>
      </vt:variant>
    </vt:vector>
  </HeadingPairs>
  <TitlesOfParts>
    <vt:vector size="60" baseType="lpstr">
      <vt:lpstr>Times New Roman</vt:lpstr>
      <vt:lpstr>Arial</vt:lpstr>
      <vt:lpstr>Calibri</vt:lpstr>
      <vt:lpstr>Wingdings</vt:lpstr>
      <vt:lpstr>Тема Office</vt:lpstr>
      <vt:lpstr>Диаграмма Microsoft Excel</vt:lpstr>
      <vt:lpstr>STATISTICA 6.0 Graph</vt:lpstr>
      <vt:lpstr>Татарко А.Н.  </vt:lpstr>
      <vt:lpstr>Капитал и его формы</vt:lpstr>
      <vt:lpstr>Слайд 3</vt:lpstr>
      <vt:lpstr>Слайд 4</vt:lpstr>
      <vt:lpstr> Функции социального капитала</vt:lpstr>
      <vt:lpstr>2. Политическая активность, демократия. </vt:lpstr>
      <vt:lpstr>3.  Физическое и психическое здоровье и психологическое благополучие личности; </vt:lpstr>
      <vt:lpstr>Корреляция уровня доверия (%) с показателями экономического развития на выборке 34 стран</vt:lpstr>
      <vt:lpstr>Слайд 9</vt:lpstr>
      <vt:lpstr>Слайд 10</vt:lpstr>
      <vt:lpstr>Социально-психологический подход</vt:lpstr>
      <vt:lpstr>Социально-психологический подход</vt:lpstr>
      <vt:lpstr>Социально-психологический подход</vt:lpstr>
      <vt:lpstr>Слайд 14</vt:lpstr>
      <vt:lpstr>Слайд 15</vt:lpstr>
      <vt:lpstr>Слайд 16</vt:lpstr>
      <vt:lpstr>Слайд 17</vt:lpstr>
      <vt:lpstr>Проблемы исследований</vt:lpstr>
      <vt:lpstr>Проблемы исследований</vt:lpstr>
      <vt:lpstr>Слайд 20</vt:lpstr>
      <vt:lpstr>Слайд 21</vt:lpstr>
      <vt:lpstr>Методика исследования </vt:lpstr>
      <vt:lpstr>Процентные распределения ответов на вопросы, измеряющие уровень межличностного доверия</vt:lpstr>
      <vt:lpstr>Средние значения показателей характеристик гражданской идентичности россиян  </vt:lpstr>
      <vt:lpstr>Связь социального капитала с экономическим установками и социальными представлениями россиян</vt:lpstr>
      <vt:lpstr>Проблемы исследований</vt:lpstr>
      <vt:lpstr>Выборка исследования</vt:lpstr>
      <vt:lpstr>Инструментарий исследования</vt:lpstr>
      <vt:lpstr>Межэтнические различия в показателях социального капитала</vt:lpstr>
      <vt:lpstr>Слайд 30</vt:lpstr>
      <vt:lpstr>Слайд 31</vt:lpstr>
      <vt:lpstr>Слайд 32</vt:lpstr>
      <vt:lpstr>Слайд 33</vt:lpstr>
      <vt:lpstr>Слайд 34</vt:lpstr>
      <vt:lpstr>Слайд 35</vt:lpstr>
      <vt:lpstr>Проблемы исследований</vt:lpstr>
      <vt:lpstr>Методика</vt:lpstr>
      <vt:lpstr>Слайд 38</vt:lpstr>
      <vt:lpstr>4 уровня социального капитала (на примере русских):</vt:lpstr>
      <vt:lpstr>Слайд 40</vt:lpstr>
      <vt:lpstr>Институциональное доверие россиян (вся выборка N= 903)</vt:lpstr>
      <vt:lpstr>Восприятие социального капитала: молодежь</vt:lpstr>
      <vt:lpstr>Восприятие социального капитала: взрослые</vt:lpstr>
      <vt:lpstr>Слайд 44</vt:lpstr>
      <vt:lpstr>Характеристика уровня институционального доверия молодежи и взрослых</vt:lpstr>
      <vt:lpstr>Слайд 46</vt:lpstr>
      <vt:lpstr>Слайд 47</vt:lpstr>
      <vt:lpstr>Слайд 48</vt:lpstr>
      <vt:lpstr>Слайд 49</vt:lpstr>
      <vt:lpstr>Слайд 50</vt:lpstr>
      <vt:lpstr>Слайд 51</vt:lpstr>
      <vt:lpstr>Слайд 52</vt:lpstr>
      <vt:lpstr>Слайд 53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Admin</cp:lastModifiedBy>
  <cp:revision>306</cp:revision>
  <dcterms:created xsi:type="dcterms:W3CDTF">1601-01-01T00:00:00Z</dcterms:created>
  <dcterms:modified xsi:type="dcterms:W3CDTF">2011-05-08T09:54:33Z</dcterms:modified>
</cp:coreProperties>
</file>