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57" r:id="rId4"/>
    <p:sldId id="262" r:id="rId5"/>
    <p:sldId id="258" r:id="rId6"/>
    <p:sldId id="263" r:id="rId7"/>
    <p:sldId id="269" r:id="rId8"/>
    <p:sldId id="270" r:id="rId9"/>
    <p:sldId id="271" r:id="rId10"/>
    <p:sldId id="264" r:id="rId11"/>
    <p:sldId id="265" r:id="rId12"/>
    <p:sldId id="260" r:id="rId13"/>
    <p:sldId id="272" r:id="rId14"/>
    <p:sldId id="267" r:id="rId15"/>
    <p:sldId id="273" r:id="rId16"/>
    <p:sldId id="261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Лист9!$D$4</c:f>
              <c:strCache>
                <c:ptCount val="1"/>
                <c:pt idx="0">
                  <c:v>МОУ Гимназия № 3</c:v>
                </c:pt>
              </c:strCache>
            </c:strRef>
          </c:tx>
          <c:marker>
            <c:symbol val="none"/>
          </c:marker>
          <c:cat>
            <c:strRef>
              <c:f>Лист9!$H$3:$K$3</c:f>
              <c:strCache>
                <c:ptCount val="4"/>
                <c:pt idx="0">
                  <c:v>Возможности индивидуального развития учащихся</c:v>
                </c:pt>
                <c:pt idx="1">
                  <c:v>Результаты обучения</c:v>
                </c:pt>
                <c:pt idx="2">
                  <c:v>Условия обучения</c:v>
                </c:pt>
                <c:pt idx="3">
                  <c:v>Доступность</c:v>
                </c:pt>
              </c:strCache>
            </c:strRef>
          </c:cat>
          <c:val>
            <c:numRef>
              <c:f>Лист9!$H$4:$K$4</c:f>
              <c:numCache>
                <c:formatCode>0.00</c:formatCode>
                <c:ptCount val="4"/>
                <c:pt idx="0">
                  <c:v>0.26112711074482786</c:v>
                </c:pt>
                <c:pt idx="1">
                  <c:v>0.77901367223584994</c:v>
                </c:pt>
                <c:pt idx="2">
                  <c:v>0.50300833867637484</c:v>
                </c:pt>
                <c:pt idx="3">
                  <c:v>0.21229279139230631</c:v>
                </c:pt>
              </c:numCache>
            </c:numRef>
          </c:val>
        </c:ser>
        <c:ser>
          <c:idx val="1"/>
          <c:order val="1"/>
          <c:tx>
            <c:strRef>
              <c:f>Лист9!$D$5</c:f>
              <c:strCache>
                <c:ptCount val="1"/>
                <c:pt idx="0">
                  <c:v>среднее значение</c:v>
                </c:pt>
              </c:strCache>
            </c:strRef>
          </c:tx>
          <c:marker>
            <c:symbol val="none"/>
          </c:marker>
          <c:cat>
            <c:strRef>
              <c:f>Лист9!$H$3:$K$3</c:f>
              <c:strCache>
                <c:ptCount val="4"/>
                <c:pt idx="0">
                  <c:v>Возможности индивидуального развития учащихся</c:v>
                </c:pt>
                <c:pt idx="1">
                  <c:v>Результаты обучения</c:v>
                </c:pt>
                <c:pt idx="2">
                  <c:v>Условия обучения</c:v>
                </c:pt>
                <c:pt idx="3">
                  <c:v>Доступность</c:v>
                </c:pt>
              </c:strCache>
            </c:strRef>
          </c:cat>
          <c:val>
            <c:numRef>
              <c:f>Лист9!$H$5:$K$5</c:f>
              <c:numCache>
                <c:formatCode>0.00</c:formatCode>
                <c:ptCount val="4"/>
                <c:pt idx="0">
                  <c:v>0.31683874144990198</c:v>
                </c:pt>
                <c:pt idx="1">
                  <c:v>0.57234148574111332</c:v>
                </c:pt>
                <c:pt idx="2">
                  <c:v>0.47668295668457594</c:v>
                </c:pt>
                <c:pt idx="3">
                  <c:v>0.3960517842279776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9767552"/>
        <c:axId val="179798016"/>
      </c:radarChart>
      <c:catAx>
        <c:axId val="17976755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79798016"/>
        <c:crosses val="autoZero"/>
        <c:auto val="1"/>
        <c:lblAlgn val="ctr"/>
        <c:lblOffset val="100"/>
        <c:noMultiLvlLbl val="0"/>
      </c:catAx>
      <c:valAx>
        <c:axId val="179798016"/>
        <c:scaling>
          <c:orientation val="minMax"/>
        </c:scaling>
        <c:delete val="0"/>
        <c:axPos val="l"/>
        <c:majorGridlines>
          <c:spPr>
            <a:ln w="25400"/>
          </c:spPr>
        </c:majorGridlines>
        <c:numFmt formatCode="0.00" sourceLinked="1"/>
        <c:majorTickMark val="cross"/>
        <c:minorTickMark val="none"/>
        <c:tickLblPos val="nextTo"/>
        <c:crossAx val="1797675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Лист10!$D$4</c:f>
              <c:strCache>
                <c:ptCount val="1"/>
                <c:pt idx="0">
                  <c:v>Гимназия № 3</c:v>
                </c:pt>
              </c:strCache>
            </c:strRef>
          </c:tx>
          <c:marker>
            <c:symbol val="none"/>
          </c:marker>
          <c:cat>
            <c:strRef>
              <c:f>Лист10!$P$3:$T$3</c:f>
              <c:strCache>
                <c:ptCount val="5"/>
                <c:pt idx="0">
                  <c:v>Платежи, целевые взносы)</c:v>
                </c:pt>
                <c:pt idx="1">
                  <c:v>Доля детей из других микрорайонов</c:v>
                </c:pt>
                <c:pt idx="2">
                  <c:v>Поддержка детей с ограничениями по здоровью</c:v>
                </c:pt>
                <c:pt idx="3">
                  <c:v>Социальная поддержка детей из неблагополучных семей</c:v>
                </c:pt>
                <c:pt idx="4">
                  <c:v>Информационная открытость</c:v>
                </c:pt>
              </c:strCache>
            </c:strRef>
          </c:cat>
          <c:val>
            <c:numRef>
              <c:f>Лист10!$P$4:$T$4</c:f>
              <c:numCache>
                <c:formatCode>0.00</c:formatCode>
                <c:ptCount val="5"/>
                <c:pt idx="0">
                  <c:v>0.99126603386849443</c:v>
                </c:pt>
                <c:pt idx="1">
                  <c:v>0.1111111111111111</c:v>
                </c:pt>
                <c:pt idx="2">
                  <c:v>5.2784134248665147E-2</c:v>
                </c:pt>
                <c:pt idx="3">
                  <c:v>0.16869089690799643</c:v>
                </c:pt>
                <c:pt idx="4">
                  <c:v>0.4</c:v>
                </c:pt>
              </c:numCache>
            </c:numRef>
          </c:val>
        </c:ser>
        <c:ser>
          <c:idx val="1"/>
          <c:order val="1"/>
          <c:tx>
            <c:strRef>
              <c:f>Лист10!$D$5</c:f>
              <c:strCache>
                <c:ptCount val="1"/>
                <c:pt idx="0">
                  <c:v>среднее значение</c:v>
                </c:pt>
              </c:strCache>
            </c:strRef>
          </c:tx>
          <c:marker>
            <c:symbol val="none"/>
          </c:marker>
          <c:cat>
            <c:strRef>
              <c:f>Лист10!$P$3:$T$3</c:f>
              <c:strCache>
                <c:ptCount val="5"/>
                <c:pt idx="0">
                  <c:v>Платежи, целевые взносы)</c:v>
                </c:pt>
                <c:pt idx="1">
                  <c:v>Доля детей из других микрорайонов</c:v>
                </c:pt>
                <c:pt idx="2">
                  <c:v>Поддержка детей с ограничениями по здоровью</c:v>
                </c:pt>
                <c:pt idx="3">
                  <c:v>Социальная поддержка детей из неблагополучных семей</c:v>
                </c:pt>
                <c:pt idx="4">
                  <c:v>Информационная открытость</c:v>
                </c:pt>
              </c:strCache>
            </c:strRef>
          </c:cat>
          <c:val>
            <c:numRef>
              <c:f>Лист10!$P$5:$T$5</c:f>
              <c:numCache>
                <c:formatCode>0.00</c:formatCode>
                <c:ptCount val="5"/>
                <c:pt idx="0">
                  <c:v>0.99064809520105035</c:v>
                </c:pt>
                <c:pt idx="1">
                  <c:v>0.36959638624620061</c:v>
                </c:pt>
                <c:pt idx="2">
                  <c:v>0.13847266047957757</c:v>
                </c:pt>
                <c:pt idx="3">
                  <c:v>0.27349560147890939</c:v>
                </c:pt>
                <c:pt idx="4">
                  <c:v>0.47474489795918401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1729536"/>
        <c:axId val="183173120"/>
      </c:radarChart>
      <c:catAx>
        <c:axId val="18172953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83173120"/>
        <c:crosses val="autoZero"/>
        <c:auto val="1"/>
        <c:lblAlgn val="ctr"/>
        <c:lblOffset val="100"/>
        <c:noMultiLvlLbl val="0"/>
      </c:catAx>
      <c:valAx>
        <c:axId val="183173120"/>
        <c:scaling>
          <c:orientation val="minMax"/>
        </c:scaling>
        <c:delete val="0"/>
        <c:axPos val="l"/>
        <c:majorGridlines/>
        <c:numFmt formatCode="0.00" sourceLinked="1"/>
        <c:majorTickMark val="cross"/>
        <c:minorTickMark val="none"/>
        <c:tickLblPos val="nextTo"/>
        <c:crossAx val="1817295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Распределение школ, участвующих в рейтинге, по величине сводного индекса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yVal>
            <c:numRef>
              <c:f>Лист3!$G$4:$G$395</c:f>
              <c:numCache>
                <c:formatCode>0.00</c:formatCode>
                <c:ptCount val="392"/>
                <c:pt idx="0">
                  <c:v>0.75643711102305622</c:v>
                </c:pt>
                <c:pt idx="1">
                  <c:v>0.72878450447232668</c:v>
                </c:pt>
                <c:pt idx="2">
                  <c:v>0.72420509253659149</c:v>
                </c:pt>
                <c:pt idx="3">
                  <c:v>0.71380770769998203</c:v>
                </c:pt>
                <c:pt idx="4">
                  <c:v>0.70456082322148483</c:v>
                </c:pt>
                <c:pt idx="5">
                  <c:v>0.70430223311019591</c:v>
                </c:pt>
                <c:pt idx="6">
                  <c:v>0.69476983925690983</c:v>
                </c:pt>
                <c:pt idx="7">
                  <c:v>0.66860058997035687</c:v>
                </c:pt>
                <c:pt idx="8">
                  <c:v>0.65232017619092941</c:v>
                </c:pt>
                <c:pt idx="9">
                  <c:v>0.63933335422501159</c:v>
                </c:pt>
                <c:pt idx="10">
                  <c:v>0.63633060426856691</c:v>
                </c:pt>
                <c:pt idx="11">
                  <c:v>0.62329519467723771</c:v>
                </c:pt>
                <c:pt idx="12">
                  <c:v>0.61760465335902415</c:v>
                </c:pt>
                <c:pt idx="13">
                  <c:v>0.61540112567563643</c:v>
                </c:pt>
                <c:pt idx="14">
                  <c:v>0.61219684313679745</c:v>
                </c:pt>
                <c:pt idx="15">
                  <c:v>0.593840885095824</c:v>
                </c:pt>
                <c:pt idx="16">
                  <c:v>0.59378086346497172</c:v>
                </c:pt>
                <c:pt idx="17">
                  <c:v>0.59343797703836143</c:v>
                </c:pt>
                <c:pt idx="18">
                  <c:v>0.59190844836529655</c:v>
                </c:pt>
                <c:pt idx="19">
                  <c:v>0.59125613142909139</c:v>
                </c:pt>
                <c:pt idx="20">
                  <c:v>0.59020947742737473</c:v>
                </c:pt>
                <c:pt idx="21">
                  <c:v>0.58734314935329712</c:v>
                </c:pt>
                <c:pt idx="22">
                  <c:v>0.58633918386814199</c:v>
                </c:pt>
                <c:pt idx="23">
                  <c:v>0.57660176656300388</c:v>
                </c:pt>
                <c:pt idx="24">
                  <c:v>0.57343122832834559</c:v>
                </c:pt>
                <c:pt idx="25">
                  <c:v>0.57276657459957914</c:v>
                </c:pt>
                <c:pt idx="26">
                  <c:v>0.57103834052843816</c:v>
                </c:pt>
                <c:pt idx="27">
                  <c:v>0.57069329732455332</c:v>
                </c:pt>
                <c:pt idx="28">
                  <c:v>0.56728416327534348</c:v>
                </c:pt>
                <c:pt idx="29">
                  <c:v>0.56558150313812361</c:v>
                </c:pt>
                <c:pt idx="30">
                  <c:v>0.56287219639440389</c:v>
                </c:pt>
                <c:pt idx="31">
                  <c:v>0.55978912267807324</c:v>
                </c:pt>
                <c:pt idx="32">
                  <c:v>0.55978499377631075</c:v>
                </c:pt>
                <c:pt idx="33">
                  <c:v>0.55914057088373603</c:v>
                </c:pt>
                <c:pt idx="34">
                  <c:v>0.55876996760353126</c:v>
                </c:pt>
                <c:pt idx="35">
                  <c:v>0.5559011510758568</c:v>
                </c:pt>
                <c:pt idx="36">
                  <c:v>0.55530150226925978</c:v>
                </c:pt>
                <c:pt idx="37">
                  <c:v>0.55457621708723948</c:v>
                </c:pt>
                <c:pt idx="38">
                  <c:v>0.55330206044548835</c:v>
                </c:pt>
                <c:pt idx="39">
                  <c:v>0.54971023703662936</c:v>
                </c:pt>
                <c:pt idx="40">
                  <c:v>0.54796961270550526</c:v>
                </c:pt>
                <c:pt idx="41">
                  <c:v>0.54727259853589483</c:v>
                </c:pt>
                <c:pt idx="42">
                  <c:v>0.54725085771026283</c:v>
                </c:pt>
                <c:pt idx="43">
                  <c:v>0.54705901423932057</c:v>
                </c:pt>
                <c:pt idx="44">
                  <c:v>0.54664298996430472</c:v>
                </c:pt>
                <c:pt idx="45">
                  <c:v>0.54413863493929926</c:v>
                </c:pt>
                <c:pt idx="46">
                  <c:v>0.54267424992815394</c:v>
                </c:pt>
                <c:pt idx="47">
                  <c:v>0.54056271214578522</c:v>
                </c:pt>
                <c:pt idx="48">
                  <c:v>0.53597098343433158</c:v>
                </c:pt>
                <c:pt idx="49">
                  <c:v>0.53507201297555695</c:v>
                </c:pt>
                <c:pt idx="50">
                  <c:v>0.53424573723027657</c:v>
                </c:pt>
                <c:pt idx="51">
                  <c:v>0.53313786767886306</c:v>
                </c:pt>
                <c:pt idx="52">
                  <c:v>0.53213005626353893</c:v>
                </c:pt>
                <c:pt idx="53">
                  <c:v>0.53205497660791279</c:v>
                </c:pt>
                <c:pt idx="54">
                  <c:v>0.53189362341083257</c:v>
                </c:pt>
                <c:pt idx="55">
                  <c:v>0.52994599052359725</c:v>
                </c:pt>
                <c:pt idx="56">
                  <c:v>0.52858325956892327</c:v>
                </c:pt>
                <c:pt idx="57">
                  <c:v>0.52857458652881151</c:v>
                </c:pt>
                <c:pt idx="58">
                  <c:v>0.52816276461999179</c:v>
                </c:pt>
                <c:pt idx="59">
                  <c:v>0.52645407528964694</c:v>
                </c:pt>
                <c:pt idx="60">
                  <c:v>0.52555865344290931</c:v>
                </c:pt>
                <c:pt idx="61">
                  <c:v>0.52469025362597821</c:v>
                </c:pt>
                <c:pt idx="62">
                  <c:v>0.52418517126655995</c:v>
                </c:pt>
                <c:pt idx="63">
                  <c:v>0.52351008725089376</c:v>
                </c:pt>
                <c:pt idx="64">
                  <c:v>0.52196790653396541</c:v>
                </c:pt>
                <c:pt idx="65">
                  <c:v>0.52186686452067554</c:v>
                </c:pt>
                <c:pt idx="66">
                  <c:v>0.51960643871506285</c:v>
                </c:pt>
                <c:pt idx="67">
                  <c:v>0.5182439229407787</c:v>
                </c:pt>
                <c:pt idx="68">
                  <c:v>0.5181875379482167</c:v>
                </c:pt>
                <c:pt idx="69">
                  <c:v>0.51765709605867682</c:v>
                </c:pt>
                <c:pt idx="70">
                  <c:v>0.51758563425428039</c:v>
                </c:pt>
                <c:pt idx="71">
                  <c:v>0.51681573881680287</c:v>
                </c:pt>
                <c:pt idx="72">
                  <c:v>0.51658121815832714</c:v>
                </c:pt>
                <c:pt idx="73">
                  <c:v>0.51594264927515121</c:v>
                </c:pt>
                <c:pt idx="74">
                  <c:v>0.51571126464371253</c:v>
                </c:pt>
                <c:pt idx="75">
                  <c:v>0.51489837026078</c:v>
                </c:pt>
                <c:pt idx="76">
                  <c:v>0.51367436948111556</c:v>
                </c:pt>
                <c:pt idx="77">
                  <c:v>0.51098427975042959</c:v>
                </c:pt>
                <c:pt idx="78">
                  <c:v>0.51071137082450746</c:v>
                </c:pt>
                <c:pt idx="79">
                  <c:v>0.50690757539016318</c:v>
                </c:pt>
                <c:pt idx="80">
                  <c:v>0.50615223436083323</c:v>
                </c:pt>
                <c:pt idx="81">
                  <c:v>0.50612151474962264</c:v>
                </c:pt>
                <c:pt idx="82">
                  <c:v>0.50560941150002148</c:v>
                </c:pt>
                <c:pt idx="83">
                  <c:v>0.5049134367930761</c:v>
                </c:pt>
                <c:pt idx="84">
                  <c:v>0.50464501587260358</c:v>
                </c:pt>
                <c:pt idx="85">
                  <c:v>0.50440986790209119</c:v>
                </c:pt>
                <c:pt idx="86">
                  <c:v>0.50429174305439806</c:v>
                </c:pt>
                <c:pt idx="87">
                  <c:v>0.50416336261982986</c:v>
                </c:pt>
                <c:pt idx="88">
                  <c:v>0.50379253529344892</c:v>
                </c:pt>
                <c:pt idx="89">
                  <c:v>0.50269201117527362</c:v>
                </c:pt>
                <c:pt idx="90">
                  <c:v>0.50167130643009794</c:v>
                </c:pt>
                <c:pt idx="91">
                  <c:v>0.50163351518779764</c:v>
                </c:pt>
                <c:pt idx="92">
                  <c:v>0.50161377688807274</c:v>
                </c:pt>
                <c:pt idx="93">
                  <c:v>0.50148683254017146</c:v>
                </c:pt>
                <c:pt idx="94">
                  <c:v>0.50088313836986464</c:v>
                </c:pt>
                <c:pt idx="95">
                  <c:v>0.50001447167657265</c:v>
                </c:pt>
                <c:pt idx="96">
                  <c:v>0.49706576838957628</c:v>
                </c:pt>
                <c:pt idx="97">
                  <c:v>0.49687416457229383</c:v>
                </c:pt>
                <c:pt idx="98">
                  <c:v>0.49621481488347319</c:v>
                </c:pt>
                <c:pt idx="99">
                  <c:v>0.49600848149523213</c:v>
                </c:pt>
                <c:pt idx="100">
                  <c:v>0.49457112407052373</c:v>
                </c:pt>
                <c:pt idx="101">
                  <c:v>0.49416785313725159</c:v>
                </c:pt>
                <c:pt idx="102">
                  <c:v>0.49416468548691872</c:v>
                </c:pt>
                <c:pt idx="103">
                  <c:v>0.49299938216771355</c:v>
                </c:pt>
                <c:pt idx="104">
                  <c:v>0.49299071422779678</c:v>
                </c:pt>
                <c:pt idx="105">
                  <c:v>0.49298224106539146</c:v>
                </c:pt>
                <c:pt idx="106">
                  <c:v>0.49220590138807008</c:v>
                </c:pt>
                <c:pt idx="107">
                  <c:v>0.49206635800200577</c:v>
                </c:pt>
                <c:pt idx="108">
                  <c:v>0.49200348249478348</c:v>
                </c:pt>
                <c:pt idx="109">
                  <c:v>0.49181629228908108</c:v>
                </c:pt>
                <c:pt idx="110">
                  <c:v>0.49123502280786047</c:v>
                </c:pt>
                <c:pt idx="111">
                  <c:v>0.48712806210146042</c:v>
                </c:pt>
                <c:pt idx="112">
                  <c:v>0.48656903102528071</c:v>
                </c:pt>
                <c:pt idx="113">
                  <c:v>0.48650878536153908</c:v>
                </c:pt>
                <c:pt idx="114">
                  <c:v>0.48617505954874718</c:v>
                </c:pt>
                <c:pt idx="115">
                  <c:v>0.48560571894647919</c:v>
                </c:pt>
                <c:pt idx="116">
                  <c:v>0.48515128389639534</c:v>
                </c:pt>
                <c:pt idx="117">
                  <c:v>0.4848550601930196</c:v>
                </c:pt>
                <c:pt idx="118">
                  <c:v>0.48485427281311189</c:v>
                </c:pt>
                <c:pt idx="119">
                  <c:v>0.48473912508335426</c:v>
                </c:pt>
                <c:pt idx="120">
                  <c:v>0.48379996699314148</c:v>
                </c:pt>
                <c:pt idx="121">
                  <c:v>0.48374646571326163</c:v>
                </c:pt>
                <c:pt idx="122">
                  <c:v>0.48339132401530127</c:v>
                </c:pt>
                <c:pt idx="123">
                  <c:v>0.48311492584483123</c:v>
                </c:pt>
                <c:pt idx="124">
                  <c:v>0.48281605922883142</c:v>
                </c:pt>
                <c:pt idx="125">
                  <c:v>0.48199919105391936</c:v>
                </c:pt>
                <c:pt idx="126">
                  <c:v>0.4819014283983174</c:v>
                </c:pt>
                <c:pt idx="127">
                  <c:v>0.48097924456163055</c:v>
                </c:pt>
                <c:pt idx="128">
                  <c:v>0.47999392588809486</c:v>
                </c:pt>
                <c:pt idx="129">
                  <c:v>0.4793983724141736</c:v>
                </c:pt>
                <c:pt idx="130">
                  <c:v>0.47919397077125525</c:v>
                </c:pt>
                <c:pt idx="131">
                  <c:v>0.47866899171840677</c:v>
                </c:pt>
                <c:pt idx="132">
                  <c:v>0.47863806589327607</c:v>
                </c:pt>
                <c:pt idx="133">
                  <c:v>0.47859344117911307</c:v>
                </c:pt>
                <c:pt idx="134">
                  <c:v>0.478124517877763</c:v>
                </c:pt>
                <c:pt idx="135">
                  <c:v>0.47683811310472285</c:v>
                </c:pt>
                <c:pt idx="136">
                  <c:v>0.47624140909582813</c:v>
                </c:pt>
                <c:pt idx="137">
                  <c:v>0.47495378966915791</c:v>
                </c:pt>
                <c:pt idx="138">
                  <c:v>0.47406851265372207</c:v>
                </c:pt>
                <c:pt idx="139">
                  <c:v>0.47366024872124141</c:v>
                </c:pt>
                <c:pt idx="140">
                  <c:v>0.47125355404678149</c:v>
                </c:pt>
                <c:pt idx="141">
                  <c:v>0.47011312907353536</c:v>
                </c:pt>
                <c:pt idx="142">
                  <c:v>0.47010434843334836</c:v>
                </c:pt>
                <c:pt idx="143">
                  <c:v>0.47000791379555973</c:v>
                </c:pt>
                <c:pt idx="144">
                  <c:v>0.46981871945849929</c:v>
                </c:pt>
                <c:pt idx="145">
                  <c:v>0.46871091393877845</c:v>
                </c:pt>
                <c:pt idx="146">
                  <c:v>0.46668431721899545</c:v>
                </c:pt>
                <c:pt idx="147">
                  <c:v>0.46647669833977645</c:v>
                </c:pt>
                <c:pt idx="148">
                  <c:v>0.4658835896295061</c:v>
                </c:pt>
                <c:pt idx="149">
                  <c:v>0.46531350475994671</c:v>
                </c:pt>
                <c:pt idx="150">
                  <c:v>0.46528499746967023</c:v>
                </c:pt>
                <c:pt idx="151">
                  <c:v>0.4652247039321688</c:v>
                </c:pt>
                <c:pt idx="152">
                  <c:v>0.46444222131087221</c:v>
                </c:pt>
                <c:pt idx="153">
                  <c:v>0.46411672047877106</c:v>
                </c:pt>
                <c:pt idx="154">
                  <c:v>0.46396411290436979</c:v>
                </c:pt>
                <c:pt idx="155">
                  <c:v>0.46252248964845488</c:v>
                </c:pt>
                <c:pt idx="156">
                  <c:v>0.46026962532493726</c:v>
                </c:pt>
                <c:pt idx="157">
                  <c:v>0.45994137664652696</c:v>
                </c:pt>
                <c:pt idx="158">
                  <c:v>0.45973088784537386</c:v>
                </c:pt>
                <c:pt idx="159">
                  <c:v>0.45963805418745524</c:v>
                </c:pt>
                <c:pt idx="160">
                  <c:v>0.45808326149893863</c:v>
                </c:pt>
                <c:pt idx="161">
                  <c:v>0.45790657741101121</c:v>
                </c:pt>
                <c:pt idx="162">
                  <c:v>0.45671610386653355</c:v>
                </c:pt>
                <c:pt idx="163">
                  <c:v>0.45638549597080402</c:v>
                </c:pt>
                <c:pt idx="164">
                  <c:v>0.45632691633934203</c:v>
                </c:pt>
                <c:pt idx="165">
                  <c:v>0.45538846725215226</c:v>
                </c:pt>
                <c:pt idx="166">
                  <c:v>0.45470675176807906</c:v>
                </c:pt>
                <c:pt idx="167">
                  <c:v>0.45423630700480366</c:v>
                </c:pt>
                <c:pt idx="168">
                  <c:v>0.45407934029687347</c:v>
                </c:pt>
                <c:pt idx="169">
                  <c:v>0.45393986148384957</c:v>
                </c:pt>
                <c:pt idx="170">
                  <c:v>0.45386704805159289</c:v>
                </c:pt>
                <c:pt idx="171">
                  <c:v>0.45369376655408994</c:v>
                </c:pt>
                <c:pt idx="172">
                  <c:v>0.45303075536434934</c:v>
                </c:pt>
                <c:pt idx="173">
                  <c:v>0.45151254610199226</c:v>
                </c:pt>
                <c:pt idx="174">
                  <c:v>0.45129264984430828</c:v>
                </c:pt>
                <c:pt idx="175">
                  <c:v>0.45105986578640017</c:v>
                </c:pt>
                <c:pt idx="176">
                  <c:v>0.44790250266718168</c:v>
                </c:pt>
                <c:pt idx="177">
                  <c:v>0.44740307773612836</c:v>
                </c:pt>
                <c:pt idx="178">
                  <c:v>0.44667850584101615</c:v>
                </c:pt>
                <c:pt idx="179">
                  <c:v>0.44663576535032673</c:v>
                </c:pt>
                <c:pt idx="180">
                  <c:v>0.4448304471673683</c:v>
                </c:pt>
                <c:pt idx="181">
                  <c:v>0.44469516948851262</c:v>
                </c:pt>
                <c:pt idx="182">
                  <c:v>0.44405182408496224</c:v>
                </c:pt>
                <c:pt idx="183">
                  <c:v>0.44398947402617928</c:v>
                </c:pt>
                <c:pt idx="184">
                  <c:v>0.44395834624299424</c:v>
                </c:pt>
                <c:pt idx="185">
                  <c:v>0.44395834624299424</c:v>
                </c:pt>
                <c:pt idx="186">
                  <c:v>0.4424711202595768</c:v>
                </c:pt>
                <c:pt idx="187">
                  <c:v>0.44210089873739622</c:v>
                </c:pt>
                <c:pt idx="188">
                  <c:v>0.4409662301811994</c:v>
                </c:pt>
                <c:pt idx="189">
                  <c:v>0.44072313363235044</c:v>
                </c:pt>
                <c:pt idx="190">
                  <c:v>0.44044470157714516</c:v>
                </c:pt>
                <c:pt idx="191">
                  <c:v>0.44019680116879001</c:v>
                </c:pt>
                <c:pt idx="192">
                  <c:v>0.43936019846817082</c:v>
                </c:pt>
                <c:pt idx="193">
                  <c:v>0.43907381638370457</c:v>
                </c:pt>
                <c:pt idx="194">
                  <c:v>0.43902792777515515</c:v>
                </c:pt>
                <c:pt idx="195">
                  <c:v>0.4388604782623397</c:v>
                </c:pt>
                <c:pt idx="196">
                  <c:v>0.43881153974964815</c:v>
                </c:pt>
                <c:pt idx="197">
                  <c:v>0.43865077583010947</c:v>
                </c:pt>
                <c:pt idx="198">
                  <c:v>0.43805315899769848</c:v>
                </c:pt>
                <c:pt idx="199">
                  <c:v>0.43764808478309719</c:v>
                </c:pt>
                <c:pt idx="200">
                  <c:v>0.43659574597405459</c:v>
                </c:pt>
                <c:pt idx="201">
                  <c:v>0.43559259480581219</c:v>
                </c:pt>
                <c:pt idx="202">
                  <c:v>0.43380908657178952</c:v>
                </c:pt>
                <c:pt idx="203">
                  <c:v>0.43364980019730343</c:v>
                </c:pt>
                <c:pt idx="204">
                  <c:v>0.43338171003992038</c:v>
                </c:pt>
                <c:pt idx="205">
                  <c:v>0.43312679343628879</c:v>
                </c:pt>
                <c:pt idx="206">
                  <c:v>0.43229776555993421</c:v>
                </c:pt>
                <c:pt idx="207">
                  <c:v>0.43192503266557158</c:v>
                </c:pt>
                <c:pt idx="208">
                  <c:v>0.43182565750924667</c:v>
                </c:pt>
                <c:pt idx="209">
                  <c:v>0.43143404935056262</c:v>
                </c:pt>
                <c:pt idx="210">
                  <c:v>0.43048874714071228</c:v>
                </c:pt>
                <c:pt idx="211">
                  <c:v>0.42993855440286388</c:v>
                </c:pt>
                <c:pt idx="212">
                  <c:v>0.42968944666514031</c:v>
                </c:pt>
                <c:pt idx="213">
                  <c:v>0.42958107202752122</c:v>
                </c:pt>
                <c:pt idx="214">
                  <c:v>0.42948334085538759</c:v>
                </c:pt>
                <c:pt idx="215">
                  <c:v>0.42945462550063496</c:v>
                </c:pt>
                <c:pt idx="216">
                  <c:v>0.42843801013728267</c:v>
                </c:pt>
                <c:pt idx="217">
                  <c:v>0.42782906078015204</c:v>
                </c:pt>
                <c:pt idx="218">
                  <c:v>0.42738517578952162</c:v>
                </c:pt>
                <c:pt idx="219">
                  <c:v>0.42555050197468747</c:v>
                </c:pt>
                <c:pt idx="220">
                  <c:v>0.42459606447680925</c:v>
                </c:pt>
                <c:pt idx="221">
                  <c:v>0.42389970390597259</c:v>
                </c:pt>
                <c:pt idx="222">
                  <c:v>0.42367521145530512</c:v>
                </c:pt>
                <c:pt idx="223">
                  <c:v>0.42313392794096782</c:v>
                </c:pt>
                <c:pt idx="224">
                  <c:v>0.42302235032064539</c:v>
                </c:pt>
                <c:pt idx="225">
                  <c:v>0.42171303154483653</c:v>
                </c:pt>
                <c:pt idx="226">
                  <c:v>0.42156346344670159</c:v>
                </c:pt>
                <c:pt idx="227">
                  <c:v>0.42045767911821097</c:v>
                </c:pt>
                <c:pt idx="228">
                  <c:v>0.41943263246448703</c:v>
                </c:pt>
                <c:pt idx="229">
                  <c:v>0.41924268144163063</c:v>
                </c:pt>
                <c:pt idx="230">
                  <c:v>0.41922507812731663</c:v>
                </c:pt>
                <c:pt idx="231">
                  <c:v>0.41811300133113122</c:v>
                </c:pt>
                <c:pt idx="232">
                  <c:v>0.41690658408454884</c:v>
                </c:pt>
                <c:pt idx="233">
                  <c:v>0.41643396642050673</c:v>
                </c:pt>
                <c:pt idx="234">
                  <c:v>0.41579563615352583</c:v>
                </c:pt>
                <c:pt idx="235">
                  <c:v>0.41554500154494622</c:v>
                </c:pt>
                <c:pt idx="236">
                  <c:v>0.41509021589886241</c:v>
                </c:pt>
                <c:pt idx="237">
                  <c:v>0.41456217714438726</c:v>
                </c:pt>
                <c:pt idx="238">
                  <c:v>0.41293673038041906</c:v>
                </c:pt>
                <c:pt idx="239">
                  <c:v>0.41240147922054748</c:v>
                </c:pt>
                <c:pt idx="240">
                  <c:v>0.41171709920872318</c:v>
                </c:pt>
                <c:pt idx="241">
                  <c:v>0.41116741769627929</c:v>
                </c:pt>
                <c:pt idx="242">
                  <c:v>0.41030098843374324</c:v>
                </c:pt>
                <c:pt idx="243">
                  <c:v>0.40881099072350635</c:v>
                </c:pt>
                <c:pt idx="244">
                  <c:v>0.40874678305612167</c:v>
                </c:pt>
                <c:pt idx="245">
                  <c:v>0.40867079118047189</c:v>
                </c:pt>
                <c:pt idx="246">
                  <c:v>0.4081466547612046</c:v>
                </c:pt>
                <c:pt idx="247">
                  <c:v>0.40665464363525505</c:v>
                </c:pt>
                <c:pt idx="248">
                  <c:v>0.4063419437763558</c:v>
                </c:pt>
                <c:pt idx="249">
                  <c:v>0.40616214032457687</c:v>
                </c:pt>
                <c:pt idx="250">
                  <c:v>0.40565153196009507</c:v>
                </c:pt>
                <c:pt idx="251">
                  <c:v>0.40322346031002126</c:v>
                </c:pt>
                <c:pt idx="252">
                  <c:v>0.40250787302236479</c:v>
                </c:pt>
                <c:pt idx="253">
                  <c:v>0.40155481469078314</c:v>
                </c:pt>
                <c:pt idx="254">
                  <c:v>0.40148375350911941</c:v>
                </c:pt>
                <c:pt idx="255">
                  <c:v>0.40100294993586255</c:v>
                </c:pt>
                <c:pt idx="256">
                  <c:v>0.40042401351435059</c:v>
                </c:pt>
                <c:pt idx="257">
                  <c:v>0.40017675453122581</c:v>
                </c:pt>
                <c:pt idx="258">
                  <c:v>0.39987389819948388</c:v>
                </c:pt>
                <c:pt idx="259">
                  <c:v>0.39961217867430721</c:v>
                </c:pt>
                <c:pt idx="260">
                  <c:v>0.39954975162570039</c:v>
                </c:pt>
                <c:pt idx="261">
                  <c:v>0.39954326240526883</c:v>
                </c:pt>
                <c:pt idx="262">
                  <c:v>0.39901433620850041</c:v>
                </c:pt>
                <c:pt idx="263">
                  <c:v>0.39887524305861177</c:v>
                </c:pt>
                <c:pt idx="264">
                  <c:v>0.39861393243571741</c:v>
                </c:pt>
                <c:pt idx="265">
                  <c:v>0.39787119313627811</c:v>
                </c:pt>
                <c:pt idx="266">
                  <c:v>0.39632977616186016</c:v>
                </c:pt>
                <c:pt idx="267">
                  <c:v>0.39498274903801456</c:v>
                </c:pt>
                <c:pt idx="268">
                  <c:v>0.39438334167695299</c:v>
                </c:pt>
                <c:pt idx="269">
                  <c:v>0.3936373309297459</c:v>
                </c:pt>
                <c:pt idx="270">
                  <c:v>0.3935032319652948</c:v>
                </c:pt>
                <c:pt idx="271">
                  <c:v>0.39285564404311479</c:v>
                </c:pt>
                <c:pt idx="272">
                  <c:v>0.39270017127062695</c:v>
                </c:pt>
                <c:pt idx="273">
                  <c:v>0.39245752729001832</c:v>
                </c:pt>
                <c:pt idx="274">
                  <c:v>0.3924406306846373</c:v>
                </c:pt>
                <c:pt idx="275">
                  <c:v>0.39214682456175115</c:v>
                </c:pt>
                <c:pt idx="276">
                  <c:v>0.39123387218507566</c:v>
                </c:pt>
                <c:pt idx="277">
                  <c:v>0.39041187847762054</c:v>
                </c:pt>
                <c:pt idx="278">
                  <c:v>0.38968927897674377</c:v>
                </c:pt>
                <c:pt idx="279">
                  <c:v>0.38886464287980393</c:v>
                </c:pt>
                <c:pt idx="280">
                  <c:v>0.3885414374595379</c:v>
                </c:pt>
                <c:pt idx="281">
                  <c:v>0.38703010244039926</c:v>
                </c:pt>
                <c:pt idx="282">
                  <c:v>0.38694681336466025</c:v>
                </c:pt>
                <c:pt idx="283">
                  <c:v>0.38622352107191904</c:v>
                </c:pt>
                <c:pt idx="284">
                  <c:v>0.38568504019442801</c:v>
                </c:pt>
                <c:pt idx="285">
                  <c:v>0.38506506166961957</c:v>
                </c:pt>
                <c:pt idx="286">
                  <c:v>0.38487307613305805</c:v>
                </c:pt>
                <c:pt idx="287">
                  <c:v>0.38436769324901671</c:v>
                </c:pt>
                <c:pt idx="288">
                  <c:v>0.38314796394262274</c:v>
                </c:pt>
                <c:pt idx="289">
                  <c:v>0.38296377512405155</c:v>
                </c:pt>
                <c:pt idx="290">
                  <c:v>0.3828293707088784</c:v>
                </c:pt>
                <c:pt idx="291">
                  <c:v>0.3828293707088784</c:v>
                </c:pt>
                <c:pt idx="292">
                  <c:v>0.38231394858376661</c:v>
                </c:pt>
                <c:pt idx="293">
                  <c:v>0.38157838064748573</c:v>
                </c:pt>
                <c:pt idx="294">
                  <c:v>0.38122393976198143</c:v>
                </c:pt>
                <c:pt idx="295">
                  <c:v>0.38064926190355941</c:v>
                </c:pt>
                <c:pt idx="296">
                  <c:v>0.38026423631414352</c:v>
                </c:pt>
                <c:pt idx="297">
                  <c:v>0.3800279893897871</c:v>
                </c:pt>
                <c:pt idx="298">
                  <c:v>0.37954730265172942</c:v>
                </c:pt>
                <c:pt idx="299">
                  <c:v>0.37950614993739007</c:v>
                </c:pt>
                <c:pt idx="300">
                  <c:v>0.37949698914363778</c:v>
                </c:pt>
                <c:pt idx="301">
                  <c:v>0.37870227605898443</c:v>
                </c:pt>
                <c:pt idx="302">
                  <c:v>0.37864782245871947</c:v>
                </c:pt>
                <c:pt idx="303">
                  <c:v>0.37752481214996608</c:v>
                </c:pt>
                <c:pt idx="304">
                  <c:v>0.37751045770706698</c:v>
                </c:pt>
                <c:pt idx="305">
                  <c:v>0.37719249683618261</c:v>
                </c:pt>
                <c:pt idx="306">
                  <c:v>0.37713426846810194</c:v>
                </c:pt>
                <c:pt idx="307">
                  <c:v>0.37644973323416409</c:v>
                </c:pt>
                <c:pt idx="308">
                  <c:v>0.37485307102739812</c:v>
                </c:pt>
                <c:pt idx="309">
                  <c:v>0.37304970583482661</c:v>
                </c:pt>
                <c:pt idx="310">
                  <c:v>0.37242211445822238</c:v>
                </c:pt>
                <c:pt idx="311">
                  <c:v>0.37187780283332278</c:v>
                </c:pt>
                <c:pt idx="312">
                  <c:v>0.37138820748615309</c:v>
                </c:pt>
                <c:pt idx="313">
                  <c:v>0.37069592797284534</c:v>
                </c:pt>
                <c:pt idx="314">
                  <c:v>0.36964089408583256</c:v>
                </c:pt>
                <c:pt idx="315">
                  <c:v>0.36945120999530962</c:v>
                </c:pt>
                <c:pt idx="316">
                  <c:v>0.36450675720735598</c:v>
                </c:pt>
                <c:pt idx="317">
                  <c:v>0.36431997228488733</c:v>
                </c:pt>
                <c:pt idx="318">
                  <c:v>0.36361268635234512</c:v>
                </c:pt>
                <c:pt idx="319">
                  <c:v>0.36324645678414846</c:v>
                </c:pt>
                <c:pt idx="320">
                  <c:v>0.36306407167989518</c:v>
                </c:pt>
                <c:pt idx="321">
                  <c:v>0.3622276014612576</c:v>
                </c:pt>
                <c:pt idx="322">
                  <c:v>0.36194788383054671</c:v>
                </c:pt>
                <c:pt idx="323">
                  <c:v>0.36111057409485131</c:v>
                </c:pt>
                <c:pt idx="324">
                  <c:v>0.36071141708939886</c:v>
                </c:pt>
                <c:pt idx="325">
                  <c:v>0.36030794284904422</c:v>
                </c:pt>
                <c:pt idx="326">
                  <c:v>0.35970061703791711</c:v>
                </c:pt>
                <c:pt idx="327">
                  <c:v>0.35949296684466359</c:v>
                </c:pt>
                <c:pt idx="328">
                  <c:v>0.35915466350824682</c:v>
                </c:pt>
                <c:pt idx="329">
                  <c:v>0.3585279858165189</c:v>
                </c:pt>
                <c:pt idx="330">
                  <c:v>0.35835868720240194</c:v>
                </c:pt>
                <c:pt idx="331">
                  <c:v>0.35781600487568943</c:v>
                </c:pt>
                <c:pt idx="332">
                  <c:v>0.35777808385247606</c:v>
                </c:pt>
                <c:pt idx="333">
                  <c:v>0.35678808470108964</c:v>
                </c:pt>
                <c:pt idx="334">
                  <c:v>0.35656983258888797</c:v>
                </c:pt>
                <c:pt idx="335">
                  <c:v>0.35607362417539484</c:v>
                </c:pt>
                <c:pt idx="336">
                  <c:v>0.35595520791650298</c:v>
                </c:pt>
                <c:pt idx="337">
                  <c:v>0.3544638005251482</c:v>
                </c:pt>
                <c:pt idx="338">
                  <c:v>0.35274763453925428</c:v>
                </c:pt>
                <c:pt idx="339">
                  <c:v>0.34894632194671099</c:v>
                </c:pt>
                <c:pt idx="340">
                  <c:v>0.34845737241568842</c:v>
                </c:pt>
                <c:pt idx="341">
                  <c:v>0.34696720379114659</c:v>
                </c:pt>
                <c:pt idx="342">
                  <c:v>0.34555928403163039</c:v>
                </c:pt>
                <c:pt idx="343">
                  <c:v>0.34389927461759273</c:v>
                </c:pt>
                <c:pt idx="344">
                  <c:v>0.34205317086814013</c:v>
                </c:pt>
                <c:pt idx="345">
                  <c:v>0.34197314591026889</c:v>
                </c:pt>
                <c:pt idx="346">
                  <c:v>0.33953957636851068</c:v>
                </c:pt>
                <c:pt idx="347">
                  <c:v>0.33889052494473587</c:v>
                </c:pt>
                <c:pt idx="348">
                  <c:v>0.33737425558131112</c:v>
                </c:pt>
                <c:pt idx="349">
                  <c:v>0.33687258819767063</c:v>
                </c:pt>
                <c:pt idx="350">
                  <c:v>0.33575667631016815</c:v>
                </c:pt>
                <c:pt idx="351">
                  <c:v>0.33446530881999564</c:v>
                </c:pt>
                <c:pt idx="352">
                  <c:v>0.33366699965522889</c:v>
                </c:pt>
                <c:pt idx="353">
                  <c:v>0.3315499861296009</c:v>
                </c:pt>
                <c:pt idx="354">
                  <c:v>0.33126376138729124</c:v>
                </c:pt>
                <c:pt idx="355">
                  <c:v>0.33093895890884462</c:v>
                </c:pt>
                <c:pt idx="356">
                  <c:v>0.32930708842465328</c:v>
                </c:pt>
                <c:pt idx="357">
                  <c:v>0.32856452739980835</c:v>
                </c:pt>
                <c:pt idx="358">
                  <c:v>0.32534574707625974</c:v>
                </c:pt>
                <c:pt idx="359">
                  <c:v>0.3248085736698052</c:v>
                </c:pt>
                <c:pt idx="360">
                  <c:v>0.32127078836225181</c:v>
                </c:pt>
                <c:pt idx="361">
                  <c:v>0.3210186065704746</c:v>
                </c:pt>
                <c:pt idx="362">
                  <c:v>0.3177323582245582</c:v>
                </c:pt>
                <c:pt idx="363">
                  <c:v>0.31770446808227787</c:v>
                </c:pt>
                <c:pt idx="364">
                  <c:v>0.31552928294265109</c:v>
                </c:pt>
                <c:pt idx="365">
                  <c:v>0.31524518033860416</c:v>
                </c:pt>
                <c:pt idx="366">
                  <c:v>0.31472088827506783</c:v>
                </c:pt>
                <c:pt idx="367">
                  <c:v>0.31452335064037518</c:v>
                </c:pt>
                <c:pt idx="368">
                  <c:v>0.31416143162102494</c:v>
                </c:pt>
                <c:pt idx="369">
                  <c:v>0.3130365326020173</c:v>
                </c:pt>
                <c:pt idx="370">
                  <c:v>0.31224042365064941</c:v>
                </c:pt>
                <c:pt idx="371">
                  <c:v>0.31061955739437341</c:v>
                </c:pt>
                <c:pt idx="372">
                  <c:v>0.31024883329991038</c:v>
                </c:pt>
                <c:pt idx="373">
                  <c:v>0.30738031638693147</c:v>
                </c:pt>
                <c:pt idx="374">
                  <c:v>0.30642929097037919</c:v>
                </c:pt>
                <c:pt idx="375">
                  <c:v>0.30609118043773154</c:v>
                </c:pt>
                <c:pt idx="376">
                  <c:v>0.30341340440654146</c:v>
                </c:pt>
                <c:pt idx="377">
                  <c:v>0.2979582567280028</c:v>
                </c:pt>
                <c:pt idx="378">
                  <c:v>0.29253863035412542</c:v>
                </c:pt>
                <c:pt idx="379">
                  <c:v>0.28705547539378812</c:v>
                </c:pt>
                <c:pt idx="380">
                  <c:v>0.28688216500883662</c:v>
                </c:pt>
                <c:pt idx="381">
                  <c:v>0.285228729284976</c:v>
                </c:pt>
                <c:pt idx="382">
                  <c:v>0.27664022695568835</c:v>
                </c:pt>
                <c:pt idx="383">
                  <c:v>0.2758939038385963</c:v>
                </c:pt>
                <c:pt idx="384">
                  <c:v>0.2644515982970716</c:v>
                </c:pt>
                <c:pt idx="385">
                  <c:v>0.25623571395264716</c:v>
                </c:pt>
                <c:pt idx="386">
                  <c:v>0.25619539318254697</c:v>
                </c:pt>
                <c:pt idx="387">
                  <c:v>0.25534168976647514</c:v>
                </c:pt>
                <c:pt idx="388">
                  <c:v>0.24208768989428686</c:v>
                </c:pt>
                <c:pt idx="389">
                  <c:v>0.23552413611018813</c:v>
                </c:pt>
                <c:pt idx="390">
                  <c:v>0.20517466331432194</c:v>
                </c:pt>
                <c:pt idx="391">
                  <c:v>0.13938041098025833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7904256"/>
        <c:axId val="197906432"/>
      </c:scatterChart>
      <c:valAx>
        <c:axId val="197904256"/>
        <c:scaling>
          <c:orientation val="minMax"/>
          <c:max val="4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Школы, упорядоченные по убыванию величиниы сводного индекса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97906432"/>
        <c:crosses val="autoZero"/>
        <c:crossBetween val="midCat"/>
      </c:valAx>
      <c:valAx>
        <c:axId val="1979064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Свдный индекс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19790425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8DDE9-7624-49F5-AFB3-29896ED963A2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6193B-ABE0-46AC-8633-9EE6390DBC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285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6193B-ABE0-46AC-8633-9EE6390DBC4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880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6193B-ABE0-46AC-8633-9EE6390DBC4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931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6193B-ABE0-46AC-8633-9EE6390DBC4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953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6193B-ABE0-46AC-8633-9EE6390DBC4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1107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6193B-ABE0-46AC-8633-9EE6390DBC4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309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6193B-ABE0-46AC-8633-9EE6390DBC48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8911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6193B-ABE0-46AC-8633-9EE6390DBC48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3815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6193B-ABE0-46AC-8633-9EE6390DBC4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2861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6193B-ABE0-46AC-8633-9EE6390DBC4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358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6193B-ABE0-46AC-8633-9EE6390DBC4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848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6193B-ABE0-46AC-8633-9EE6390DBC4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640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6193B-ABE0-46AC-8633-9EE6390DBC4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723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6193B-ABE0-46AC-8633-9EE6390DBC4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982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6193B-ABE0-46AC-8633-9EE6390DBC4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782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6193B-ABE0-46AC-8633-9EE6390DBC4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739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6193B-ABE0-46AC-8633-9EE6390DBC4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661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6193B-ABE0-46AC-8633-9EE6390DBC4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01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3C1C-14B8-4566-886E-57C80C6CE107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63A0-2257-497D-AE18-62E65C34A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8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3C1C-14B8-4566-886E-57C80C6CE107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63A0-2257-497D-AE18-62E65C34A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28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3C1C-14B8-4566-886E-57C80C6CE107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63A0-2257-497D-AE18-62E65C34A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8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3C1C-14B8-4566-886E-57C80C6CE107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63A0-2257-497D-AE18-62E65C34A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91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3C1C-14B8-4566-886E-57C80C6CE107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63A0-2257-497D-AE18-62E65C34A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68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3C1C-14B8-4566-886E-57C80C6CE107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63A0-2257-497D-AE18-62E65C34A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67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3C1C-14B8-4566-886E-57C80C6CE107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63A0-2257-497D-AE18-62E65C34A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8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3C1C-14B8-4566-886E-57C80C6CE107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63A0-2257-497D-AE18-62E65C34A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47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3C1C-14B8-4566-886E-57C80C6CE107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63A0-2257-497D-AE18-62E65C34A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64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3C1C-14B8-4566-886E-57C80C6CE107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63A0-2257-497D-AE18-62E65C34A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72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3C1C-14B8-4566-886E-57C80C6CE107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63A0-2257-497D-AE18-62E65C34A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16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43C1C-14B8-4566-886E-57C80C6CE107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463A0-2257-497D-AE18-62E65C34A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88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ia.ru/social_ratings/schoo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ia.ru/social_ratings/school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208934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Сравнительная оценка школ повышенного уровня.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Первые результаты.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661248"/>
            <a:ext cx="6400800" cy="816496"/>
          </a:xfrm>
        </p:spPr>
        <p:txBody>
          <a:bodyPr>
            <a:normAutofit/>
          </a:bodyPr>
          <a:lstStyle/>
          <a:p>
            <a:pPr algn="r"/>
            <a:r>
              <a:rPr lang="ru-RU" sz="2800" i="1" dirty="0" smtClean="0">
                <a:solidFill>
                  <a:schemeClr val="tx1"/>
                </a:solidFill>
              </a:rPr>
              <a:t>Марк Агранович</a:t>
            </a:r>
            <a:endParaRPr lang="ru-RU" sz="2800" i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9"/>
          <a:stretch>
            <a:fillRect/>
          </a:stretch>
        </p:blipFill>
        <p:spPr>
          <a:xfrm>
            <a:off x="6084168" y="71414"/>
            <a:ext cx="2931681" cy="1253656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60747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Некоторые результаты сравнительной оценки</a:t>
            </a:r>
            <a:r>
              <a:rPr lang="ru-RU" sz="3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rgbClr val="0070C0"/>
                </a:solidFill>
              </a:rPr>
              <a:t>в разрезе специализации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16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Школы </a:t>
            </a:r>
            <a:r>
              <a:rPr lang="ru-RU" dirty="0"/>
              <a:t>художественно-эстетической направленности расположились главным образом в нижней части рейтинга, </a:t>
            </a:r>
            <a:r>
              <a:rPr lang="ru-RU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ведущие позиции заняли школы математического профиля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Наилучшие условия для индивидуального развития детей</a:t>
            </a:r>
            <a:r>
              <a:rPr lang="ru-RU" u="sng" dirty="0">
                <a:solidFill>
                  <a:srgbClr val="0070C0"/>
                </a:solidFill>
              </a:rPr>
              <a:t> </a:t>
            </a:r>
            <a:r>
              <a:rPr lang="ru-RU" dirty="0"/>
              <a:t>созданы в школах </a:t>
            </a:r>
            <a:r>
              <a:rPr lang="ru-RU" dirty="0" smtClean="0"/>
              <a:t>художественно-эстетического профиля.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Наиболее высокие учебные результаты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/>
              <a:t>показывают учащиеся математических школ и школ гуманитарного </a:t>
            </a:r>
            <a:r>
              <a:rPr lang="ru-RU" dirty="0" smtClean="0"/>
              <a:t>профиля.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Наилучшие условия обучения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/>
              <a:t>созданы в языковых </a:t>
            </a:r>
            <a:r>
              <a:rPr lang="ru-RU" dirty="0" smtClean="0"/>
              <a:t>школах.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Наиболее </a:t>
            </a:r>
            <a:r>
              <a:rPr lang="ru-RU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доступно обучение </a:t>
            </a:r>
            <a:r>
              <a:rPr lang="ru-RU" dirty="0"/>
              <a:t>в математических </a:t>
            </a:r>
            <a:r>
              <a:rPr lang="ru-RU" dirty="0" smtClean="0"/>
              <a:t>школах.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233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Некоторые результаты сравнительной оценки в региональном разрезе 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dirty="0"/>
              <a:t>наилучшие результаты показали школы Самарской области. </a:t>
            </a:r>
            <a:endParaRPr lang="ru-RU" dirty="0" smtClean="0"/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endParaRPr lang="ru-RU" dirty="0"/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dirty="0"/>
              <a:t>наиболее доступно образование повышенного уровня в Московской </a:t>
            </a:r>
            <a:r>
              <a:rPr lang="ru-RU" dirty="0" smtClean="0"/>
              <a:t>области.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endParaRPr lang="ru-RU" dirty="0"/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школы Новосибирская </a:t>
            </a:r>
            <a:r>
              <a:rPr lang="ru-RU" dirty="0"/>
              <a:t>область </a:t>
            </a:r>
            <a:r>
              <a:rPr lang="ru-RU" dirty="0" smtClean="0"/>
              <a:t>показали самые </a:t>
            </a:r>
            <a:r>
              <a:rPr lang="ru-RU" dirty="0"/>
              <a:t>ровные </a:t>
            </a:r>
            <a:r>
              <a:rPr lang="ru-RU" dirty="0" smtClean="0"/>
              <a:t>результаты - в </a:t>
            </a:r>
            <a:r>
              <a:rPr lang="ru-RU" dirty="0"/>
              <a:t>этом регионе наиболее успешно решается вопрос обеспечения равенства доступа к качественному образованию.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05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Некоторые аналитические результаты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rgbClr val="0070C0"/>
                </a:solidFill>
              </a:rPr>
              <a:t>Ожидаемые </a:t>
            </a:r>
            <a:r>
              <a:rPr lang="ru-RU" b="1" u="sng" dirty="0">
                <a:solidFill>
                  <a:srgbClr val="0070C0"/>
                </a:solidFill>
              </a:rPr>
              <a:t>результаты: </a:t>
            </a:r>
          </a:p>
          <a:p>
            <a:r>
              <a:rPr lang="ru-RU" dirty="0"/>
              <a:t>школы, функционирующие в конкурентной среде, показывают лучшие результаты, чем те, которые являются единственными поставщиками образовательных услуг повышенного уровня в населенном пункте или городском районе. </a:t>
            </a:r>
          </a:p>
          <a:p>
            <a:r>
              <a:rPr lang="ru-RU" dirty="0"/>
              <a:t>сельские школы уступают в рейтинге городским. 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b="1" u="sng" dirty="0" smtClean="0">
                <a:solidFill>
                  <a:srgbClr val="0070C0"/>
                </a:solidFill>
              </a:rPr>
              <a:t>Результаты неожиданные: </a:t>
            </a:r>
            <a:endParaRPr lang="ru-RU" b="1" u="sng" dirty="0">
              <a:solidFill>
                <a:srgbClr val="0070C0"/>
              </a:solidFill>
            </a:endParaRPr>
          </a:p>
          <a:p>
            <a:r>
              <a:rPr lang="ru-RU" dirty="0"/>
              <a:t>школы небольших городов могут с успехом конкурировать со школами, расположенными в региональных </a:t>
            </a:r>
            <a:r>
              <a:rPr lang="ru-RU" dirty="0" smtClean="0"/>
              <a:t>столицах.</a:t>
            </a:r>
            <a:endParaRPr lang="ru-RU" dirty="0"/>
          </a:p>
          <a:p>
            <a:r>
              <a:rPr lang="ru-RU" dirty="0"/>
              <a:t>на показатели результатов обучения и место школы в сводном рейтинге большее положительное влияние оказало наличие в ней </a:t>
            </a:r>
            <a:r>
              <a:rPr lang="ru-RU" dirty="0" err="1"/>
              <a:t>необразовательных</a:t>
            </a:r>
            <a:r>
              <a:rPr lang="ru-RU" dirty="0"/>
              <a:t> услуг, чем образовательных.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6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… и еще результаты сравнительной оценки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	Учебные результаты статистически значимо связаны только с двумя факторами: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  долей родителей с высшим образованием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долей </a:t>
            </a:r>
            <a:r>
              <a:rPr lang="ru-RU" dirty="0"/>
              <a:t>детей из других микрорайонов (селекция</a:t>
            </a:r>
            <a:r>
              <a:rPr lang="ru-RU" dirty="0" smtClean="0"/>
              <a:t>?)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	</a:t>
            </a:r>
            <a:r>
              <a:rPr lang="ru-RU" dirty="0" smtClean="0"/>
              <a:t>Средний балл ЕГЭ по русскому языку и математике либо высокий, либо низкий по обоим предметам вне зависимости от профиля школы </a:t>
            </a:r>
          </a:p>
          <a:p>
            <a:pPr>
              <a:buFont typeface="Wingdings" pitchFamily="2" charset="2"/>
              <a:buChar char="Ø"/>
            </a:pPr>
            <a:r>
              <a:rPr lang="ru-RU"/>
              <a:t>	</a:t>
            </a:r>
            <a:r>
              <a:rPr lang="ru-RU" smtClean="0"/>
              <a:t>Уровень </a:t>
            </a:r>
            <a:r>
              <a:rPr lang="ru-RU" dirty="0" smtClean="0"/>
              <a:t>решения социальных задач никак не отражается на учебных результатах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89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Сколько у нас «продвинутых» школ?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618858"/>
              </p:ext>
            </p:extLst>
          </p:nvPr>
        </p:nvGraphicFramePr>
        <p:xfrm>
          <a:off x="179512" y="1396206"/>
          <a:ext cx="8964488" cy="53718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8182"/>
                <a:gridCol w="2703153"/>
                <a:gridCol w="2703153"/>
              </a:tblGrid>
              <a:tr h="37661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Доля продвинутых школ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4234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по количеству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>
                          <a:effectLst/>
                        </a:rPr>
                        <a:t>по численности учащихся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>
                          <a:effectLst/>
                        </a:rPr>
                        <a:t>Россия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effectLst/>
                        </a:rPr>
                        <a:t>9%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effectLst/>
                        </a:rPr>
                        <a:t>21%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 err="1">
                          <a:effectLst/>
                        </a:rPr>
                        <a:t>г.Санкт</a:t>
                      </a:r>
                      <a:r>
                        <a:rPr lang="ru-RU" sz="2000" u="none" strike="noStrike" dirty="0">
                          <a:effectLst/>
                        </a:rPr>
                        <a:t>-Петербург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42%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50%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399827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</a:rPr>
                        <a:t>Кировская область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14%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46%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</a:rPr>
                        <a:t>Магаданская область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21%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45%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</a:rPr>
                        <a:t>Новгородская область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16%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37%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</a:rPr>
                        <a:t>Республика Мордовия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9%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37%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…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</a:rPr>
                        <a:t>Вологодская область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8%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</a:rPr>
                        <a:t>Забайкальский край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2%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</a:rPr>
                        <a:t>Еврейская автономная область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2%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</a:rPr>
                        <a:t>Ненецкий автономный округ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</a:rPr>
                        <a:t>Чукотский автономный округ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</a:rPr>
                        <a:t>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59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7468175"/>
              </p:ext>
            </p:extLst>
          </p:nvPr>
        </p:nvGraphicFramePr>
        <p:xfrm>
          <a:off x="395536" y="548680"/>
          <a:ext cx="828092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210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5212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Все ли продвинутые школы – действительно продвинутые?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Из 396 школ, участвовавших в рейтинге,</a:t>
            </a:r>
          </a:p>
          <a:p>
            <a:pPr marL="0" indent="0">
              <a:buNone/>
            </a:pPr>
            <a:r>
              <a:rPr lang="ru-RU" dirty="0" smtClean="0"/>
              <a:t>в 159 (40%) ЕГЭ по математике меньше 50 баллов.</a:t>
            </a:r>
          </a:p>
          <a:p>
            <a:pPr marL="0" indent="0">
              <a:buNone/>
            </a:pPr>
            <a:r>
              <a:rPr lang="ru-RU" b="1" dirty="0" smtClean="0"/>
              <a:t>В том числе в 36 – с физико-математическим уклоном. </a:t>
            </a:r>
            <a:r>
              <a:rPr lang="ru-RU" dirty="0" smtClean="0"/>
              <a:t>Это</a:t>
            </a:r>
            <a:r>
              <a:rPr lang="ru-RU" b="1" dirty="0" smtClean="0"/>
              <a:t> </a:t>
            </a:r>
            <a:r>
              <a:rPr lang="ru-RU" dirty="0" smtClean="0"/>
              <a:t>почти 50% физ.-мат. школ, участвовавших в рейтинге.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82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Что дают «продвинутые» школы?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000" b="1" dirty="0"/>
              <a:t>Магаданская область</a:t>
            </a:r>
          </a:p>
          <a:p>
            <a:pPr marL="0" indent="0" algn="ctr">
              <a:buNone/>
            </a:pPr>
            <a:r>
              <a:rPr lang="ru-RU" b="1" dirty="0" smtClean="0"/>
              <a:t>Сравнение со среднероссийскими значениями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Доля продвинутых </a:t>
            </a:r>
            <a:r>
              <a:rPr lang="ru-RU" dirty="0" smtClean="0"/>
              <a:t>школ                                                   </a:t>
            </a:r>
            <a:r>
              <a:rPr lang="ru-RU" b="1" dirty="0" smtClean="0"/>
              <a:t>251</a:t>
            </a:r>
            <a:r>
              <a:rPr lang="ru-RU" b="1" dirty="0"/>
              <a:t>%</a:t>
            </a:r>
          </a:p>
          <a:p>
            <a:pPr marL="0" indent="0">
              <a:buNone/>
            </a:pPr>
            <a:r>
              <a:rPr lang="ru-RU" dirty="0"/>
              <a:t>Доля учащихся в них	</a:t>
            </a:r>
            <a:r>
              <a:rPr lang="ru-RU" dirty="0" smtClean="0"/>
              <a:t>                                                     </a:t>
            </a:r>
            <a:r>
              <a:rPr lang="ru-RU" b="1" dirty="0" smtClean="0"/>
              <a:t>217</a:t>
            </a:r>
            <a:r>
              <a:rPr lang="ru-RU" b="1" dirty="0"/>
              <a:t>%</a:t>
            </a:r>
          </a:p>
          <a:p>
            <a:pPr marL="0" indent="0">
              <a:buNone/>
            </a:pPr>
            <a:r>
              <a:rPr lang="ru-RU" dirty="0"/>
              <a:t>ВРП на душу </a:t>
            </a:r>
            <a:r>
              <a:rPr lang="ru-RU" dirty="0" smtClean="0"/>
              <a:t>населения                                                    </a:t>
            </a:r>
            <a:r>
              <a:rPr lang="ru-RU" b="1" dirty="0" smtClean="0"/>
              <a:t>131</a:t>
            </a:r>
            <a:r>
              <a:rPr lang="ru-RU" b="1" dirty="0"/>
              <a:t>%</a:t>
            </a:r>
          </a:p>
          <a:p>
            <a:pPr marL="0" indent="0">
              <a:buNone/>
            </a:pPr>
            <a:r>
              <a:rPr lang="ru-RU" dirty="0"/>
              <a:t>Расходы на 1 учащегося 	</a:t>
            </a:r>
            <a:r>
              <a:rPr lang="ru-RU" dirty="0" smtClean="0"/>
              <a:t>                                         </a:t>
            </a:r>
            <a:r>
              <a:rPr lang="ru-RU" b="1" dirty="0" smtClean="0"/>
              <a:t>30%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Дисперсия ЕГЭ</a:t>
            </a:r>
          </a:p>
          <a:p>
            <a:pPr marL="0" indent="0">
              <a:buNone/>
            </a:pPr>
            <a:r>
              <a:rPr lang="ru-RU" dirty="0"/>
              <a:t>	Математика	 </a:t>
            </a:r>
            <a:r>
              <a:rPr lang="ru-RU" dirty="0" smtClean="0"/>
              <a:t>                                                     </a:t>
            </a:r>
            <a:r>
              <a:rPr lang="ru-RU" b="1" dirty="0" smtClean="0"/>
              <a:t>133</a:t>
            </a:r>
            <a:r>
              <a:rPr lang="ru-RU" b="1" dirty="0"/>
              <a:t>%</a:t>
            </a:r>
          </a:p>
          <a:p>
            <a:pPr marL="0" indent="0">
              <a:buNone/>
            </a:pPr>
            <a:r>
              <a:rPr lang="ru-RU" dirty="0"/>
              <a:t>	Русский </a:t>
            </a:r>
            <a:r>
              <a:rPr lang="ru-RU" dirty="0" smtClean="0"/>
              <a:t>язык</a:t>
            </a:r>
            <a:r>
              <a:rPr lang="ru-RU" dirty="0"/>
              <a:t>		</a:t>
            </a:r>
            <a:r>
              <a:rPr lang="ru-RU" dirty="0" smtClean="0"/>
              <a:t>                                        </a:t>
            </a:r>
            <a:r>
              <a:rPr lang="ru-RU" b="1" dirty="0" smtClean="0"/>
              <a:t>133</a:t>
            </a:r>
            <a:r>
              <a:rPr lang="ru-RU" b="1" dirty="0"/>
              <a:t>%</a:t>
            </a:r>
          </a:p>
          <a:p>
            <a:pPr marL="0" indent="0">
              <a:buNone/>
            </a:pPr>
            <a:r>
              <a:rPr lang="ru-RU" dirty="0"/>
              <a:t>Средний балл ЕГЭ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Математика</a:t>
            </a:r>
            <a:r>
              <a:rPr lang="ru-RU" dirty="0"/>
              <a:t>			 </a:t>
            </a:r>
            <a:r>
              <a:rPr lang="ru-RU" dirty="0" smtClean="0"/>
              <a:t>                           </a:t>
            </a:r>
            <a:r>
              <a:rPr lang="ru-RU" b="1" dirty="0" smtClean="0"/>
              <a:t>86</a:t>
            </a:r>
            <a:r>
              <a:rPr lang="ru-RU" b="1" dirty="0"/>
              <a:t>%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Русский язык</a:t>
            </a:r>
            <a:r>
              <a:rPr lang="ru-RU" dirty="0"/>
              <a:t>			</a:t>
            </a:r>
            <a:r>
              <a:rPr lang="ru-RU" b="1" dirty="0"/>
              <a:t> </a:t>
            </a:r>
            <a:r>
              <a:rPr lang="ru-RU" b="1" dirty="0" smtClean="0"/>
              <a:t>                           92</a:t>
            </a:r>
            <a:r>
              <a:rPr lang="ru-RU" b="1" dirty="0"/>
              <a:t>%</a:t>
            </a:r>
          </a:p>
          <a:p>
            <a:pPr marL="0" indent="0">
              <a:buNone/>
            </a:pPr>
            <a:r>
              <a:rPr lang="ru-RU" dirty="0"/>
              <a:t>Доля выпускников, не получивших </a:t>
            </a:r>
            <a:r>
              <a:rPr lang="ru-RU" dirty="0" smtClean="0"/>
              <a:t>аттестат</a:t>
            </a:r>
            <a:r>
              <a:rPr lang="ru-RU" dirty="0"/>
              <a:t>	</a:t>
            </a:r>
            <a:r>
              <a:rPr lang="ru-RU" dirty="0" smtClean="0"/>
              <a:t>           </a:t>
            </a:r>
            <a:r>
              <a:rPr lang="ru-RU" b="1" dirty="0" smtClean="0"/>
              <a:t>193</a:t>
            </a:r>
            <a:r>
              <a:rPr lang="ru-RU" b="1" dirty="0"/>
              <a:t>%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30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Рейтинг школ повышенного уровня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679" y="199938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В рамках проекта РИА-Новости «Социальный навигатор»</a:t>
            </a:r>
          </a:p>
          <a:p>
            <a:pPr marL="0" indent="0">
              <a:buNone/>
            </a:pPr>
            <a:r>
              <a:rPr lang="ru-RU" dirty="0" smtClean="0"/>
              <a:t>3 региона: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Московская область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Новосибирская область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Самарская область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392 школы: Гимназии, Лицеи и </a:t>
            </a:r>
          </a:p>
          <a:p>
            <a:pPr marL="0" indent="0">
              <a:buNone/>
            </a:pPr>
            <a:r>
              <a:rPr lang="ru-RU" dirty="0"/>
              <a:t>ш</a:t>
            </a:r>
            <a:r>
              <a:rPr lang="ru-RU" dirty="0" smtClean="0"/>
              <a:t>колы с углубленным изучением отдельных предметов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en-US" sz="3600" dirty="0">
                <a:hlinkClick r:id="rId3"/>
              </a:rPr>
              <a:t>http://ria.ru/social_ratings/school/</a:t>
            </a:r>
            <a:r>
              <a:rPr lang="ru-RU" sz="3600" dirty="0"/>
              <a:t>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492896"/>
            <a:ext cx="3073400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123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857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Для чего и кому нужна сравнительная оценка </a:t>
            </a:r>
            <a:r>
              <a:rPr lang="ru-RU" b="1" i="1" dirty="0" smtClean="0">
                <a:solidFill>
                  <a:srgbClr val="0070C0"/>
                </a:solidFill>
              </a:rPr>
              <a:t> продвинутых </a:t>
            </a:r>
            <a:r>
              <a:rPr lang="ru-RU" b="1" dirty="0" smtClean="0">
                <a:solidFill>
                  <a:srgbClr val="0070C0"/>
                </a:solidFill>
              </a:rPr>
              <a:t>школ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Родителям</a:t>
            </a:r>
            <a:r>
              <a:rPr lang="ru-RU" dirty="0" smtClean="0"/>
              <a:t> – выбор школы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Директорам школ </a:t>
            </a:r>
            <a:r>
              <a:rPr lang="ru-RU" dirty="0" smtClean="0"/>
              <a:t>– точка отсчета для определения своих сильных и слабых сторон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Руководителям системы образования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- информация для выработки образовательной политики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Обществу</a:t>
            </a:r>
            <a:r>
              <a:rPr lang="ru-RU" dirty="0" smtClean="0"/>
              <a:t> – информационная основа для обсуждения проблем развития образования и местной образовательной политики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Специалистам</a:t>
            </a:r>
            <a:r>
              <a:rPr lang="ru-RU" dirty="0" smtClean="0"/>
              <a:t> – данные для анализа системы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47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Принципы оценки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Ориентация на информационный запрос конкретного адресата - родителей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Оценка внешних эффектов, результатов для конечного пользователя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Учет внешних факторов и условий для межрегиональных сравнений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Основа – проверяемые статистические данные, а не оценочные суждения</a:t>
            </a:r>
          </a:p>
        </p:txBody>
      </p:sp>
    </p:spTree>
    <p:extLst>
      <p:ext uri="{BB962C8B-B14F-4D97-AF65-F5344CB8AC3E}">
        <p14:creationId xmlns:p14="http://schemas.microsoft.com/office/powerpoint/2010/main" val="49328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Направления оценки продвинутых школ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Возможности индивидуального развития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Индивидуализация обучения (индивидуальные планы, предметы по выбору)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Дополнительные образовательные и </a:t>
            </a:r>
            <a:r>
              <a:rPr lang="ru-RU" dirty="0" err="1" smtClean="0"/>
              <a:t>необразовательные</a:t>
            </a:r>
            <a:r>
              <a:rPr lang="ru-RU" dirty="0" smtClean="0"/>
              <a:t> услуги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Результаты обучения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Средний балл ЕГЭ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Дифференциация результатов учащихся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 Результаты участия в олимпиадах и конкурсах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Условия обучения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Безопасность</a:t>
            </a:r>
            <a:endParaRPr lang="ru-RU" sz="1600" dirty="0"/>
          </a:p>
          <a:p>
            <a:pPr lvl="1">
              <a:buFont typeface="Wingdings" pitchFamily="2" charset="2"/>
              <a:buChar char="ü"/>
            </a:pPr>
            <a:r>
              <a:rPr lang="ru-RU" dirty="0"/>
              <a:t>Доступ в интернет во </a:t>
            </a:r>
            <a:r>
              <a:rPr lang="ru-RU" dirty="0" err="1" smtClean="0"/>
              <a:t>внеучебное</a:t>
            </a:r>
            <a:r>
              <a:rPr lang="ru-RU" dirty="0" smtClean="0"/>
              <a:t> </a:t>
            </a:r>
            <a:r>
              <a:rPr lang="ru-RU" dirty="0"/>
              <a:t>время</a:t>
            </a:r>
            <a:endParaRPr lang="ru-RU" sz="2000" dirty="0"/>
          </a:p>
          <a:p>
            <a:pPr lvl="1">
              <a:buFont typeface="Wingdings" pitchFamily="2" charset="2"/>
              <a:buChar char="ü"/>
            </a:pPr>
            <a:r>
              <a:rPr lang="ru-RU" dirty="0"/>
              <a:t>Социальная однородность </a:t>
            </a:r>
            <a:r>
              <a:rPr lang="ru-RU" dirty="0" smtClean="0"/>
              <a:t>учащихся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Доступность обучения </a:t>
            </a:r>
          </a:p>
          <a:p>
            <a:pPr lvl="1">
              <a:buFont typeface="Wingdings" pitchFamily="2" charset="2"/>
              <a:buChar char="ü"/>
            </a:pPr>
            <a:r>
              <a:rPr lang="ru-RU" sz="2700" dirty="0"/>
              <a:t>Стоимость дополнительных образовательных услуг и иные платежи</a:t>
            </a:r>
          </a:p>
          <a:p>
            <a:pPr lvl="1">
              <a:buFont typeface="Wingdings" pitchFamily="2" charset="2"/>
              <a:buChar char="ü"/>
            </a:pPr>
            <a:r>
              <a:rPr lang="ru-RU" sz="2700" dirty="0"/>
              <a:t>Доля детей из других микрорайонов</a:t>
            </a:r>
          </a:p>
          <a:p>
            <a:pPr lvl="1">
              <a:buFont typeface="Wingdings" pitchFamily="2" charset="2"/>
              <a:buChar char="ü"/>
            </a:pPr>
            <a:r>
              <a:rPr lang="ru-RU" sz="2700" dirty="0"/>
              <a:t>Поддержка детей с ограничениями по здоровью и социально незащищенных </a:t>
            </a:r>
          </a:p>
          <a:p>
            <a:pPr lvl="1">
              <a:buFont typeface="Wingdings" pitchFamily="2" charset="2"/>
              <a:buChar char="ü"/>
            </a:pPr>
            <a:r>
              <a:rPr lang="ru-RU" sz="2700" dirty="0"/>
              <a:t>Информационная открытость</a:t>
            </a:r>
          </a:p>
          <a:p>
            <a:pPr lvl="1"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91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Структура</a:t>
            </a:r>
            <a:r>
              <a:rPr lang="ru-RU" b="1" dirty="0" smtClean="0"/>
              <a:t> </a:t>
            </a:r>
            <a:r>
              <a:rPr lang="ru-RU" sz="3200" b="1" dirty="0" smtClean="0"/>
              <a:t>рейтинга </a:t>
            </a:r>
            <a:endParaRPr lang="ru-RU" sz="32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2643182"/>
            <a:ext cx="2602548" cy="3286148"/>
          </a:xfrm>
          <a:prstGeom prst="round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72000" rtlCol="0" anchor="ctr"/>
          <a:lstStyle/>
          <a:p>
            <a:pPr algn="ctr"/>
            <a:endParaRPr lang="en-US" sz="2000" b="1" dirty="0" smtClean="0"/>
          </a:p>
          <a:p>
            <a:pPr algn="ctr"/>
            <a:r>
              <a:rPr lang="ru-RU" sz="2000" b="1" dirty="0" smtClean="0"/>
              <a:t>По направлениям:</a:t>
            </a:r>
          </a:p>
          <a:p>
            <a:pPr algn="ctr"/>
            <a:endParaRPr lang="ru-RU" sz="15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Возможность индивидуального развития</a:t>
            </a:r>
          </a:p>
          <a:p>
            <a:pPr marL="285750" indent="-285750">
              <a:spcBef>
                <a:spcPts val="400"/>
              </a:spcBef>
              <a:buFont typeface="Arial" pitchFamily="34" charset="0"/>
              <a:buChar char="•"/>
            </a:pPr>
            <a:r>
              <a:rPr lang="ru-RU" sz="2000" dirty="0" smtClean="0"/>
              <a:t>Учебные результаты</a:t>
            </a:r>
          </a:p>
          <a:p>
            <a:pPr marL="285750" indent="-285750">
              <a:spcBef>
                <a:spcPts val="400"/>
              </a:spcBef>
              <a:buFont typeface="Arial" pitchFamily="34" charset="0"/>
              <a:buChar char="•"/>
            </a:pPr>
            <a:r>
              <a:rPr lang="ru-RU" sz="2000" dirty="0" smtClean="0"/>
              <a:t>Условия обучения</a:t>
            </a:r>
          </a:p>
          <a:p>
            <a:pPr marL="285750" indent="-285750">
              <a:spcBef>
                <a:spcPts val="400"/>
              </a:spcBef>
              <a:buFont typeface="Arial" pitchFamily="34" charset="0"/>
              <a:buChar char="•"/>
            </a:pPr>
            <a:r>
              <a:rPr lang="ru-RU" sz="2000" dirty="0" smtClean="0"/>
              <a:t>Доступность обучения </a:t>
            </a:r>
          </a:p>
          <a:p>
            <a:pPr algn="ctr"/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81050" y="2643182"/>
            <a:ext cx="2448272" cy="3286148"/>
          </a:xfrm>
          <a:prstGeom prst="round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 anchorCtr="0"/>
          <a:lstStyle/>
          <a:p>
            <a:pPr algn="ctr"/>
            <a:r>
              <a:rPr lang="ru-RU" sz="2000" b="1" dirty="0" smtClean="0"/>
              <a:t>По специализации</a:t>
            </a:r>
            <a:r>
              <a:rPr lang="ru-RU" sz="2000" dirty="0" smtClean="0"/>
              <a:t>:</a:t>
            </a:r>
          </a:p>
          <a:p>
            <a:pPr algn="ctr"/>
            <a:endParaRPr lang="ru-RU" sz="15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err="1" smtClean="0"/>
              <a:t>Физ</a:t>
            </a:r>
            <a:r>
              <a:rPr lang="ru-RU" sz="2000" dirty="0" smtClean="0"/>
              <a:t>-мат.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Гуманитарные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Языковые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Технологические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Художественно-эстетические</a:t>
            </a:r>
          </a:p>
          <a:p>
            <a:pPr algn="ctr"/>
            <a:endParaRPr lang="ru-RU" sz="2000" dirty="0"/>
          </a:p>
        </p:txBody>
      </p:sp>
      <p:sp>
        <p:nvSpPr>
          <p:cNvPr id="7" name="Овал 6"/>
          <p:cNvSpPr/>
          <p:nvPr/>
        </p:nvSpPr>
        <p:spPr>
          <a:xfrm>
            <a:off x="467544" y="836712"/>
            <a:ext cx="8280920" cy="1296144"/>
          </a:xfrm>
          <a:prstGeom prst="ellipse">
            <a:avLst/>
          </a:prstGeom>
          <a:solidFill>
            <a:srgbClr val="002060"/>
          </a:solidFill>
          <a:effectLst>
            <a:innerShdw blurRad="114300">
              <a:schemeClr val="bg1">
                <a:lumMod val="8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Продвинутые школы - лицеи, гимназии, школы с углубленным изучением отдельных предметов</a:t>
            </a:r>
            <a:endParaRPr lang="ru-RU" sz="24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907704" y="2132856"/>
            <a:ext cx="2880320" cy="43204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4532006" y="2387164"/>
            <a:ext cx="510326" cy="17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788024" y="2132856"/>
            <a:ext cx="3096344" cy="3702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6357950" y="2643182"/>
            <a:ext cx="2320911" cy="3286148"/>
          </a:xfrm>
          <a:prstGeom prst="round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 anchorCtr="0">
            <a:normAutofit/>
          </a:bodyPr>
          <a:lstStyle/>
          <a:p>
            <a:pPr algn="ctr">
              <a:buNone/>
            </a:pPr>
            <a:r>
              <a:rPr lang="ru-RU" sz="2000" b="1" dirty="0" smtClean="0"/>
              <a:t>По территориям</a:t>
            </a:r>
            <a:r>
              <a:rPr lang="ru-RU" sz="2000" dirty="0" smtClean="0"/>
              <a:t>:</a:t>
            </a:r>
          </a:p>
          <a:p>
            <a:pPr algn="ctr"/>
            <a:endParaRPr lang="ru-RU" sz="15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Регион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Муниципалитет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18864" y="1124744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Рейтинг- форма представления результатов сравнительной оценки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10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  <p:bldP spid="14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использовать рейтингом</a:t>
            </a:r>
            <a:r>
              <a:rPr lang="en-US" dirty="0" smtClean="0"/>
              <a:t> – </a:t>
            </a:r>
            <a:r>
              <a:rPr lang="ru-RU" dirty="0" smtClean="0"/>
              <a:t>для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76873"/>
            <a:ext cx="8229600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Второй вариант – построить рейтинг самому исходя из предпочтений и приоритетов  - поставить свои веса.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628800"/>
            <a:ext cx="6174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http://ria.ru/social_ratings/school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1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Рейтинг для директора. Профиль школы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188886"/>
              </p:ext>
            </p:extLst>
          </p:nvPr>
        </p:nvGraphicFramePr>
        <p:xfrm>
          <a:off x="0" y="620689"/>
          <a:ext cx="9036496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550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Рейтинг для директора. Профиль школы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2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1060165"/>
              </p:ext>
            </p:extLst>
          </p:nvPr>
        </p:nvGraphicFramePr>
        <p:xfrm>
          <a:off x="107504" y="836712"/>
          <a:ext cx="8856984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051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669</Words>
  <Application>Microsoft Office PowerPoint</Application>
  <PresentationFormat>Экран (4:3)</PresentationFormat>
  <Paragraphs>180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Сравнительная оценка школ повышенного уровня.  Первые результаты.  </vt:lpstr>
      <vt:lpstr>Рейтинг школ повышенного уровня</vt:lpstr>
      <vt:lpstr>Для чего и кому нужна сравнительная оценка  продвинутых школ</vt:lpstr>
      <vt:lpstr>Принципы оценки</vt:lpstr>
      <vt:lpstr>Направления оценки продвинутых школ</vt:lpstr>
      <vt:lpstr>Структура рейтинга </vt:lpstr>
      <vt:lpstr>Как использовать рейтингом – для родителей</vt:lpstr>
      <vt:lpstr>Рейтинг для директора. Профиль школы</vt:lpstr>
      <vt:lpstr>Рейтинг для директора. Профиль школы 2</vt:lpstr>
      <vt:lpstr>Некоторые результаты сравнительной оценки в разрезе специализации</vt:lpstr>
      <vt:lpstr>Некоторые результаты сравнительной оценки в региональном разрезе </vt:lpstr>
      <vt:lpstr>Некоторые аналитические результаты</vt:lpstr>
      <vt:lpstr>… и еще результаты сравнительной оценки</vt:lpstr>
      <vt:lpstr>Сколько у нас «продвинутых» школ?</vt:lpstr>
      <vt:lpstr>Презентация PowerPoint</vt:lpstr>
      <vt:lpstr>Все ли продвинутые школы – действительно продвинутые?</vt:lpstr>
      <vt:lpstr>Что дают «продвинутые» школы?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Где учится будущая интеллектуальная элита страны.  Рейтинг продвинутых школ</dc:title>
  <dc:creator>Mark Agranovich</dc:creator>
  <cp:lastModifiedBy>Mark Agranovich</cp:lastModifiedBy>
  <cp:revision>42</cp:revision>
  <dcterms:created xsi:type="dcterms:W3CDTF">2011-09-24T07:41:37Z</dcterms:created>
  <dcterms:modified xsi:type="dcterms:W3CDTF">2011-10-04T08:47:12Z</dcterms:modified>
</cp:coreProperties>
</file>