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8"/>
  </p:notesMasterIdLst>
  <p:handoutMasterIdLst>
    <p:handoutMasterId r:id="rId79"/>
  </p:handoutMasterIdLst>
  <p:sldIdLst>
    <p:sldId id="256" r:id="rId2"/>
    <p:sldId id="353" r:id="rId3"/>
    <p:sldId id="347" r:id="rId4"/>
    <p:sldId id="354" r:id="rId5"/>
    <p:sldId id="436" r:id="rId6"/>
    <p:sldId id="348" r:id="rId7"/>
    <p:sldId id="427" r:id="rId8"/>
    <p:sldId id="350" r:id="rId9"/>
    <p:sldId id="438" r:id="rId10"/>
    <p:sldId id="428" r:id="rId11"/>
    <p:sldId id="349" r:id="rId12"/>
    <p:sldId id="374" r:id="rId13"/>
    <p:sldId id="375" r:id="rId14"/>
    <p:sldId id="440" r:id="rId15"/>
    <p:sldId id="355" r:id="rId16"/>
    <p:sldId id="356" r:id="rId17"/>
    <p:sldId id="357" r:id="rId18"/>
    <p:sldId id="360" r:id="rId19"/>
    <p:sldId id="352" r:id="rId20"/>
    <p:sldId id="346" r:id="rId21"/>
    <p:sldId id="361" r:id="rId22"/>
    <p:sldId id="362" r:id="rId23"/>
    <p:sldId id="424" r:id="rId24"/>
    <p:sldId id="382" r:id="rId25"/>
    <p:sldId id="405" r:id="rId26"/>
    <p:sldId id="385" r:id="rId27"/>
    <p:sldId id="386" r:id="rId28"/>
    <p:sldId id="388" r:id="rId29"/>
    <p:sldId id="389" r:id="rId30"/>
    <p:sldId id="391" r:id="rId31"/>
    <p:sldId id="392" r:id="rId32"/>
    <p:sldId id="394" r:id="rId33"/>
    <p:sldId id="395" r:id="rId34"/>
    <p:sldId id="396" r:id="rId35"/>
    <p:sldId id="429" r:id="rId36"/>
    <p:sldId id="383" r:id="rId37"/>
    <p:sldId id="430" r:id="rId38"/>
    <p:sldId id="431" r:id="rId39"/>
    <p:sldId id="432" r:id="rId40"/>
    <p:sldId id="434" r:id="rId41"/>
    <p:sldId id="378" r:id="rId42"/>
    <p:sldId id="380" r:id="rId43"/>
    <p:sldId id="381" r:id="rId44"/>
    <p:sldId id="399" r:id="rId45"/>
    <p:sldId id="400" r:id="rId46"/>
    <p:sldId id="401" r:id="rId47"/>
    <p:sldId id="402" r:id="rId48"/>
    <p:sldId id="404" r:id="rId49"/>
    <p:sldId id="397" r:id="rId50"/>
    <p:sldId id="363" r:id="rId51"/>
    <p:sldId id="437" r:id="rId52"/>
    <p:sldId id="364" r:id="rId53"/>
    <p:sldId id="406" r:id="rId54"/>
    <p:sldId id="407" r:id="rId55"/>
    <p:sldId id="408" r:id="rId56"/>
    <p:sldId id="409" r:id="rId57"/>
    <p:sldId id="410" r:id="rId58"/>
    <p:sldId id="422" r:id="rId59"/>
    <p:sldId id="411" r:id="rId60"/>
    <p:sldId id="423" r:id="rId61"/>
    <p:sldId id="412" r:id="rId62"/>
    <p:sldId id="413" r:id="rId63"/>
    <p:sldId id="414" r:id="rId64"/>
    <p:sldId id="415" r:id="rId65"/>
    <p:sldId id="416" r:id="rId66"/>
    <p:sldId id="417" r:id="rId67"/>
    <p:sldId id="418" r:id="rId68"/>
    <p:sldId id="419" r:id="rId69"/>
    <p:sldId id="420" r:id="rId70"/>
    <p:sldId id="421" r:id="rId71"/>
    <p:sldId id="425" r:id="rId72"/>
    <p:sldId id="426" r:id="rId73"/>
    <p:sldId id="367" r:id="rId74"/>
    <p:sldId id="398" r:id="rId75"/>
    <p:sldId id="439" r:id="rId76"/>
    <p:sldId id="258" r:id="rId77"/>
  </p:sldIdLst>
  <p:sldSz cx="9144000" cy="6858000" type="screen4x3"/>
  <p:notesSz cx="6784975" cy="9906000"/>
  <p:defaultTex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3399"/>
    <a:srgbClr val="0033CC"/>
    <a:srgbClr val="D60093"/>
    <a:srgbClr val="000000"/>
    <a:srgbClr val="FF3300"/>
    <a:srgbClr val="99CC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87" autoAdjust="0"/>
    <p:restoredTop sz="99476" autoAdjust="0"/>
  </p:normalViewPr>
  <p:slideViewPr>
    <p:cSldViewPr>
      <p:cViewPr>
        <p:scale>
          <a:sx n="66" d="100"/>
          <a:sy n="66" d="100"/>
        </p:scale>
        <p:origin x="-336" y="-2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3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00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ru-RU"/>
          </a:p>
        </p:txBody>
      </p:sp>
      <p:sp>
        <p:nvSpPr>
          <p:cNvPr id="71683" name="Rectangle 3"/>
          <p:cNvSpPr>
            <a:spLocks noGrp="1" noChangeArrowheads="1"/>
          </p:cNvSpPr>
          <p:nvPr>
            <p:ph type="dt" sz="quarter" idx="1"/>
          </p:nvPr>
        </p:nvSpPr>
        <p:spPr bwMode="auto">
          <a:xfrm>
            <a:off x="3843338" y="0"/>
            <a:ext cx="29400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71684" name="Rectangle 4"/>
          <p:cNvSpPr>
            <a:spLocks noGrp="1" noChangeArrowheads="1"/>
          </p:cNvSpPr>
          <p:nvPr>
            <p:ph type="ftr" sz="quarter" idx="2"/>
          </p:nvPr>
        </p:nvSpPr>
        <p:spPr bwMode="auto">
          <a:xfrm>
            <a:off x="0" y="9409113"/>
            <a:ext cx="29400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ru-RU"/>
          </a:p>
        </p:txBody>
      </p:sp>
      <p:sp>
        <p:nvSpPr>
          <p:cNvPr id="71685" name="Rectangle 5"/>
          <p:cNvSpPr>
            <a:spLocks noGrp="1" noChangeArrowheads="1"/>
          </p:cNvSpPr>
          <p:nvPr>
            <p:ph type="sldNum" sz="quarter" idx="3"/>
          </p:nvPr>
        </p:nvSpPr>
        <p:spPr bwMode="auto">
          <a:xfrm>
            <a:off x="3843338" y="9409113"/>
            <a:ext cx="29400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565F390-99FC-46B0-91DE-16C3AE86BBEB}"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ru-RU"/>
          </a:p>
        </p:txBody>
      </p:sp>
      <p:sp>
        <p:nvSpPr>
          <p:cNvPr id="28675" name="Rectangle 3"/>
          <p:cNvSpPr>
            <a:spLocks noGrp="1" noChangeArrowheads="1"/>
          </p:cNvSpPr>
          <p:nvPr>
            <p:ph type="dt" idx="1"/>
          </p:nvPr>
        </p:nvSpPr>
        <p:spPr bwMode="auto">
          <a:xfrm>
            <a:off x="3843338" y="0"/>
            <a:ext cx="29400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82948" name="Rectangle 4"/>
          <p:cNvSpPr>
            <a:spLocks noRot="1" noChangeArrowheads="1" noTextEdit="1"/>
          </p:cNvSpPr>
          <p:nvPr>
            <p:ph type="sldImg" idx="2"/>
          </p:nvPr>
        </p:nvSpPr>
        <p:spPr bwMode="auto">
          <a:xfrm>
            <a:off x="915988" y="742950"/>
            <a:ext cx="4953000" cy="37147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77863" y="4705350"/>
            <a:ext cx="54292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8678" name="Rectangle 6"/>
          <p:cNvSpPr>
            <a:spLocks noGrp="1" noChangeArrowheads="1"/>
          </p:cNvSpPr>
          <p:nvPr>
            <p:ph type="ftr" sz="quarter" idx="4"/>
          </p:nvPr>
        </p:nvSpPr>
        <p:spPr bwMode="auto">
          <a:xfrm>
            <a:off x="0" y="9409113"/>
            <a:ext cx="29400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ru-RU"/>
          </a:p>
        </p:txBody>
      </p:sp>
      <p:sp>
        <p:nvSpPr>
          <p:cNvPr id="28679" name="Rectangle 7"/>
          <p:cNvSpPr>
            <a:spLocks noGrp="1" noChangeArrowheads="1"/>
          </p:cNvSpPr>
          <p:nvPr>
            <p:ph type="sldNum" sz="quarter" idx="5"/>
          </p:nvPr>
        </p:nvSpPr>
        <p:spPr bwMode="auto">
          <a:xfrm>
            <a:off x="3843338" y="9409113"/>
            <a:ext cx="29400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3CB9A06-1918-4CAF-8F9B-A076943E8AB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2CACE50-B969-4C44-BC90-286349781BE0}" type="slidenum">
              <a:rPr lang="ru-RU" smtClean="0"/>
              <a:pPr/>
              <a:t>1</a:t>
            </a:fld>
            <a:endParaRPr lang="ru-RU"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FAF81F6-7D37-486E-B5C5-F861E1ABE76B}" type="slidenum">
              <a:rPr lang="ru-RU" smtClean="0"/>
              <a:pPr/>
              <a:t>76</a:t>
            </a:fld>
            <a:endParaRPr lang="ru-RU"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E098439-C857-4045-8195-681C035ABCE2}" type="slidenum">
              <a:rPr lang="ru-RU" smtClean="0"/>
              <a:pPr/>
              <a:t>3</a:t>
            </a:fld>
            <a:endParaRPr lang="ru-RU"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algn="just" eaLnBrk="1" hangingPunct="1"/>
            <a:endParaRPr lang="ru-RU" sz="1400" smtClean="0">
              <a:cs typeface="Times New Roman" pitchFamily="18" charset="0"/>
            </a:endParaRPr>
          </a:p>
          <a:p>
            <a:pPr eaLnBrk="1" hangingPunct="1"/>
            <a:endParaRPr lang="ru-RU" sz="14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3A1B75-0BD6-4D15-8889-8C9B016B8A0C}" type="slidenum">
              <a:rPr lang="ru-RU" smtClean="0"/>
              <a:pPr/>
              <a:t>5</a:t>
            </a:fld>
            <a:endParaRPr lang="ru-RU"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algn="just" eaLnBrk="1" hangingPunct="1"/>
            <a:endParaRPr lang="ru-RU" sz="1400" smtClean="0">
              <a:cs typeface="Times New Roman" pitchFamily="18" charset="0"/>
            </a:endParaRPr>
          </a:p>
          <a:p>
            <a:pPr eaLnBrk="1" hangingPunct="1"/>
            <a:endParaRPr lang="ru-RU" sz="1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689A7B9-776F-4A7A-AE22-26C1B3E52501}" type="slidenum">
              <a:rPr lang="ru-RU" smtClean="0"/>
              <a:pPr/>
              <a:t>8</a:t>
            </a:fld>
            <a:endParaRPr lang="ru-RU"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gn="just" eaLnBrk="1" hangingPunct="1"/>
            <a:endParaRPr lang="ru-RU" sz="1400" smtClean="0">
              <a:cs typeface="Times New Roman" pitchFamily="18" charset="0"/>
            </a:endParaRPr>
          </a:p>
          <a:p>
            <a:pPr eaLnBrk="1" hangingPunct="1"/>
            <a:endParaRPr lang="ru-RU"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3EA3477-DC1A-4380-8C2B-3BD626D0F8E4}" type="slidenum">
              <a:rPr lang="ru-RU" smtClean="0"/>
              <a:pPr/>
              <a:t>9</a:t>
            </a:fld>
            <a:endParaRPr lang="ru-RU"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lgn="just" eaLnBrk="1" hangingPunct="1"/>
            <a:endParaRPr lang="ru-RU" sz="1400" smtClean="0">
              <a:cs typeface="Times New Roman" pitchFamily="18" charset="0"/>
            </a:endParaRPr>
          </a:p>
          <a:p>
            <a:pPr eaLnBrk="1" hangingPunct="1"/>
            <a:endParaRPr lang="ru-RU"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AA85E14-75AB-4508-B913-6B652DDD0B65}" type="slidenum">
              <a:rPr lang="ru-RU" smtClean="0"/>
              <a:pPr/>
              <a:t>10</a:t>
            </a:fld>
            <a:endParaRPr lang="ru-RU"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ru-RU" smtClean="0"/>
              <a:t>Проведенное обследование позволило оценить особенности процесса адаптации к школьному обучению в двух ракурсах: с одной стороны, через восприятие учителя (который взаимодействовал с ребенком в школе), с другой – через восприятие родителя (который видел проявление реакций адаптации ребенка в домашней обстановке). Причем, и родитель, и учитель (наряду с экспертными оценками тех или иных качеств ребенка) оценивали главным образом наличие или отсутствие поведенческих реакций ребенка, что значительно увеличивает достоверность полученной информации. Кроме того, очень важно, что эти оценки проводились одномоментно, без разнесения во времени. Такой широкий охват оцениваемого поведения позволяет выявить наиболее характерные типы адаптационных реакций и разработать рекомендации для педагогов и родителей по оптимальной поддержке детей с учетом имеющихся проблем.</a:t>
            </a:r>
          </a:p>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D3115B6-0E32-4E1E-8B6E-0646CC5554D0}" type="slidenum">
              <a:rPr lang="ru-RU" smtClean="0"/>
              <a:pPr/>
              <a:t>14</a:t>
            </a:fld>
            <a:endParaRPr lang="ru-RU" smtClean="0"/>
          </a:p>
        </p:txBody>
      </p:sp>
      <p:sp>
        <p:nvSpPr>
          <p:cNvPr id="90115" name="Rectangle 7"/>
          <p:cNvSpPr txBox="1">
            <a:spLocks noGrp="1" noChangeArrowheads="1"/>
          </p:cNvSpPr>
          <p:nvPr/>
        </p:nvSpPr>
        <p:spPr bwMode="auto">
          <a:xfrm>
            <a:off x="3844925" y="9410700"/>
            <a:ext cx="2940050" cy="495300"/>
          </a:xfrm>
          <a:prstGeom prst="rect">
            <a:avLst/>
          </a:prstGeom>
          <a:noFill/>
          <a:ln w="9525">
            <a:noFill/>
            <a:miter lim="800000"/>
            <a:headEnd/>
            <a:tailEnd/>
          </a:ln>
        </p:spPr>
        <p:txBody>
          <a:bodyPr anchor="b"/>
          <a:lstStyle/>
          <a:p>
            <a:pPr algn="r" eaLnBrk="0" hangingPunct="0"/>
            <a:fld id="{407CF1E4-1B6B-45E6-A38E-6F31EBC867E5}" type="slidenum">
              <a:rPr lang="ru-RU" sz="1200">
                <a:latin typeface="Times New Roman" pitchFamily="18" charset="0"/>
              </a:rPr>
              <a:pPr algn="r" eaLnBrk="0" hangingPunct="0"/>
              <a:t>14</a:t>
            </a:fld>
            <a:endParaRPr lang="ru-RU" sz="1200">
              <a:latin typeface="Times New Roman" pitchFamily="18" charset="0"/>
            </a:endParaRPr>
          </a:p>
        </p:txBody>
      </p:sp>
      <p:sp>
        <p:nvSpPr>
          <p:cNvPr id="90116" name="Rectangle 2"/>
          <p:cNvSpPr>
            <a:spLocks noChangeArrowheads="1" noTextEdit="1"/>
          </p:cNvSpPr>
          <p:nvPr>
            <p:ph type="sldImg"/>
          </p:nvPr>
        </p:nvSpPr>
        <p:spPr>
          <a:ln/>
        </p:spPr>
      </p:sp>
      <p:sp>
        <p:nvSpPr>
          <p:cNvPr id="90117" name="Rectangle 3"/>
          <p:cNvSpPr>
            <a:spLocks noGrp="1" noChangeArrowheads="1"/>
          </p:cNvSpPr>
          <p:nvPr>
            <p:ph type="body" idx="1"/>
          </p:nvPr>
        </p:nvSpPr>
        <p:spPr>
          <a:xfrm>
            <a:off x="904875" y="4705350"/>
            <a:ext cx="4975225" cy="4457700"/>
          </a:xfrm>
          <a:noFill/>
          <a:ln/>
        </p:spPr>
        <p:txBody>
          <a:bodyPr/>
          <a:lstStyle/>
          <a:p>
            <a:pPr eaLnBrk="1" hangingPunct="1"/>
            <a:r>
              <a:rPr lang="ru-RU" smtClean="0"/>
              <a:t>К настоящему моменту проведен Первый этап. Все дальнейшее изложение относится к работе на первом этапе.</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EB48708-40E2-4BB1-B4FA-C8EBB64D30F6}" type="slidenum">
              <a:rPr lang="ru-RU" smtClean="0"/>
              <a:pPr/>
              <a:t>20</a:t>
            </a:fld>
            <a:endParaRPr lang="ru-RU" smtClean="0"/>
          </a:p>
        </p:txBody>
      </p:sp>
      <p:sp>
        <p:nvSpPr>
          <p:cNvPr id="91139" name="Rectangle 2"/>
          <p:cNvSpPr>
            <a:spLocks noRot="1" noChangeArrowheads="1" noTextEdit="1"/>
          </p:cNvSpPr>
          <p:nvPr>
            <p:ph type="sldImg"/>
          </p:nvPr>
        </p:nvSpPr>
        <p:spPr>
          <a:xfrm>
            <a:off x="931863" y="755650"/>
            <a:ext cx="4924425" cy="3692525"/>
          </a:xfrm>
          <a:ln/>
        </p:spPr>
      </p:sp>
      <p:sp>
        <p:nvSpPr>
          <p:cNvPr id="91140" name="Rectangle 3"/>
          <p:cNvSpPr>
            <a:spLocks noGrp="1" noChangeArrowheads="1"/>
          </p:cNvSpPr>
          <p:nvPr>
            <p:ph type="body" idx="1"/>
          </p:nvPr>
        </p:nvSpPr>
        <p:spPr>
          <a:xfrm>
            <a:off x="904875" y="4705350"/>
            <a:ext cx="4975225" cy="4457700"/>
          </a:xfrm>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9B128EB-42FD-438D-8178-4C01144B4236}" type="slidenum">
              <a:rPr lang="ru-RU" smtClean="0"/>
              <a:pPr/>
              <a:t>41</a:t>
            </a:fld>
            <a:endParaRPr lang="ru-RU" smtClean="0"/>
          </a:p>
        </p:txBody>
      </p:sp>
      <p:sp>
        <p:nvSpPr>
          <p:cNvPr id="92163" name="Rectangle 7"/>
          <p:cNvSpPr txBox="1">
            <a:spLocks noGrp="1" noChangeArrowheads="1"/>
          </p:cNvSpPr>
          <p:nvPr/>
        </p:nvSpPr>
        <p:spPr bwMode="auto">
          <a:xfrm>
            <a:off x="3844925" y="9410700"/>
            <a:ext cx="2940050" cy="495300"/>
          </a:xfrm>
          <a:prstGeom prst="rect">
            <a:avLst/>
          </a:prstGeom>
          <a:noFill/>
          <a:ln w="9525">
            <a:noFill/>
            <a:miter lim="800000"/>
            <a:headEnd/>
            <a:tailEnd/>
          </a:ln>
        </p:spPr>
        <p:txBody>
          <a:bodyPr anchor="b"/>
          <a:lstStyle/>
          <a:p>
            <a:pPr algn="r" eaLnBrk="0" hangingPunct="0"/>
            <a:fld id="{6E653C00-FCBB-4393-AC99-D912BAC2F751}" type="slidenum">
              <a:rPr lang="ru-RU" sz="1200">
                <a:latin typeface="Times New Roman" pitchFamily="18" charset="0"/>
              </a:rPr>
              <a:pPr algn="r" eaLnBrk="0" hangingPunct="0"/>
              <a:t>41</a:t>
            </a:fld>
            <a:endParaRPr lang="ru-RU" sz="1200">
              <a:latin typeface="Times New Roman" pitchFamily="18" charset="0"/>
            </a:endParaRPr>
          </a:p>
        </p:txBody>
      </p:sp>
      <p:sp>
        <p:nvSpPr>
          <p:cNvPr id="92164" name="Rectangle 2"/>
          <p:cNvSpPr>
            <a:spLocks noChangeArrowheads="1" noTextEdit="1"/>
          </p:cNvSpPr>
          <p:nvPr>
            <p:ph type="sldImg"/>
          </p:nvPr>
        </p:nvSpPr>
        <p:spPr>
          <a:ln/>
        </p:spPr>
      </p:sp>
      <p:sp>
        <p:nvSpPr>
          <p:cNvPr id="92165" name="Rectangle 3"/>
          <p:cNvSpPr>
            <a:spLocks noGrp="1" noChangeArrowheads="1"/>
          </p:cNvSpPr>
          <p:nvPr>
            <p:ph type="body" idx="1"/>
          </p:nvPr>
        </p:nvSpPr>
        <p:spPr>
          <a:xfrm>
            <a:off x="904875" y="4705350"/>
            <a:ext cx="4975225" cy="4457700"/>
          </a:xfrm>
          <a:noFill/>
          <a:ln/>
        </p:spPr>
        <p:txBody>
          <a:bodyPr/>
          <a:lstStyle/>
          <a:p>
            <a:pPr eaLnBrk="1" hangingPunct="1">
              <a:lnSpc>
                <a:spcPct val="80000"/>
              </a:lnSpc>
            </a:pPr>
            <a:r>
              <a:rPr lang="ru-RU" sz="800" smtClean="0"/>
              <a:t>Каждая из этих категорий неоднородна по психологическим характеристикам, внутри категории могут быть выделены различные варианты соотношения ресурсов и рисков, в которых отражается результат предшествующего этапа развития ребенка, его индивидуальный адаптационный потенциал.</a:t>
            </a:r>
          </a:p>
          <a:p>
            <a:pPr eaLnBrk="1" hangingPunct="1">
              <a:lnSpc>
                <a:spcPct val="80000"/>
              </a:lnSpc>
            </a:pPr>
            <a:r>
              <a:rPr lang="ru-RU" sz="800" smtClean="0"/>
              <a:t>Из приведенной таблицы видно, что большинство обследованных первоклассников (5079 человек) могут быть отнесены к первой категории типов – имеют высокий адаптационный потенциал. Это дети, обладающие достаточным потенциалом для овладения позицией школьника. Для них характерен высокий уровень психофизиологической зрелости, проявляющийся высоким уровнем самоконтроля, эмоциональной стабильностью, уравновешенностью поведения. Дети, отнесенные к данной категории, готовы к усвоению школьных требований. У них хорошие коммуникативные навыки, позволяющие успешно устанавливать отношения со сверстниками и педагогом. Это дети, успешно справившиеся с тестовыми заданиями и имеющие хорошие или средние учебные навыки.</a:t>
            </a:r>
          </a:p>
          <a:p>
            <a:pPr eaLnBrk="1" hangingPunct="1">
              <a:lnSpc>
                <a:spcPct val="80000"/>
              </a:lnSpc>
            </a:pPr>
            <a:r>
              <a:rPr lang="ru-RU" sz="800" smtClean="0"/>
              <a:t>И то же время, видно, что внутри этой категории могут быть выделены свои типологические варианты соотношения рисков и ресурсов, имеющие отличия, требующие их учета в практической работе. Так, наиболее благополучным может быть признан самый многочисленный первый кластер, объединяющий детей с наиболее гармоничным типом адаптационного потенциала.</a:t>
            </a:r>
          </a:p>
          <a:p>
            <a:pPr eaLnBrk="1" hangingPunct="1">
              <a:lnSpc>
                <a:spcPct val="80000"/>
              </a:lnSpc>
            </a:pPr>
            <a:r>
              <a:rPr lang="ru-RU" sz="800" smtClean="0"/>
              <a:t>Второй кластер отличается от первого более низким уровнем развития учебных навыков, тестовые пробы эти дети выполнили несколько ниже, чем дети первого кластера, однако, результат достаточно хороший. </a:t>
            </a:r>
            <a:r>
              <a:rPr lang="ru-RU" sz="800" i="1" smtClean="0"/>
              <a:t>Это указывает, что почти тысяча первоклассников с хорошим адаптационным потенциалом пришло в школу, не имея какого либо из школьных навыков: чтения, письма, счета. </a:t>
            </a:r>
            <a:r>
              <a:rPr lang="ru-RU" sz="800" smtClean="0"/>
              <a:t>Учитывая общие тенденции, описанные в первой главе, можно предположить, что, прежде всего, большинство этих детей не имеют навыков письма.</a:t>
            </a:r>
          </a:p>
          <a:p>
            <a:pPr eaLnBrk="1" hangingPunct="1">
              <a:lnSpc>
                <a:spcPct val="80000"/>
              </a:lnSpc>
            </a:pPr>
            <a:r>
              <a:rPr lang="ru-RU" sz="800" smtClean="0"/>
              <a:t>Дети, попадающие в третий кластер, демонстрируют средний и высокий уровень выполнения тестовых заданий, у них средний уровень сформированности учебных навыков, среди этих детей встречаются дети, имеющие какие-либо дефекты речи, уровень тревожности у них один из самых высоких среди всех кластеров, эмоциональная стабильность также снижена. Возможно, именно высокая тревожность и эмоциональность этих детей приводит к реагированию по психосоматическому типу: дети этой группы часто жалуются на здоровье уже в первые дни пребывания в школе. </a:t>
            </a:r>
          </a:p>
          <a:p>
            <a:pPr eaLnBrk="1" hangingPunct="1">
              <a:lnSpc>
                <a:spcPct val="80000"/>
              </a:lnSpc>
            </a:pPr>
            <a:r>
              <a:rPr lang="ru-RU" sz="800" smtClean="0"/>
              <a:t>В четвертый кластер попали дети с высоким уровнем адаптационного потенциала, практически по своим психологическим характеристикам не отличающиеся от детей первого кластера, за исключением того, что у них отмечаются какие-либо дефекты речи. В данном случае можно предположить, что в дошкольном периоде с этими детьми была проведена большая работа по компенсации имеющихся проблем в состоянии нервной системы и, в частности, речи, развитию ребенка и формированию у него учебных навыков. В настоящее время имеющиеся проблемы хорошо скомпенсированы, у детей отмечается высокий адаптационный потенциал. </a:t>
            </a:r>
          </a:p>
          <a:p>
            <a:pPr eaLnBrk="1" hangingPunct="1">
              <a:lnSpc>
                <a:spcPct val="80000"/>
              </a:lnSpc>
            </a:pPr>
            <a:r>
              <a:rPr lang="ru-RU" sz="800" smtClean="0"/>
              <a:t>Следующий, пятый кластер составляют дети, у которых по сравнению с первым кластером можно отметить также только одно существенное различие- </a:t>
            </a:r>
            <a:r>
              <a:rPr lang="ru-RU" sz="800" i="1" smtClean="0"/>
              <a:t>отсутствие активности на уроке</a:t>
            </a:r>
            <a:r>
              <a:rPr lang="ru-RU" sz="800" smtClean="0"/>
              <a:t>. Учитывая, что обследование проводилось в самом начале адаптационного периода, выявленная особенность сочетается с хорошим уровнем выполнения тестовых заданий и общим уровнем развития школьных навыков можно считать, что это связанно с индивидуальными типологическими особенностями нервной системы, сложившимися стереотипами реагирования, проявляющимися в  более длительной стадии ориентации в новой обстановке, </a:t>
            </a:r>
          </a:p>
          <a:p>
            <a:pPr eaLnBrk="1" hangingPunct="1">
              <a:lnSpc>
                <a:spcPct val="80000"/>
              </a:lnSpc>
            </a:pPr>
            <a:r>
              <a:rPr lang="ru-RU" sz="800" smtClean="0"/>
              <a:t>В шестом кластере объединены дети, для которых характерно  сочетание хорошего уровня выполнения тестовых заданий, среднего уровня развития учебных навыков, а также низкой активности на уроке. </a:t>
            </a:r>
            <a:r>
              <a:rPr lang="ru-RU" sz="800" i="1" smtClean="0"/>
              <a:t>Все это у детей данной группы проявляется на фоне имеющихся каких либо дефектов речи.</a:t>
            </a:r>
            <a:r>
              <a:rPr lang="ru-RU" sz="800" smtClean="0"/>
              <a:t> Это указывает, что проблемы, лежащие в основе  речевых нарушений у данной группы детей, в дошкольном возрасте скомпенсированы не полностью, однако, хороший интеллект позволяет им в начале школьного обучения демонстрировать   высокий адаптационный потенциал.</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130425"/>
            <a:ext cx="7772400" cy="3314700"/>
          </a:xfrm>
        </p:spPr>
        <p:txBody>
          <a:bodyPr/>
          <a:lstStyle>
            <a:lvl1pPr algn="ctr">
              <a:defRPr sz="4400" b="1"/>
            </a:lvl1pPr>
          </a:lstStyle>
          <a:p>
            <a:r>
              <a:rPr lang="ru-RU"/>
              <a:t>Образец заголовка</a:t>
            </a:r>
          </a:p>
        </p:txBody>
      </p:sp>
      <p:sp>
        <p:nvSpPr>
          <p:cNvPr id="3" name="Rectangle 3"/>
          <p:cNvSpPr>
            <a:spLocks noGrp="1" noChangeArrowheads="1"/>
          </p:cNvSpPr>
          <p:nvPr>
            <p:ph type="sldNum" sz="quarter" idx="10"/>
          </p:nvPr>
        </p:nvSpPr>
        <p:spPr>
          <a:xfrm>
            <a:off x="8101013" y="6245225"/>
            <a:ext cx="585787" cy="476250"/>
          </a:xfrm>
        </p:spPr>
        <p:txBody>
          <a:bodyPr/>
          <a:lstStyle>
            <a:lvl1pPr>
              <a:defRPr/>
            </a:lvl1pPr>
          </a:lstStyle>
          <a:p>
            <a:pPr>
              <a:defRPr/>
            </a:pPr>
            <a:fld id="{FF01B170-7E40-4531-980D-BE650E45F75F}" type="slidenum">
              <a:rPr lang="ru-RU"/>
              <a:pPr>
                <a:defRPr/>
              </a:pPr>
              <a:t>‹#›</a:t>
            </a:fld>
            <a:endParaRPr lang="ru-RU"/>
          </a:p>
        </p:txBody>
      </p:sp>
      <p:sp>
        <p:nvSpPr>
          <p:cNvPr id="4" name="Rectangle 4"/>
          <p:cNvSpPr>
            <a:spLocks noGrp="1" noChangeArrowheads="1"/>
          </p:cNvSpPr>
          <p:nvPr>
            <p:ph type="dt" sz="quarter" idx="11"/>
          </p:nvPr>
        </p:nvSpPr>
        <p:spPr>
          <a:xfrm>
            <a:off x="457200" y="6245225"/>
            <a:ext cx="2133600" cy="476250"/>
          </a:xfrm>
        </p:spPr>
        <p:txBody>
          <a:bodyPr/>
          <a:lstStyle>
            <a:lvl1pPr>
              <a:defRPr/>
            </a:lvl1pPr>
          </a:lstStyle>
          <a:p>
            <a:pPr>
              <a:defRPr/>
            </a:pPr>
            <a:endParaRPr lang="ru-RU"/>
          </a:p>
        </p:txBody>
      </p:sp>
      <p:sp>
        <p:nvSpPr>
          <p:cNvPr id="5" name="Rectangle 5"/>
          <p:cNvSpPr>
            <a:spLocks noGrp="1" noChangeArrowheads="1"/>
          </p:cNvSpPr>
          <p:nvPr>
            <p:ph type="ftr" sz="quarter" idx="12"/>
          </p:nvPr>
        </p:nvSpPr>
        <p:spPr>
          <a:xfrm>
            <a:off x="3124200" y="6245225"/>
            <a:ext cx="2895600" cy="476250"/>
          </a:xfrm>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3FCCC58-B99C-4300-B809-B48080A594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975"/>
            <a:ext cx="2057400" cy="6072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975"/>
            <a:ext cx="6019800" cy="6072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57DF0F8-7B00-44D7-94EE-F7B848F3A4E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137228"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137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911F7AE-76C6-4002-BB8E-B287704BDF5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35EC7BDE-A414-42CE-A886-E64E2BF2FF9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DF840E-4E6C-4D87-9C2E-EC5BEDCC292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CD26C03-11DE-441A-B9A4-FAE8ADA4829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4B3C312-24BA-4C36-9AF1-9AACB81A077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3435C83-998E-4C8D-ABA2-CB142B84165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CCD3B1D-BFE3-43AC-A4D0-CE7658DCF52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F84FC6D-1F39-4637-ACBD-2CA3FC8D7E5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B6D95E8-A1D3-4987-8FCB-553C6D8BA2F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72EFAD2-5667-4C24-B12A-F9AB5548F04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53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5364" name="Rectangle 4"/>
          <p:cNvSpPr>
            <a:spLocks noGrp="1" noChangeArrowheads="1"/>
          </p:cNvSpPr>
          <p:nvPr>
            <p:ph type="dt" sz="half" idx="2"/>
          </p:nvPr>
        </p:nvSpPr>
        <p:spPr bwMode="auto">
          <a:xfrm>
            <a:off x="457200" y="64531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ru-RU"/>
          </a:p>
        </p:txBody>
      </p:sp>
      <p:sp>
        <p:nvSpPr>
          <p:cNvPr id="15365" name="Rectangle 5"/>
          <p:cNvSpPr>
            <a:spLocks noGrp="1" noChangeArrowheads="1"/>
          </p:cNvSpPr>
          <p:nvPr>
            <p:ph type="ftr" sz="quarter" idx="3"/>
          </p:nvPr>
        </p:nvSpPr>
        <p:spPr bwMode="auto">
          <a:xfrm>
            <a:off x="2879725" y="64531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5366" name="Rectangle 6"/>
          <p:cNvSpPr>
            <a:spLocks noGrp="1" noChangeArrowheads="1"/>
          </p:cNvSpPr>
          <p:nvPr>
            <p:ph type="sldNum" sz="quarter" idx="4"/>
          </p:nvPr>
        </p:nvSpPr>
        <p:spPr bwMode="auto">
          <a:xfrm>
            <a:off x="8640763" y="6453188"/>
            <a:ext cx="539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a:solidFill>
                  <a:schemeClr val="bg1"/>
                </a:solidFill>
              </a:defRPr>
            </a:lvl1pPr>
          </a:lstStyle>
          <a:p>
            <a:pPr>
              <a:defRPr/>
            </a:pPr>
            <a:fld id="{D6623D78-C39A-4C4D-9258-764040ECD7B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2" r:id="rId13"/>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________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 Id="rId5" Type="http://schemas.openxmlformats.org/officeDocument/2006/relationships/image" Target="../media/image55.emf"/><Relationship Id="rId4" Type="http://schemas.openxmlformats.org/officeDocument/2006/relationships/image" Target="../media/image54.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ext Box 16"/>
          <p:cNvSpPr txBox="1">
            <a:spLocks noChangeArrowheads="1"/>
          </p:cNvSpPr>
          <p:nvPr/>
        </p:nvSpPr>
        <p:spPr bwMode="auto">
          <a:xfrm>
            <a:off x="0" y="381000"/>
            <a:ext cx="9144000" cy="1631950"/>
          </a:xfrm>
          <a:prstGeom prst="rect">
            <a:avLst/>
          </a:prstGeom>
          <a:noFill/>
          <a:ln w="9525">
            <a:noFill/>
            <a:miter lim="800000"/>
            <a:headEnd/>
            <a:tailEnd/>
          </a:ln>
        </p:spPr>
        <p:txBody>
          <a:bodyPr>
            <a:spAutoFit/>
          </a:bodyPr>
          <a:lstStyle/>
          <a:p>
            <a:r>
              <a:rPr lang="ru-RU" sz="2000" b="1">
                <a:solidFill>
                  <a:schemeClr val="tx2"/>
                </a:solidFill>
              </a:rPr>
              <a:t>Семинар </a:t>
            </a:r>
            <a:r>
              <a:rPr lang="ru-RU" sz="2000"/>
              <a:t>еминар</a:t>
            </a:r>
          </a:p>
          <a:p>
            <a:r>
              <a:rPr lang="ru-RU" sz="2000" b="1">
                <a:solidFill>
                  <a:schemeClr val="tx2"/>
                </a:solidFill>
              </a:rPr>
              <a:t>«Новая школа»: ключевые проблемы социализации детей и развитие образования в современной России».</a:t>
            </a:r>
          </a:p>
          <a:p>
            <a:r>
              <a:rPr lang="ru-RU" sz="2000" b="1">
                <a:solidFill>
                  <a:schemeClr val="tx2"/>
                </a:solidFill>
              </a:rPr>
              <a:t> </a:t>
            </a:r>
          </a:p>
          <a:p>
            <a:r>
              <a:rPr lang="ru-RU" sz="2000" b="1">
                <a:solidFill>
                  <a:schemeClr val="tx2"/>
                </a:solidFill>
              </a:rPr>
              <a:t>Москва, 22 ноября 2011 г</a:t>
            </a:r>
            <a:r>
              <a:rPr lang="ru-RU" sz="2000" i="1">
                <a:solidFill>
                  <a:schemeClr val="tx2"/>
                </a:solidFill>
              </a:rPr>
              <a:t>.</a:t>
            </a:r>
          </a:p>
        </p:txBody>
      </p:sp>
      <p:sp>
        <p:nvSpPr>
          <p:cNvPr id="2063" name="Rectangle 15"/>
          <p:cNvSpPr>
            <a:spLocks noGrp="1" noChangeArrowheads="1"/>
          </p:cNvSpPr>
          <p:nvPr>
            <p:ph type="ctrTitle"/>
          </p:nvPr>
        </p:nvSpPr>
        <p:spPr>
          <a:xfrm>
            <a:off x="2590800" y="2895600"/>
            <a:ext cx="6553200" cy="1981200"/>
          </a:xfrm>
        </p:spPr>
        <p:txBody>
          <a:bodyPr/>
          <a:lstStyle/>
          <a:p>
            <a:pPr eaLnBrk="1" hangingPunct="1">
              <a:defRPr/>
            </a:pPr>
            <a:r>
              <a:rPr lang="ru-RU" sz="2400" i="1" dirty="0" smtClean="0">
                <a:effectLst>
                  <a:outerShdw blurRad="38100" dist="38100" dir="2700000" algn="tl">
                    <a:srgbClr val="C0C0C0"/>
                  </a:outerShdw>
                </a:effectLst>
              </a:rPr>
              <a:t>Возможности управления качеством образования по результатам комплексного мониторинга образовательных достижений </a:t>
            </a:r>
            <a:r>
              <a:rPr lang="ru-RU" sz="2400" i="1" dirty="0" smtClean="0">
                <a:effectLst>
                  <a:outerShdw blurRad="38100" dist="38100" dir="2700000" algn="tl">
                    <a:srgbClr val="C0C0C0"/>
                  </a:outerShdw>
                </a:effectLst>
              </a:rPr>
              <a:t> в начальной школе</a:t>
            </a:r>
            <a:endParaRPr lang="ru-RU" sz="2400" i="1" dirty="0" smtClean="0">
              <a:effectLst>
                <a:outerShdw blurRad="38100" dist="38100" dir="2700000" algn="tl">
                  <a:srgbClr val="C0C0C0"/>
                </a:outerShdw>
              </a:effectLst>
            </a:endParaRPr>
          </a:p>
        </p:txBody>
      </p:sp>
      <p:sp>
        <p:nvSpPr>
          <p:cNvPr id="7172" name="Rectangle 24"/>
          <p:cNvSpPr>
            <a:spLocks noChangeArrowheads="1"/>
          </p:cNvSpPr>
          <p:nvPr/>
        </p:nvSpPr>
        <p:spPr bwMode="auto">
          <a:xfrm rot="10800000" flipV="1">
            <a:off x="531813" y="5226050"/>
            <a:ext cx="8231187" cy="701675"/>
          </a:xfrm>
          <a:prstGeom prst="rect">
            <a:avLst/>
          </a:prstGeom>
          <a:noFill/>
          <a:ln w="9525">
            <a:noFill/>
            <a:miter lim="800000"/>
            <a:headEnd/>
            <a:tailEnd/>
          </a:ln>
        </p:spPr>
        <p:txBody>
          <a:bodyPr>
            <a:spAutoFit/>
          </a:bodyPr>
          <a:lstStyle/>
          <a:p>
            <a:pPr>
              <a:spcBef>
                <a:spcPct val="20000"/>
              </a:spcBef>
            </a:pPr>
            <a:r>
              <a:rPr lang="ru-RU" sz="2000" b="1">
                <a:solidFill>
                  <a:schemeClr val="tx2"/>
                </a:solidFill>
              </a:rPr>
              <a:t>Ковалева Галина Сергеевна, руководитель Отдела оценки качества образования ИСМО РАО, к.п.н.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Дата 3"/>
          <p:cNvSpPr>
            <a:spLocks noGrp="1"/>
          </p:cNvSpPr>
          <p:nvPr>
            <p:ph type="dt" sz="quarter" idx="10"/>
          </p:nvPr>
        </p:nvSpPr>
        <p:spPr>
          <a:noFill/>
        </p:spPr>
        <p:txBody>
          <a:bodyPr/>
          <a:lstStyle/>
          <a:p>
            <a:fld id="{787B7A87-8A0C-4E83-ACE4-6367E240E4E8}" type="datetime1">
              <a:rPr lang="ru-RU" smtClean="0"/>
              <a:pPr/>
              <a:t>22.11.2011</a:t>
            </a:fld>
            <a:endParaRPr lang="ru-RU" smtClean="0"/>
          </a:p>
        </p:txBody>
      </p:sp>
      <p:sp>
        <p:nvSpPr>
          <p:cNvPr id="16387" name="Номер слайда 5"/>
          <p:cNvSpPr>
            <a:spLocks noGrp="1"/>
          </p:cNvSpPr>
          <p:nvPr>
            <p:ph type="sldNum" sz="quarter" idx="12"/>
          </p:nvPr>
        </p:nvSpPr>
        <p:spPr>
          <a:noFill/>
        </p:spPr>
        <p:txBody>
          <a:bodyPr/>
          <a:lstStyle/>
          <a:p>
            <a:fld id="{9353CCBB-1E47-46C1-A034-07E9FDDB0C8B}" type="slidenum">
              <a:rPr lang="ru-RU" smtClean="0"/>
              <a:pPr/>
              <a:t>10</a:t>
            </a:fld>
            <a:endParaRPr lang="ru-RU" smtClean="0"/>
          </a:p>
        </p:txBody>
      </p:sp>
      <p:sp>
        <p:nvSpPr>
          <p:cNvPr id="16388" name="Rectangle 2"/>
          <p:cNvSpPr>
            <a:spLocks noGrp="1" noChangeArrowheads="1"/>
          </p:cNvSpPr>
          <p:nvPr>
            <p:ph type="title"/>
          </p:nvPr>
        </p:nvSpPr>
        <p:spPr/>
        <p:txBody>
          <a:bodyPr/>
          <a:lstStyle/>
          <a:p>
            <a:pPr eaLnBrk="1" hangingPunct="1"/>
            <a:r>
              <a:rPr lang="ru-RU" smtClean="0"/>
              <a:t>Оценка процесса адаптации:</a:t>
            </a:r>
          </a:p>
        </p:txBody>
      </p:sp>
      <p:sp>
        <p:nvSpPr>
          <p:cNvPr id="16389" name="Rectangle 3"/>
          <p:cNvSpPr>
            <a:spLocks noGrp="1" noChangeArrowheads="1"/>
          </p:cNvSpPr>
          <p:nvPr>
            <p:ph type="body" idx="1"/>
          </p:nvPr>
        </p:nvSpPr>
        <p:spPr/>
        <p:txBody>
          <a:bodyPr/>
          <a:lstStyle/>
          <a:p>
            <a:pPr eaLnBrk="1" hangingPunct="1">
              <a:lnSpc>
                <a:spcPct val="90000"/>
              </a:lnSpc>
            </a:pPr>
            <a:r>
              <a:rPr lang="ru-RU" sz="2800" b="1" smtClean="0"/>
              <a:t>через анализ собственной продуктивной деятельности ребенка и результатов его психологического тестирования;</a:t>
            </a:r>
          </a:p>
          <a:p>
            <a:pPr eaLnBrk="1" hangingPunct="1">
              <a:lnSpc>
                <a:spcPct val="90000"/>
              </a:lnSpc>
            </a:pPr>
            <a:r>
              <a:rPr lang="ru-RU" sz="2800" b="1" smtClean="0"/>
              <a:t>через восприятие учителя (который взаимодействует с ребенком в школе);</a:t>
            </a:r>
          </a:p>
          <a:p>
            <a:pPr eaLnBrk="1" hangingPunct="1">
              <a:lnSpc>
                <a:spcPct val="90000"/>
              </a:lnSpc>
            </a:pPr>
            <a:r>
              <a:rPr lang="ru-RU" sz="2800" b="1" smtClean="0"/>
              <a:t>через восприятие родителя (который видит проявление реакций адаптации ребенка в домашней обстановке). </a:t>
            </a:r>
          </a:p>
        </p:txBody>
      </p:sp>
      <p:sp>
        <p:nvSpPr>
          <p:cNvPr id="16390" name="Rectangle 4"/>
          <p:cNvSpPr>
            <a:spLocks noChangeArrowheads="1"/>
          </p:cNvSpPr>
          <p:nvPr/>
        </p:nvSpPr>
        <p:spPr bwMode="auto">
          <a:xfrm>
            <a:off x="-4605338" y="3246438"/>
            <a:ext cx="184150" cy="366712"/>
          </a:xfrm>
          <a:prstGeom prst="rect">
            <a:avLst/>
          </a:prstGeom>
          <a:noFill/>
          <a:ln w="9525">
            <a:noFill/>
            <a:miter lim="800000"/>
            <a:headEnd/>
            <a:tailEnd/>
          </a:ln>
        </p:spPr>
        <p:txBody>
          <a:bodyPr wrap="none" anchor="ctr">
            <a:spAutoFit/>
          </a:bodyPr>
          <a:lstStyle/>
          <a:p>
            <a:pPr eaLnBrk="0" hangingPunct="0"/>
            <a:endParaRPr kumimoji="1"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44450"/>
            <a:ext cx="7558087" cy="1143000"/>
          </a:xfrm>
        </p:spPr>
        <p:txBody>
          <a:bodyPr/>
          <a:lstStyle/>
          <a:p>
            <a:pPr eaLnBrk="1" hangingPunct="1"/>
            <a:r>
              <a:rPr lang="ru-RU" sz="3200" smtClean="0">
                <a:latin typeface="Tahoma" pitchFamily="34" charset="0"/>
              </a:rPr>
              <a:t>Практическая значимость проекта </a:t>
            </a:r>
          </a:p>
        </p:txBody>
      </p:sp>
      <p:sp>
        <p:nvSpPr>
          <p:cNvPr id="17411" name="Rectangle 3"/>
          <p:cNvSpPr>
            <a:spLocks noGrp="1" noChangeArrowheads="1"/>
          </p:cNvSpPr>
          <p:nvPr>
            <p:ph type="body" idx="1"/>
          </p:nvPr>
        </p:nvSpPr>
        <p:spPr>
          <a:xfrm>
            <a:off x="468313" y="1412875"/>
            <a:ext cx="8002587" cy="4778375"/>
          </a:xfrm>
        </p:spPr>
        <p:txBody>
          <a:bodyPr/>
          <a:lstStyle/>
          <a:p>
            <a:pPr algn="just" eaLnBrk="1" hangingPunct="1">
              <a:lnSpc>
                <a:spcPct val="90000"/>
              </a:lnSpc>
              <a:buFontTx/>
              <a:buNone/>
            </a:pPr>
            <a:r>
              <a:rPr lang="ru-RU" sz="2400" b="1" smtClean="0">
                <a:latin typeface="Times New Roman" pitchFamily="18" charset="0"/>
              </a:rPr>
              <a:t>Р</a:t>
            </a:r>
            <a:r>
              <a:rPr lang="ru-RU" sz="2400" b="1" smtClean="0">
                <a:latin typeface="Times New Roman" pitchFamily="18" charset="0"/>
                <a:cs typeface="Times New Roman" pitchFamily="18" charset="0"/>
              </a:rPr>
              <a:t>езультаты проекта могут быть использованы</a:t>
            </a:r>
            <a:r>
              <a:rPr lang="ru-RU" sz="2400" b="1" smtClean="0">
                <a:latin typeface="Times New Roman" pitchFamily="18" charset="0"/>
              </a:rPr>
              <a:t>:</a:t>
            </a:r>
          </a:p>
          <a:p>
            <a:pPr algn="just" eaLnBrk="1" hangingPunct="1">
              <a:lnSpc>
                <a:spcPct val="90000"/>
              </a:lnSpc>
            </a:pPr>
            <a:r>
              <a:rPr lang="ru-RU" sz="2400" u="sng" smtClean="0">
                <a:latin typeface="Times New Roman" pitchFamily="18" charset="0"/>
                <a:cs typeface="Times New Roman" pitchFamily="18" charset="0"/>
              </a:rPr>
              <a:t>учителями начальных классов, школьными психологами и родителями</a:t>
            </a:r>
            <a:r>
              <a:rPr lang="ru-RU" sz="2400" smtClean="0">
                <a:latin typeface="Times New Roman" pitchFamily="18" charset="0"/>
                <a:cs typeface="Times New Roman" pitchFamily="18" charset="0"/>
              </a:rPr>
              <a:t> (для организации индивидуальной работы с учащимися и целенаправленной работы по более успешной адаптации учащихся к обучению в школе)</a:t>
            </a:r>
          </a:p>
          <a:p>
            <a:pPr algn="just" eaLnBrk="1" hangingPunct="1">
              <a:lnSpc>
                <a:spcPct val="90000"/>
              </a:lnSpc>
            </a:pPr>
            <a:r>
              <a:rPr lang="ru-RU" sz="2400" u="sng" smtClean="0">
                <a:latin typeface="Times New Roman" pitchFamily="18" charset="0"/>
                <a:cs typeface="Times New Roman" pitchFamily="18" charset="0"/>
              </a:rPr>
              <a:t>управленцами и методистов разного уровня</a:t>
            </a:r>
            <a:r>
              <a:rPr lang="ru-RU" sz="2400" smtClean="0">
                <a:latin typeface="Times New Roman" pitchFamily="18" charset="0"/>
                <a:cs typeface="Times New Roman" pitchFamily="18" charset="0"/>
              </a:rPr>
              <a:t> (для проведения мониторинговых исследований в начальной школе на уровне страны, региона, муниципалитета с учетом стартовой диагностики первоклассников; для аттестации образовательных учреждений начального образования, для аттестации педагогических кадров с учетом динамики развития учащихся)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53975"/>
            <a:ext cx="8305800" cy="1393825"/>
          </a:xfrm>
        </p:spPr>
        <p:txBody>
          <a:bodyPr/>
          <a:lstStyle/>
          <a:p>
            <a:pPr algn="ctr" eaLnBrk="1" hangingPunct="1"/>
            <a:r>
              <a:rPr lang="ru-RU" sz="3600" smtClean="0">
                <a:latin typeface="Tahoma" pitchFamily="34" charset="0"/>
              </a:rPr>
              <a:t>Практические задачи методических служб регионов</a:t>
            </a:r>
          </a:p>
        </p:txBody>
      </p:sp>
      <p:sp>
        <p:nvSpPr>
          <p:cNvPr id="18435" name="Rectangle 3"/>
          <p:cNvSpPr>
            <a:spLocks noGrp="1" noChangeArrowheads="1"/>
          </p:cNvSpPr>
          <p:nvPr>
            <p:ph type="body" idx="1"/>
          </p:nvPr>
        </p:nvSpPr>
        <p:spPr/>
        <p:txBody>
          <a:bodyPr/>
          <a:lstStyle/>
          <a:p>
            <a:pPr defTabSz="725488" eaLnBrk="1" hangingPunct="1">
              <a:lnSpc>
                <a:spcPct val="80000"/>
              </a:lnSpc>
            </a:pPr>
            <a:r>
              <a:rPr lang="ru-RU" sz="2000" u="sng" smtClean="0"/>
              <a:t>Оказание помощи учителям первых классов в анализе</a:t>
            </a:r>
            <a:r>
              <a:rPr lang="ru-RU" sz="2000" smtClean="0"/>
              <a:t> полученных при обследовании индивидуальных </a:t>
            </a:r>
            <a:r>
              <a:rPr lang="ru-RU" sz="2000" u="sng" smtClean="0"/>
              <a:t>данных</a:t>
            </a:r>
            <a:r>
              <a:rPr lang="ru-RU" sz="2000" smtClean="0"/>
              <a:t> каждого </a:t>
            </a:r>
            <a:r>
              <a:rPr lang="ru-RU" sz="2000" u="sng" smtClean="0"/>
              <a:t>ребенка </a:t>
            </a:r>
            <a:r>
              <a:rPr lang="ru-RU" sz="2000" smtClean="0"/>
              <a:t>(в соответствии с передаваемыми в школы результатами ребенка – профилем показателей и регламентом проведения консультаций);</a:t>
            </a:r>
          </a:p>
          <a:p>
            <a:pPr defTabSz="725488" eaLnBrk="1" hangingPunct="1">
              <a:lnSpc>
                <a:spcPct val="80000"/>
              </a:lnSpc>
            </a:pPr>
            <a:r>
              <a:rPr lang="ru-RU" sz="2000" smtClean="0"/>
              <a:t>оказание помощи учителям начальных классов в анализе полученных при обследовании </a:t>
            </a:r>
            <a:r>
              <a:rPr lang="ru-RU" sz="2000" u="sng" smtClean="0"/>
              <a:t>данных</a:t>
            </a:r>
            <a:r>
              <a:rPr lang="ru-RU" sz="2000" smtClean="0"/>
              <a:t>, характеризующих в целом </a:t>
            </a:r>
            <a:r>
              <a:rPr lang="ru-RU" sz="2000" u="sng" smtClean="0"/>
              <a:t>по классу</a:t>
            </a:r>
            <a:r>
              <a:rPr lang="ru-RU" sz="2000" smtClean="0"/>
              <a:t> уровень выраженности каждой из характеристик профиля показателей.</a:t>
            </a:r>
          </a:p>
          <a:p>
            <a:pPr defTabSz="725488" eaLnBrk="1" hangingPunct="1">
              <a:lnSpc>
                <a:spcPct val="80000"/>
              </a:lnSpc>
            </a:pPr>
            <a:r>
              <a:rPr lang="ru-RU" sz="2000" smtClean="0"/>
              <a:t>оказание поддержки учителям начальных классов и родителям учащихся начальной школы </a:t>
            </a:r>
            <a:r>
              <a:rPr lang="ru-RU" sz="2000" u="sng" smtClean="0"/>
              <a:t>в выработке совместной стратегии по оказанию помощи ребенку</a:t>
            </a:r>
            <a:r>
              <a:rPr lang="ru-RU" sz="2000" smtClean="0"/>
              <a:t>.</a:t>
            </a:r>
          </a:p>
          <a:p>
            <a:pPr defTabSz="725488" eaLnBrk="1" hangingPunct="1">
              <a:lnSpc>
                <a:spcPct val="80000"/>
              </a:lnSpc>
            </a:pPr>
            <a:r>
              <a:rPr lang="ru-RU" sz="2000" u="sng" smtClean="0"/>
              <a:t>оказание информационной поддержки администрации школы</a:t>
            </a:r>
            <a:r>
              <a:rPr lang="ru-RU" sz="2000" smtClean="0"/>
              <a:t> в части сравнения данных по классам школы со средними данными по муниципалитету, региону.</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ru-RU" sz="2800" smtClean="0"/>
              <a:t>Что дополнительно дает участие в проведении обследования первоклассников</a:t>
            </a:r>
          </a:p>
        </p:txBody>
      </p:sp>
      <p:sp>
        <p:nvSpPr>
          <p:cNvPr id="19459" name="Rectangle 3"/>
          <p:cNvSpPr>
            <a:spLocks noGrp="1" noChangeArrowheads="1"/>
          </p:cNvSpPr>
          <p:nvPr>
            <p:ph type="body" idx="1"/>
          </p:nvPr>
        </p:nvSpPr>
        <p:spPr>
          <a:xfrm>
            <a:off x="457200" y="1676400"/>
            <a:ext cx="8229600" cy="4525963"/>
          </a:xfrm>
        </p:spPr>
        <p:txBody>
          <a:bodyPr/>
          <a:lstStyle/>
          <a:p>
            <a:pPr eaLnBrk="1" hangingPunct="1">
              <a:lnSpc>
                <a:spcPct val="80000"/>
              </a:lnSpc>
            </a:pPr>
            <a:r>
              <a:rPr lang="ru-RU" sz="2400" u="sng" smtClean="0"/>
              <a:t>формирование</a:t>
            </a:r>
            <a:r>
              <a:rPr lang="ru-RU" sz="2400" smtClean="0"/>
              <a:t> у всех участников проекта </a:t>
            </a:r>
            <a:r>
              <a:rPr lang="ru-RU" sz="2400" u="sng" smtClean="0"/>
              <a:t>понимания сложности периода адаптации детей</a:t>
            </a:r>
            <a:r>
              <a:rPr lang="ru-RU" sz="2400" smtClean="0"/>
              <a:t> к школе;</a:t>
            </a:r>
          </a:p>
          <a:p>
            <a:pPr eaLnBrk="1" hangingPunct="1">
              <a:lnSpc>
                <a:spcPct val="80000"/>
              </a:lnSpc>
            </a:pPr>
            <a:r>
              <a:rPr lang="ru-RU" sz="2400" u="sng" smtClean="0"/>
              <a:t>разработка единой информационно-технологической базы</a:t>
            </a:r>
            <a:r>
              <a:rPr lang="ru-RU" sz="2400" smtClean="0"/>
              <a:t> системы оценки показателей, характеризующих адаптацию ребенка к школьному обучению </a:t>
            </a:r>
            <a:r>
              <a:rPr lang="ru-RU" sz="2400" u="sng" smtClean="0"/>
              <a:t>для осуществления совместной работы учителя  и родителей</a:t>
            </a:r>
            <a:r>
              <a:rPr lang="ru-RU" sz="2400" smtClean="0"/>
              <a:t> учащихся по оказанию помощи ребенку на этапе его вхождения в школьную жизнь, а также </a:t>
            </a:r>
            <a:r>
              <a:rPr lang="ru-RU" sz="2400" u="sng" smtClean="0"/>
              <a:t>принятия управленческих решений;</a:t>
            </a:r>
          </a:p>
          <a:p>
            <a:pPr eaLnBrk="1" hangingPunct="1">
              <a:lnSpc>
                <a:spcPct val="80000"/>
              </a:lnSpc>
            </a:pPr>
            <a:r>
              <a:rPr lang="ru-RU" sz="2400" u="sng" smtClean="0"/>
              <a:t>повышение квалификации</a:t>
            </a:r>
            <a:r>
              <a:rPr lang="ru-RU" sz="2400" smtClean="0"/>
              <a:t> педагогических работников по вопросам, касающимся индивидуальных особенностей учащихся и оказанию поддержки детям на этапе их вхождения в школьную жизнь.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Дата 3"/>
          <p:cNvSpPr txBox="1">
            <a:spLocks noGrp="1"/>
          </p:cNvSpPr>
          <p:nvPr/>
        </p:nvSpPr>
        <p:spPr bwMode="auto">
          <a:xfrm>
            <a:off x="1162050" y="6243638"/>
            <a:ext cx="1905000" cy="457200"/>
          </a:xfrm>
          <a:prstGeom prst="rect">
            <a:avLst/>
          </a:prstGeom>
          <a:noFill/>
          <a:ln w="9525">
            <a:noFill/>
            <a:miter lim="800000"/>
            <a:headEnd/>
            <a:tailEnd/>
          </a:ln>
        </p:spPr>
        <p:txBody>
          <a:bodyPr anchor="b"/>
          <a:lstStyle/>
          <a:p>
            <a:pPr algn="l"/>
            <a:fld id="{06AEA62E-84F0-43BF-9B6A-F6E757D2DF40}" type="datetime1">
              <a:rPr lang="ru-RU" sz="1400">
                <a:latin typeface="Tahoma" pitchFamily="34" charset="0"/>
              </a:rPr>
              <a:pPr algn="l"/>
              <a:t>22.11.2011</a:t>
            </a:fld>
            <a:endParaRPr lang="ru-RU" sz="1400">
              <a:latin typeface="Tahoma" pitchFamily="34" charset="0"/>
            </a:endParaRPr>
          </a:p>
        </p:txBody>
      </p:sp>
      <p:sp>
        <p:nvSpPr>
          <p:cNvPr id="20483" name="Номер слайда 5"/>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1D2C62A5-9287-4B4E-A0F1-5E3B5983252E}" type="slidenum">
              <a:rPr lang="ru-RU" sz="1400">
                <a:latin typeface="Tahoma" pitchFamily="34" charset="0"/>
              </a:rPr>
              <a:pPr algn="r"/>
              <a:t>14</a:t>
            </a:fld>
            <a:endParaRPr lang="ru-RU" sz="1400">
              <a:latin typeface="Tahoma" pitchFamily="34" charset="0"/>
            </a:endParaRPr>
          </a:p>
        </p:txBody>
      </p:sp>
      <p:sp>
        <p:nvSpPr>
          <p:cNvPr id="20484" name="Rectangle 2"/>
          <p:cNvSpPr>
            <a:spLocks noGrp="1" noChangeArrowheads="1"/>
          </p:cNvSpPr>
          <p:nvPr>
            <p:ph type="title" idx="4294967295"/>
          </p:nvPr>
        </p:nvSpPr>
        <p:spPr/>
        <p:txBody>
          <a:bodyPr anchor="b"/>
          <a:lstStyle/>
          <a:p>
            <a:pPr algn="ctr" eaLnBrk="1" hangingPunct="1"/>
            <a:r>
              <a:rPr lang="ru-RU" b="1" smtClean="0"/>
              <a:t>Этапы работы над проектом</a:t>
            </a:r>
            <a:br>
              <a:rPr lang="ru-RU" b="1" smtClean="0"/>
            </a:br>
            <a:r>
              <a:rPr lang="ru-RU" b="1" smtClean="0"/>
              <a:t>(2007 – 2011 годы)</a:t>
            </a:r>
          </a:p>
        </p:txBody>
      </p:sp>
      <p:sp>
        <p:nvSpPr>
          <p:cNvPr id="20485" name="Rectangle 3"/>
          <p:cNvSpPr>
            <a:spLocks noGrp="1" noChangeArrowheads="1"/>
          </p:cNvSpPr>
          <p:nvPr>
            <p:ph type="body" idx="4294967295"/>
          </p:nvPr>
        </p:nvSpPr>
        <p:spPr>
          <a:xfrm>
            <a:off x="381000" y="1182688"/>
            <a:ext cx="8574088" cy="4989512"/>
          </a:xfrm>
        </p:spPr>
        <p:txBody>
          <a:bodyPr/>
          <a:lstStyle/>
          <a:p>
            <a:pPr eaLnBrk="1" hangingPunct="1">
              <a:lnSpc>
                <a:spcPct val="80000"/>
              </a:lnSpc>
            </a:pPr>
            <a:r>
              <a:rPr lang="ru-RU" sz="2400" b="1" smtClean="0"/>
              <a:t>2007-2008:</a:t>
            </a:r>
          </a:p>
          <a:p>
            <a:pPr lvl="1" eaLnBrk="1" hangingPunct="1">
              <a:lnSpc>
                <a:spcPct val="80000"/>
              </a:lnSpc>
            </a:pPr>
            <a:r>
              <a:rPr lang="ru-RU" sz="2000" b="1" smtClean="0"/>
              <a:t> Концептуальное оформление проекта</a:t>
            </a:r>
          </a:p>
          <a:p>
            <a:pPr lvl="1" eaLnBrk="1" hangingPunct="1">
              <a:lnSpc>
                <a:spcPct val="80000"/>
              </a:lnSpc>
            </a:pPr>
            <a:r>
              <a:rPr lang="ru-RU" sz="2000" b="1" smtClean="0"/>
              <a:t>Оценка адаптационного потенциала первоклассников в начальный период обучения (конец сентября 2007 г.)</a:t>
            </a:r>
          </a:p>
          <a:p>
            <a:pPr lvl="1" eaLnBrk="1" hangingPunct="1">
              <a:lnSpc>
                <a:spcPct val="80000"/>
              </a:lnSpc>
            </a:pPr>
            <a:r>
              <a:rPr lang="ru-RU" sz="2000" b="1" smtClean="0"/>
              <a:t>Оценка успешности первоклассников в конце учебного года (май 2008 года)</a:t>
            </a:r>
          </a:p>
          <a:p>
            <a:pPr eaLnBrk="1" hangingPunct="1">
              <a:lnSpc>
                <a:spcPct val="80000"/>
              </a:lnSpc>
            </a:pPr>
            <a:r>
              <a:rPr lang="ru-RU" sz="2400" b="1" smtClean="0"/>
              <a:t>2009-2010:</a:t>
            </a:r>
          </a:p>
          <a:p>
            <a:pPr lvl="1" eaLnBrk="1" hangingPunct="1">
              <a:lnSpc>
                <a:spcPct val="80000"/>
              </a:lnSpc>
            </a:pPr>
            <a:r>
              <a:rPr lang="ru-RU" sz="2000" b="1" smtClean="0"/>
              <a:t>Разработка инструментария для оценки образовательных достижений по математике, русскому языку и чтению </a:t>
            </a:r>
          </a:p>
          <a:p>
            <a:pPr lvl="1" eaLnBrk="1" hangingPunct="1">
              <a:lnSpc>
                <a:spcPct val="80000"/>
              </a:lnSpc>
            </a:pPr>
            <a:r>
              <a:rPr lang="ru-RU" sz="2000" b="1" smtClean="0"/>
              <a:t>Разработка профилей готовности к обучению в школе (на начало и конец 1 класса) и рекомендаций по интерпретации результатов</a:t>
            </a:r>
          </a:p>
          <a:p>
            <a:pPr eaLnBrk="1" hangingPunct="1">
              <a:lnSpc>
                <a:spcPct val="80000"/>
              </a:lnSpc>
            </a:pPr>
            <a:r>
              <a:rPr lang="ru-RU" sz="2400" b="1" smtClean="0"/>
              <a:t>2011:</a:t>
            </a:r>
          </a:p>
          <a:p>
            <a:pPr lvl="1" eaLnBrk="1" hangingPunct="1">
              <a:lnSpc>
                <a:spcPct val="80000"/>
              </a:lnSpc>
            </a:pPr>
            <a:r>
              <a:rPr lang="ru-RU" sz="2000" b="1" smtClean="0"/>
              <a:t> Выделение относительно устойчивых групп  первоклассников с различным адаптационным потенциалом</a:t>
            </a:r>
          </a:p>
          <a:p>
            <a:pPr lvl="1" eaLnBrk="1" hangingPunct="1">
              <a:lnSpc>
                <a:spcPct val="80000"/>
              </a:lnSpc>
            </a:pPr>
            <a:r>
              <a:rPr lang="ru-RU" sz="2000" b="1" smtClean="0"/>
              <a:t>Разработка рекомендаций для учителей и родителей</a:t>
            </a:r>
          </a:p>
          <a:p>
            <a:pPr lvl="1" eaLnBrk="1" hangingPunct="1">
              <a:lnSpc>
                <a:spcPct val="80000"/>
              </a:lnSpc>
            </a:pPr>
            <a:r>
              <a:rPr lang="ru-RU" sz="2000" b="1" smtClean="0"/>
              <a:t>Оценка динамики образовательных достижений</a:t>
            </a:r>
          </a:p>
          <a:p>
            <a:pPr lvl="2" eaLnBrk="1" hangingPunct="1">
              <a:lnSpc>
                <a:spcPct val="80000"/>
              </a:lnSpc>
            </a:pPr>
            <a:endParaRPr lang="ru-RU" sz="1800" b="1" smtClean="0"/>
          </a:p>
          <a:p>
            <a:pPr lvl="2" eaLnBrk="1" hangingPunct="1">
              <a:lnSpc>
                <a:spcPct val="80000"/>
              </a:lnSpc>
            </a:pPr>
            <a:endParaRPr lang="ru-RU" sz="18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lnSpc>
                <a:spcPct val="80000"/>
              </a:lnSpc>
            </a:pPr>
            <a:r>
              <a:rPr lang="ru-RU" sz="3600" b="1" smtClean="0"/>
              <a:t>Методики для оценки сформированности познавательной сферы</a:t>
            </a:r>
          </a:p>
        </p:txBody>
      </p:sp>
      <p:sp>
        <p:nvSpPr>
          <p:cNvPr id="21507" name="Rectangle 3"/>
          <p:cNvSpPr>
            <a:spLocks noGrp="1" noChangeArrowheads="1"/>
          </p:cNvSpPr>
          <p:nvPr>
            <p:ph type="body" idx="1"/>
          </p:nvPr>
        </p:nvSpPr>
        <p:spPr/>
        <p:txBody>
          <a:bodyPr/>
          <a:lstStyle/>
          <a:p>
            <a:pPr marL="609600" indent="-609600" eaLnBrk="1" hangingPunct="1">
              <a:buFontTx/>
              <a:buAutoNum type="arabicPeriod"/>
            </a:pPr>
            <a:r>
              <a:rPr lang="ru-RU" smtClean="0"/>
              <a:t>Тест «Рисунок человека»</a:t>
            </a:r>
          </a:p>
          <a:p>
            <a:pPr marL="609600" indent="-609600" eaLnBrk="1" hangingPunct="1">
              <a:buFontTx/>
              <a:buAutoNum type="arabicPeriod"/>
            </a:pPr>
            <a:r>
              <a:rPr lang="ru-RU" smtClean="0"/>
              <a:t>Тест «Графический диктант»</a:t>
            </a:r>
          </a:p>
          <a:p>
            <a:pPr marL="609600" indent="-609600" eaLnBrk="1" hangingPunct="1">
              <a:buFontTx/>
              <a:buAutoNum type="arabicPeriod"/>
            </a:pPr>
            <a:r>
              <a:rPr lang="ru-RU" smtClean="0"/>
              <a:t>Тест «Образец и правило»</a:t>
            </a:r>
          </a:p>
          <a:p>
            <a:pPr marL="609600" indent="-609600" eaLnBrk="1" hangingPunct="1">
              <a:buFontTx/>
              <a:buAutoNum type="arabicPeriod"/>
            </a:pPr>
            <a:r>
              <a:rPr lang="ru-RU" smtClean="0"/>
              <a:t>Тест «Первая буква»</a:t>
            </a:r>
          </a:p>
          <a:p>
            <a:pPr marL="609600" indent="-609600" eaLnBrk="1" hangingPunct="1">
              <a:buFontTx/>
              <a:buAutoNum type="arabicPeriod"/>
            </a:pPr>
            <a:r>
              <a:rPr lang="ru-RU" smtClean="0"/>
              <a:t>Анализ данных анкетирования о навыках чтения, письма, счета</a:t>
            </a:r>
          </a:p>
          <a:p>
            <a:pPr marL="609600" indent="-609600" eaLnBrk="1" hangingPunct="1">
              <a:buFontTx/>
              <a:buNone/>
            </a:pPr>
            <a:endParaRPr lang="ru-RU" smtClean="0"/>
          </a:p>
          <a:p>
            <a:pPr marL="609600" indent="-609600" eaLnBrk="1" hangingPunct="1">
              <a:buFontTx/>
              <a:buNone/>
            </a:pPr>
            <a:endParaRPr lang="ru-RU" smtClean="0"/>
          </a:p>
          <a:p>
            <a:pPr marL="609600" indent="-609600" eaLnBrk="1" hangingPunct="1">
              <a:buFontTx/>
              <a:buNone/>
            </a:pPr>
            <a:endParaRPr lang="ru-RU" smtClean="0"/>
          </a:p>
          <a:p>
            <a:pPr marL="609600" indent="-609600" eaLnBrk="1" hangingPunct="1">
              <a:buFontTx/>
              <a:buNone/>
            </a:pPr>
            <a:endParaRPr lang="ru-RU" smtClean="0"/>
          </a:p>
          <a:p>
            <a:pPr marL="609600" indent="-609600" eaLnBrk="1" hangingPunct="1">
              <a:buFontTx/>
              <a:buNone/>
            </a:pPr>
            <a:endParaRPr lang="ru-RU"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ru-RU" sz="3600" smtClean="0"/>
              <a:t>Индивидуально-личностные особенности ребенка</a:t>
            </a:r>
          </a:p>
        </p:txBody>
      </p:sp>
      <p:sp>
        <p:nvSpPr>
          <p:cNvPr id="22531" name="Rectangle 3"/>
          <p:cNvSpPr>
            <a:spLocks noGrp="1" noChangeArrowheads="1"/>
          </p:cNvSpPr>
          <p:nvPr>
            <p:ph type="body" idx="1"/>
          </p:nvPr>
        </p:nvSpPr>
        <p:spPr/>
        <p:txBody>
          <a:bodyPr/>
          <a:lstStyle/>
          <a:p>
            <a:pPr eaLnBrk="1" hangingPunct="1"/>
            <a:r>
              <a:rPr lang="ru-RU" smtClean="0"/>
              <a:t>Мотивация</a:t>
            </a:r>
          </a:p>
          <a:p>
            <a:pPr eaLnBrk="1" hangingPunct="1"/>
            <a:r>
              <a:rPr lang="ru-RU" smtClean="0"/>
              <a:t>Усвоение норм поведения в школе</a:t>
            </a:r>
          </a:p>
          <a:p>
            <a:pPr eaLnBrk="1" hangingPunct="1"/>
            <a:r>
              <a:rPr lang="ru-RU" smtClean="0"/>
              <a:t>Успешность функционирования в роли ученика</a:t>
            </a:r>
          </a:p>
          <a:p>
            <a:pPr eaLnBrk="1" hangingPunct="1"/>
            <a:r>
              <a:rPr lang="ru-RU" smtClean="0"/>
              <a:t>Взаимодействие со сверстниками</a:t>
            </a:r>
          </a:p>
          <a:p>
            <a:pPr eaLnBrk="1" hangingPunct="1"/>
            <a:r>
              <a:rPr lang="ru-RU" smtClean="0"/>
              <a:t>Тревожность</a:t>
            </a:r>
          </a:p>
          <a:p>
            <a:pPr eaLnBrk="1" hangingPunct="1"/>
            <a:r>
              <a:rPr lang="ru-RU" smtClean="0"/>
              <a:t>Эмоциональное благополучие</a:t>
            </a:r>
          </a:p>
          <a:p>
            <a:pPr eaLnBrk="1" hangingPunct="1"/>
            <a:endParaRPr lang="ru-RU"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ru-RU" sz="3600" b="1" smtClean="0"/>
              <a:t>Семья как ресурс адаптации первоклассников</a:t>
            </a:r>
          </a:p>
        </p:txBody>
      </p:sp>
      <p:sp>
        <p:nvSpPr>
          <p:cNvPr id="23555" name="Rectangle 3"/>
          <p:cNvSpPr>
            <a:spLocks noGrp="1" noChangeArrowheads="1"/>
          </p:cNvSpPr>
          <p:nvPr>
            <p:ph type="body" idx="1"/>
          </p:nvPr>
        </p:nvSpPr>
        <p:spPr/>
        <p:txBody>
          <a:bodyPr/>
          <a:lstStyle/>
          <a:p>
            <a:pPr eaLnBrk="1" hangingPunct="1"/>
            <a:r>
              <a:rPr lang="ru-RU" smtClean="0"/>
              <a:t>Подготовка к школе в семье</a:t>
            </a:r>
          </a:p>
          <a:p>
            <a:pPr eaLnBrk="1" hangingPunct="1"/>
            <a:r>
              <a:rPr lang="ru-RU" smtClean="0"/>
              <a:t>Установки родителей по отношению к школьному обучению</a:t>
            </a:r>
          </a:p>
          <a:p>
            <a:pPr eaLnBrk="1" hangingPunct="1"/>
            <a:r>
              <a:rPr lang="ru-RU" smtClean="0"/>
              <a:t>Условия ребенка для обучения</a:t>
            </a:r>
          </a:p>
          <a:p>
            <a:pPr eaLnBrk="1" hangingPunct="1"/>
            <a:r>
              <a:rPr lang="ru-RU" smtClean="0"/>
              <a:t>Помощь ребенку в обучении</a:t>
            </a:r>
          </a:p>
          <a:p>
            <a:pPr eaLnBrk="1" hangingPunct="1"/>
            <a:endParaRPr lang="ru-RU"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ru-RU" sz="3600" smtClean="0"/>
              <a:t>Индивидуальные особенности здоровья ребенка</a:t>
            </a:r>
          </a:p>
        </p:txBody>
      </p:sp>
      <p:sp>
        <p:nvSpPr>
          <p:cNvPr id="24579" name="Rectangle 3"/>
          <p:cNvSpPr>
            <a:spLocks noGrp="1" noChangeArrowheads="1"/>
          </p:cNvSpPr>
          <p:nvPr>
            <p:ph type="body" idx="1"/>
          </p:nvPr>
        </p:nvSpPr>
        <p:spPr/>
        <p:txBody>
          <a:bodyPr/>
          <a:lstStyle/>
          <a:p>
            <a:pPr eaLnBrk="1" hangingPunct="1"/>
            <a:r>
              <a:rPr lang="ru-RU" smtClean="0"/>
              <a:t>Группа здоровья</a:t>
            </a:r>
          </a:p>
          <a:p>
            <a:pPr eaLnBrk="1" hangingPunct="1"/>
            <a:r>
              <a:rPr lang="ru-RU" smtClean="0"/>
              <a:t>Физкультурная группа</a:t>
            </a:r>
          </a:p>
          <a:p>
            <a:pPr eaLnBrk="1" hangingPunct="1"/>
            <a:r>
              <a:rPr lang="ru-RU" smtClean="0"/>
              <a:t>Взаимодействие со сверстниками</a:t>
            </a:r>
          </a:p>
          <a:p>
            <a:pPr eaLnBrk="1" hangingPunct="1"/>
            <a:r>
              <a:rPr lang="ru-RU" smtClean="0"/>
              <a:t>Возрастное соответствие массы тела и роста</a:t>
            </a:r>
          </a:p>
          <a:p>
            <a:pPr eaLnBrk="1" hangingPunct="1"/>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44450"/>
            <a:ext cx="7405687" cy="1223963"/>
          </a:xfrm>
        </p:spPr>
        <p:txBody>
          <a:bodyPr/>
          <a:lstStyle/>
          <a:p>
            <a:pPr algn="ctr" eaLnBrk="1" hangingPunct="1">
              <a:lnSpc>
                <a:spcPct val="70000"/>
              </a:lnSpc>
            </a:pPr>
            <a:r>
              <a:rPr lang="ru-RU" sz="3200" b="1" smtClean="0">
                <a:latin typeface="Times New Roman" pitchFamily="18" charset="0"/>
              </a:rPr>
              <a:t>Инструментарий для оценки готовности первоклассников к обучению в школе</a:t>
            </a:r>
            <a:r>
              <a:rPr lang="ru-RU" sz="2800" b="1" smtClean="0"/>
              <a:t> (начало 1 класса)</a:t>
            </a:r>
            <a:endParaRPr lang="ru-RU" sz="2800" smtClean="0"/>
          </a:p>
        </p:txBody>
      </p:sp>
      <p:sp>
        <p:nvSpPr>
          <p:cNvPr id="25603" name="Rectangle 3"/>
          <p:cNvSpPr>
            <a:spLocks noGrp="1" noChangeArrowheads="1"/>
          </p:cNvSpPr>
          <p:nvPr>
            <p:ph type="body" sz="half" idx="1"/>
          </p:nvPr>
        </p:nvSpPr>
        <p:spPr>
          <a:xfrm>
            <a:off x="533400" y="990600"/>
            <a:ext cx="8137525" cy="5867400"/>
          </a:xfrm>
        </p:spPr>
        <p:txBody>
          <a:bodyPr/>
          <a:lstStyle/>
          <a:p>
            <a:pPr marL="533400" indent="-533400" algn="ctr" eaLnBrk="1" hangingPunct="1">
              <a:lnSpc>
                <a:spcPct val="80000"/>
              </a:lnSpc>
              <a:buFontTx/>
              <a:buNone/>
            </a:pPr>
            <a:endParaRPr lang="ru-RU" u="sng" smtClean="0"/>
          </a:p>
          <a:p>
            <a:pPr marL="533400" indent="-533400" eaLnBrk="1" hangingPunct="1">
              <a:lnSpc>
                <a:spcPct val="80000"/>
              </a:lnSpc>
              <a:buFontTx/>
              <a:buAutoNum type="arabicPeriod"/>
            </a:pPr>
            <a:r>
              <a:rPr lang="ru-RU" sz="2000" smtClean="0"/>
              <a:t>Методики для оценки сформированности когнитивной сферы</a:t>
            </a:r>
          </a:p>
          <a:p>
            <a:pPr marL="533400" indent="-533400" eaLnBrk="1" hangingPunct="1">
              <a:lnSpc>
                <a:spcPct val="80000"/>
              </a:lnSpc>
              <a:buFontTx/>
              <a:buAutoNum type="arabicPeriod"/>
            </a:pPr>
            <a:r>
              <a:rPr lang="ru-RU" sz="2000" smtClean="0"/>
              <a:t>Карта первоклассника </a:t>
            </a:r>
          </a:p>
          <a:p>
            <a:pPr marL="533400" indent="-533400" eaLnBrk="1" hangingPunct="1">
              <a:lnSpc>
                <a:spcPct val="80000"/>
              </a:lnSpc>
              <a:buFontTx/>
              <a:buAutoNum type="arabicPeriod"/>
            </a:pPr>
            <a:r>
              <a:rPr lang="ru-RU" sz="2000" smtClean="0"/>
              <a:t>Анкета для родителей </a:t>
            </a:r>
          </a:p>
          <a:p>
            <a:pPr marL="533400" indent="-533400" eaLnBrk="1" hangingPunct="1">
              <a:lnSpc>
                <a:spcPct val="80000"/>
              </a:lnSpc>
              <a:buFontTx/>
              <a:buAutoNum type="arabicPeriod"/>
            </a:pPr>
            <a:r>
              <a:rPr lang="ru-RU" sz="2000" smtClean="0"/>
              <a:t>Анкета для учителя начальной школы </a:t>
            </a:r>
          </a:p>
          <a:p>
            <a:pPr marL="533400" indent="-533400" eaLnBrk="1" hangingPunct="1">
              <a:lnSpc>
                <a:spcPct val="80000"/>
              </a:lnSpc>
              <a:buFontTx/>
              <a:buAutoNum type="arabicPeriod"/>
            </a:pPr>
            <a:r>
              <a:rPr lang="ru-RU" sz="2000" smtClean="0"/>
              <a:t>Рекомендации по проведению обследования с описанием методик и процедур их проведения</a:t>
            </a:r>
          </a:p>
          <a:p>
            <a:pPr marL="533400" indent="-533400" eaLnBrk="1" hangingPunct="1">
              <a:lnSpc>
                <a:spcPct val="80000"/>
              </a:lnSpc>
              <a:buFontTx/>
              <a:buAutoNum type="arabicPeriod"/>
            </a:pPr>
            <a:r>
              <a:rPr lang="ru-RU" sz="2000" smtClean="0"/>
              <a:t>Раздаточный материал для выполнения тестов (бланки для ответов);</a:t>
            </a:r>
          </a:p>
          <a:p>
            <a:pPr marL="533400" indent="-533400" eaLnBrk="1" hangingPunct="1">
              <a:lnSpc>
                <a:spcPct val="80000"/>
              </a:lnSpc>
              <a:buFontTx/>
              <a:buAutoNum type="arabicPeriod"/>
            </a:pPr>
            <a:r>
              <a:rPr lang="ru-RU" sz="2000" smtClean="0"/>
              <a:t>Таблицы для фиксации результатов обследования;</a:t>
            </a:r>
          </a:p>
          <a:p>
            <a:pPr marL="533400" indent="-533400" eaLnBrk="1" hangingPunct="1">
              <a:lnSpc>
                <a:spcPct val="80000"/>
              </a:lnSpc>
              <a:buFontTx/>
              <a:buAutoNum type="arabicPeriod"/>
            </a:pPr>
            <a:r>
              <a:rPr lang="ru-RU" sz="2000" smtClean="0"/>
              <a:t>Формы для списков школ, учителей и учащихся;</a:t>
            </a:r>
          </a:p>
          <a:p>
            <a:pPr marL="533400" indent="-533400" eaLnBrk="1" hangingPunct="1">
              <a:lnSpc>
                <a:spcPct val="80000"/>
              </a:lnSpc>
              <a:buFontTx/>
              <a:buAutoNum type="arabicPeriod"/>
            </a:pPr>
            <a:r>
              <a:rPr lang="ru-RU" sz="2000" smtClean="0"/>
              <a:t>Формы  и программы для ввода и первичной обработки данных.</a:t>
            </a:r>
          </a:p>
          <a:p>
            <a:pPr marL="533400" indent="-533400" eaLnBrk="1" hangingPunct="1">
              <a:lnSpc>
                <a:spcPct val="80000"/>
              </a:lnSpc>
              <a:buFontTx/>
              <a:buAutoNum type="arabicPeriod"/>
            </a:pPr>
            <a:r>
              <a:rPr lang="ru-RU" sz="2000" smtClean="0"/>
              <a:t>Фильмы для</a:t>
            </a:r>
            <a:r>
              <a:rPr lang="en-US" sz="2000" smtClean="0"/>
              <a:t> </a:t>
            </a:r>
            <a:r>
              <a:rPr lang="ru-RU" sz="2000" smtClean="0"/>
              <a:t>проведения бесед с учителями и родителями (2 серии)</a:t>
            </a:r>
          </a:p>
          <a:p>
            <a:pPr marL="533400" indent="-533400" eaLnBrk="1" hangingPunct="1">
              <a:lnSpc>
                <a:spcPct val="80000"/>
              </a:lnSpc>
              <a:buFontTx/>
              <a:buAutoNum type="arabicPeriod"/>
            </a:pPr>
            <a:r>
              <a:rPr lang="ru-RU" sz="2000" smtClean="0"/>
              <a:t>Рекомендации по интерпретации и использованию результатов обследования</a:t>
            </a:r>
          </a:p>
          <a:p>
            <a:pPr marL="533400" indent="-533400" eaLnBrk="1" hangingPunct="1">
              <a:lnSpc>
                <a:spcPct val="80000"/>
              </a:lnSpc>
              <a:buFontTx/>
              <a:buAutoNum type="arabicPeriod"/>
            </a:pPr>
            <a:r>
              <a:rPr lang="ru-RU" sz="2000" smtClean="0"/>
              <a:t>Регламенты проведения консультаций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smtClean="0"/>
              <a:t>Обсуждаемые вопросы</a:t>
            </a:r>
          </a:p>
        </p:txBody>
      </p:sp>
      <p:sp>
        <p:nvSpPr>
          <p:cNvPr id="8195" name="Rectangle 3"/>
          <p:cNvSpPr>
            <a:spLocks noGrp="1" noChangeArrowheads="1"/>
          </p:cNvSpPr>
          <p:nvPr>
            <p:ph type="body" idx="1"/>
          </p:nvPr>
        </p:nvSpPr>
        <p:spPr/>
        <p:txBody>
          <a:bodyPr/>
          <a:lstStyle/>
          <a:p>
            <a:pPr eaLnBrk="1" hangingPunct="1">
              <a:lnSpc>
                <a:spcPct val="80000"/>
              </a:lnSpc>
            </a:pPr>
            <a:r>
              <a:rPr lang="ru-RU" sz="2400" smtClean="0"/>
              <a:t>Цели и задачи проекта</a:t>
            </a:r>
          </a:p>
          <a:p>
            <a:pPr eaLnBrk="1" hangingPunct="1">
              <a:lnSpc>
                <a:spcPct val="80000"/>
              </a:lnSpc>
            </a:pPr>
            <a:r>
              <a:rPr lang="ru-RU" sz="2400" smtClean="0"/>
              <a:t>Почему оценка готовности к обучению в школе становится ключевым элементом в системе оценки индивидуальных образовательных достижений учащихся начальной школы</a:t>
            </a:r>
          </a:p>
          <a:p>
            <a:pPr eaLnBrk="1" hangingPunct="1">
              <a:lnSpc>
                <a:spcPct val="80000"/>
              </a:lnSpc>
            </a:pPr>
            <a:r>
              <a:rPr lang="ru-RU" sz="2400" smtClean="0"/>
              <a:t>Адаптационный подход в оценке готовности к обучению в школе</a:t>
            </a:r>
          </a:p>
          <a:p>
            <a:pPr eaLnBrk="1" hangingPunct="1">
              <a:lnSpc>
                <a:spcPct val="80000"/>
              </a:lnSpc>
            </a:pPr>
            <a:r>
              <a:rPr lang="ru-RU" sz="2400" smtClean="0"/>
              <a:t>Кто и как может использовать результаты проекта</a:t>
            </a:r>
          </a:p>
          <a:p>
            <a:pPr eaLnBrk="1" hangingPunct="1">
              <a:lnSpc>
                <a:spcPct val="80000"/>
              </a:lnSpc>
            </a:pPr>
            <a:r>
              <a:rPr lang="ru-RU" sz="2400" smtClean="0"/>
              <a:t>Разработка и апробация инструментария и технологии</a:t>
            </a:r>
          </a:p>
          <a:p>
            <a:pPr eaLnBrk="1" hangingPunct="1">
              <a:lnSpc>
                <a:spcPct val="80000"/>
              </a:lnSpc>
            </a:pPr>
            <a:r>
              <a:rPr lang="ru-RU" sz="2400" smtClean="0"/>
              <a:t>Некоторые результаты проведенных обследований в регионах России</a:t>
            </a:r>
          </a:p>
          <a:p>
            <a:pPr eaLnBrk="1" hangingPunct="1">
              <a:lnSpc>
                <a:spcPct val="80000"/>
              </a:lnSpc>
            </a:pPr>
            <a:endParaRPr lang="ru-RU"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0" y="1143000"/>
            <a:ext cx="9144000" cy="3222625"/>
          </a:xfrm>
        </p:spPr>
        <p:txBody>
          <a:bodyPr/>
          <a:lstStyle/>
          <a:p>
            <a:pPr marL="457200" indent="-457200" eaLnBrk="1" hangingPunct="1">
              <a:lnSpc>
                <a:spcPct val="80000"/>
              </a:lnSpc>
              <a:buFontTx/>
              <a:buNone/>
            </a:pPr>
            <a:r>
              <a:rPr lang="ru-RU" sz="3600" b="1" smtClean="0">
                <a:solidFill>
                  <a:srgbClr val="000066"/>
                </a:solidFill>
              </a:rPr>
              <a:t>     	</a:t>
            </a:r>
            <a:r>
              <a:rPr lang="ru-RU" sz="2000" b="1" smtClean="0">
                <a:solidFill>
                  <a:srgbClr val="000066"/>
                </a:solidFill>
              </a:rPr>
              <a:t>В Мониторинге образовательных достижений учащихся начальной школы за 2007-2010 годы приняли участие 15 регионов:</a:t>
            </a:r>
          </a:p>
          <a:p>
            <a:pPr marL="457200" indent="-457200" eaLnBrk="1" hangingPunct="1">
              <a:lnSpc>
                <a:spcPct val="80000"/>
              </a:lnSpc>
              <a:buFontTx/>
              <a:buNone/>
            </a:pPr>
            <a:r>
              <a:rPr lang="ru-RU" sz="2000" b="1" smtClean="0">
                <a:solidFill>
                  <a:srgbClr val="000066"/>
                </a:solidFill>
              </a:rPr>
              <a:t>		Тамбовская область – 34031 уч-ся; Чувашская Республика - 1507 уч-ся; г. Москва – 27655 уч-ся ; Республика Саха – 248 уч-ся; Республика Татарстан – 147 уч-ся; Калининградская область – 25606 уч-ся; Ростовская область – 115 уч-ся; Тверская область – 3168 уч-ся; Чукотский АО – 1236 уч-ся; Иркутская область – 2766 уч-ся; Мурманская область – 819 уч-ся; Новосибирская область – 1420 уч-ся, Красноярский край - 3120 уч-ся и др.</a:t>
            </a:r>
            <a:r>
              <a:rPr lang="ru-RU" b="1" smtClean="0">
                <a:solidFill>
                  <a:srgbClr val="000066"/>
                </a:solidFill>
              </a:rPr>
              <a:t> </a:t>
            </a:r>
            <a:endParaRPr lang="ru-RU" sz="3600" smtClean="0">
              <a:cs typeface="Times New Roman" pitchFamily="18" charset="0"/>
            </a:endParaRPr>
          </a:p>
        </p:txBody>
      </p:sp>
      <p:grpSp>
        <p:nvGrpSpPr>
          <p:cNvPr id="26627" name="Group 3"/>
          <p:cNvGrpSpPr>
            <a:grpSpLocks noChangeAspect="1"/>
          </p:cNvGrpSpPr>
          <p:nvPr/>
        </p:nvGrpSpPr>
        <p:grpSpPr bwMode="auto">
          <a:xfrm>
            <a:off x="3132138" y="4581525"/>
            <a:ext cx="1466850" cy="1655763"/>
            <a:chOff x="1818" y="1200"/>
            <a:chExt cx="9197" cy="10380"/>
          </a:xfrm>
        </p:grpSpPr>
        <p:grpSp>
          <p:nvGrpSpPr>
            <p:cNvPr id="26631" name="Group 4"/>
            <p:cNvGrpSpPr>
              <a:grpSpLocks noChangeAspect="1"/>
            </p:cNvGrpSpPr>
            <p:nvPr/>
          </p:nvGrpSpPr>
          <p:grpSpPr bwMode="auto">
            <a:xfrm>
              <a:off x="2900" y="1431"/>
              <a:ext cx="2123" cy="4096"/>
              <a:chOff x="8885" y="5991"/>
              <a:chExt cx="2123" cy="4096"/>
            </a:xfrm>
          </p:grpSpPr>
          <p:sp>
            <p:nvSpPr>
              <p:cNvPr id="26708" name="Freeform 5"/>
              <p:cNvSpPr>
                <a:spLocks noChangeAspect="1"/>
              </p:cNvSpPr>
              <p:nvPr/>
            </p:nvSpPr>
            <p:spPr bwMode="auto">
              <a:xfrm>
                <a:off x="9368" y="6036"/>
                <a:ext cx="801" cy="887"/>
              </a:xfrm>
              <a:custGeom>
                <a:avLst/>
                <a:gdLst>
                  <a:gd name="T0" fmla="*/ 553 w 317"/>
                  <a:gd name="T1" fmla="*/ 61 h 351"/>
                  <a:gd name="T2" fmla="*/ 462 w 317"/>
                  <a:gd name="T3" fmla="*/ 8 h 351"/>
                  <a:gd name="T4" fmla="*/ 205 w 317"/>
                  <a:gd name="T5" fmla="*/ 38 h 351"/>
                  <a:gd name="T6" fmla="*/ 152 w 317"/>
                  <a:gd name="T7" fmla="*/ 68 h 351"/>
                  <a:gd name="T8" fmla="*/ 106 w 317"/>
                  <a:gd name="T9" fmla="*/ 99 h 351"/>
                  <a:gd name="T10" fmla="*/ 45 w 317"/>
                  <a:gd name="T11" fmla="*/ 197 h 351"/>
                  <a:gd name="T12" fmla="*/ 15 w 317"/>
                  <a:gd name="T13" fmla="*/ 303 h 351"/>
                  <a:gd name="T14" fmla="*/ 45 w 317"/>
                  <a:gd name="T15" fmla="*/ 523 h 351"/>
                  <a:gd name="T16" fmla="*/ 364 w 317"/>
                  <a:gd name="T17" fmla="*/ 887 h 351"/>
                  <a:gd name="T18" fmla="*/ 508 w 317"/>
                  <a:gd name="T19" fmla="*/ 879 h 351"/>
                  <a:gd name="T20" fmla="*/ 659 w 317"/>
                  <a:gd name="T21" fmla="*/ 819 h 351"/>
                  <a:gd name="T22" fmla="*/ 728 w 317"/>
                  <a:gd name="T23" fmla="*/ 584 h 351"/>
                  <a:gd name="T24" fmla="*/ 667 w 317"/>
                  <a:gd name="T25" fmla="*/ 159 h 351"/>
                  <a:gd name="T26" fmla="*/ 576 w 317"/>
                  <a:gd name="T27" fmla="*/ 99 h 351"/>
                  <a:gd name="T28" fmla="*/ 531 w 317"/>
                  <a:gd name="T29" fmla="*/ 68 h 351"/>
                  <a:gd name="T30" fmla="*/ 478 w 317"/>
                  <a:gd name="T31" fmla="*/ 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7"/>
                  <a:gd name="T49" fmla="*/ 0 h 351"/>
                  <a:gd name="T50" fmla="*/ 317 w 317"/>
                  <a:gd name="T51" fmla="*/ 351 h 3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7" h="351">
                    <a:moveTo>
                      <a:pt x="219" y="24"/>
                    </a:moveTo>
                    <a:cubicBezTo>
                      <a:pt x="207" y="16"/>
                      <a:pt x="197" y="8"/>
                      <a:pt x="183" y="3"/>
                    </a:cubicBezTo>
                    <a:cubicBezTo>
                      <a:pt x="136" y="5"/>
                      <a:pt x="118" y="6"/>
                      <a:pt x="81" y="15"/>
                    </a:cubicBezTo>
                    <a:cubicBezTo>
                      <a:pt x="50" y="36"/>
                      <a:pt x="98" y="4"/>
                      <a:pt x="60" y="27"/>
                    </a:cubicBezTo>
                    <a:cubicBezTo>
                      <a:pt x="54" y="31"/>
                      <a:pt x="42" y="39"/>
                      <a:pt x="42" y="39"/>
                    </a:cubicBezTo>
                    <a:cubicBezTo>
                      <a:pt x="33" y="52"/>
                      <a:pt x="27" y="65"/>
                      <a:pt x="18" y="78"/>
                    </a:cubicBezTo>
                    <a:cubicBezTo>
                      <a:pt x="14" y="92"/>
                      <a:pt x="11" y="106"/>
                      <a:pt x="6" y="120"/>
                    </a:cubicBezTo>
                    <a:cubicBezTo>
                      <a:pt x="0" y="163"/>
                      <a:pt x="8" y="173"/>
                      <a:pt x="18" y="207"/>
                    </a:cubicBezTo>
                    <a:cubicBezTo>
                      <a:pt x="38" y="278"/>
                      <a:pt x="62" y="337"/>
                      <a:pt x="144" y="351"/>
                    </a:cubicBezTo>
                    <a:cubicBezTo>
                      <a:pt x="163" y="350"/>
                      <a:pt x="182" y="350"/>
                      <a:pt x="201" y="348"/>
                    </a:cubicBezTo>
                    <a:cubicBezTo>
                      <a:pt x="223" y="346"/>
                      <a:pt x="240" y="329"/>
                      <a:pt x="261" y="324"/>
                    </a:cubicBezTo>
                    <a:cubicBezTo>
                      <a:pt x="279" y="297"/>
                      <a:pt x="280" y="262"/>
                      <a:pt x="288" y="231"/>
                    </a:cubicBezTo>
                    <a:cubicBezTo>
                      <a:pt x="291" y="187"/>
                      <a:pt x="317" y="81"/>
                      <a:pt x="264" y="63"/>
                    </a:cubicBezTo>
                    <a:cubicBezTo>
                      <a:pt x="253" y="52"/>
                      <a:pt x="241" y="48"/>
                      <a:pt x="228" y="39"/>
                    </a:cubicBezTo>
                    <a:cubicBezTo>
                      <a:pt x="222" y="35"/>
                      <a:pt x="210" y="27"/>
                      <a:pt x="210" y="27"/>
                    </a:cubicBezTo>
                    <a:cubicBezTo>
                      <a:pt x="206" y="21"/>
                      <a:pt x="196" y="0"/>
                      <a:pt x="189" y="0"/>
                    </a:cubicBezTo>
                  </a:path>
                </a:pathLst>
              </a:custGeom>
              <a:noFill/>
              <a:ln w="9525">
                <a:solidFill>
                  <a:srgbClr val="000000"/>
                </a:solidFill>
                <a:round/>
                <a:headEnd/>
                <a:tailEnd/>
              </a:ln>
            </p:spPr>
            <p:txBody>
              <a:bodyPr/>
              <a:lstStyle/>
              <a:p>
                <a:endParaRPr lang="ru-RU"/>
              </a:p>
            </p:txBody>
          </p:sp>
          <p:sp>
            <p:nvSpPr>
              <p:cNvPr id="26709" name="Freeform 6"/>
              <p:cNvSpPr>
                <a:spLocks noChangeAspect="1"/>
              </p:cNvSpPr>
              <p:nvPr/>
            </p:nvSpPr>
            <p:spPr bwMode="auto">
              <a:xfrm>
                <a:off x="9481" y="6261"/>
                <a:ext cx="205" cy="81"/>
              </a:xfrm>
              <a:custGeom>
                <a:avLst/>
                <a:gdLst>
                  <a:gd name="T0" fmla="*/ 190 w 81"/>
                  <a:gd name="T1" fmla="*/ 33 h 32"/>
                  <a:gd name="T2" fmla="*/ 38 w 81"/>
                  <a:gd name="T3" fmla="*/ 25 h 32"/>
                  <a:gd name="T4" fmla="*/ 137 w 81"/>
                  <a:gd name="T5" fmla="*/ 48 h 32"/>
                  <a:gd name="T6" fmla="*/ 175 w 81"/>
                  <a:gd name="T7" fmla="*/ 18 h 32"/>
                  <a:gd name="T8" fmla="*/ 197 w 81"/>
                  <a:gd name="T9" fmla="*/ 3 h 32"/>
                  <a:gd name="T10" fmla="*/ 91 w 81"/>
                  <a:gd name="T11" fmla="*/ 25 h 32"/>
                  <a:gd name="T12" fmla="*/ 23 w 81"/>
                  <a:gd name="T13" fmla="*/ 48 h 32"/>
                  <a:gd name="T14" fmla="*/ 91 w 81"/>
                  <a:gd name="T15" fmla="*/ 48 h 32"/>
                  <a:gd name="T16" fmla="*/ 121 w 81"/>
                  <a:gd name="T17" fmla="*/ 4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32"/>
                  <a:gd name="T29" fmla="*/ 81 w 8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32">
                    <a:moveTo>
                      <a:pt x="75" y="13"/>
                    </a:moveTo>
                    <a:cubicBezTo>
                      <a:pt x="52" y="5"/>
                      <a:pt x="41" y="8"/>
                      <a:pt x="15" y="10"/>
                    </a:cubicBezTo>
                    <a:cubicBezTo>
                      <a:pt x="0" y="32"/>
                      <a:pt x="42" y="20"/>
                      <a:pt x="54" y="19"/>
                    </a:cubicBezTo>
                    <a:cubicBezTo>
                      <a:pt x="72" y="13"/>
                      <a:pt x="55" y="21"/>
                      <a:pt x="69" y="7"/>
                    </a:cubicBezTo>
                    <a:cubicBezTo>
                      <a:pt x="72" y="4"/>
                      <a:pt x="81" y="3"/>
                      <a:pt x="78" y="1"/>
                    </a:cubicBezTo>
                    <a:cubicBezTo>
                      <a:pt x="75" y="0"/>
                      <a:pt x="38" y="9"/>
                      <a:pt x="36" y="10"/>
                    </a:cubicBezTo>
                    <a:cubicBezTo>
                      <a:pt x="27" y="12"/>
                      <a:pt x="9" y="19"/>
                      <a:pt x="9" y="19"/>
                    </a:cubicBezTo>
                    <a:cubicBezTo>
                      <a:pt x="23" y="24"/>
                      <a:pt x="16" y="23"/>
                      <a:pt x="36" y="19"/>
                    </a:cubicBezTo>
                    <a:cubicBezTo>
                      <a:pt x="40" y="18"/>
                      <a:pt x="48" y="16"/>
                      <a:pt x="48" y="16"/>
                    </a:cubicBezTo>
                  </a:path>
                </a:pathLst>
              </a:custGeom>
              <a:noFill/>
              <a:ln w="9525">
                <a:solidFill>
                  <a:srgbClr val="000000"/>
                </a:solidFill>
                <a:round/>
                <a:headEnd/>
                <a:tailEnd/>
              </a:ln>
            </p:spPr>
            <p:txBody>
              <a:bodyPr/>
              <a:lstStyle/>
              <a:p>
                <a:endParaRPr lang="ru-RU"/>
              </a:p>
            </p:txBody>
          </p:sp>
          <p:sp>
            <p:nvSpPr>
              <p:cNvPr id="26710" name="Freeform 7"/>
              <p:cNvSpPr>
                <a:spLocks noChangeAspect="1"/>
              </p:cNvSpPr>
              <p:nvPr/>
            </p:nvSpPr>
            <p:spPr bwMode="auto">
              <a:xfrm>
                <a:off x="9823" y="6256"/>
                <a:ext cx="245" cy="61"/>
              </a:xfrm>
              <a:custGeom>
                <a:avLst/>
                <a:gdLst>
                  <a:gd name="T0" fmla="*/ 152 w 97"/>
                  <a:gd name="T1" fmla="*/ 15 h 24"/>
                  <a:gd name="T2" fmla="*/ 0 w 97"/>
                  <a:gd name="T3" fmla="*/ 8 h 24"/>
                  <a:gd name="T4" fmla="*/ 8 w 97"/>
                  <a:gd name="T5" fmla="*/ 31 h 24"/>
                  <a:gd name="T6" fmla="*/ 114 w 97"/>
                  <a:gd name="T7" fmla="*/ 15 h 24"/>
                  <a:gd name="T8" fmla="*/ 136 w 97"/>
                  <a:gd name="T9" fmla="*/ 8 h 24"/>
                  <a:gd name="T10" fmla="*/ 114 w 97"/>
                  <a:gd name="T11" fmla="*/ 0 h 24"/>
                  <a:gd name="T12" fmla="*/ 15 w 97"/>
                  <a:gd name="T13" fmla="*/ 8 h 24"/>
                  <a:gd name="T14" fmla="*/ 68 w 97"/>
                  <a:gd name="T15" fmla="*/ 61 h 24"/>
                  <a:gd name="T16" fmla="*/ 23 w 97"/>
                  <a:gd name="T17" fmla="*/ 3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24"/>
                  <a:gd name="T29" fmla="*/ 97 w 9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24">
                    <a:moveTo>
                      <a:pt x="60" y="6"/>
                    </a:moveTo>
                    <a:cubicBezTo>
                      <a:pt x="35" y="3"/>
                      <a:pt x="24" y="0"/>
                      <a:pt x="0" y="3"/>
                    </a:cubicBezTo>
                    <a:cubicBezTo>
                      <a:pt x="1" y="6"/>
                      <a:pt x="0" y="12"/>
                      <a:pt x="3" y="12"/>
                    </a:cubicBezTo>
                    <a:cubicBezTo>
                      <a:pt x="17" y="13"/>
                      <a:pt x="45" y="6"/>
                      <a:pt x="45" y="6"/>
                    </a:cubicBezTo>
                    <a:cubicBezTo>
                      <a:pt x="48" y="5"/>
                      <a:pt x="54" y="6"/>
                      <a:pt x="54" y="3"/>
                    </a:cubicBezTo>
                    <a:cubicBezTo>
                      <a:pt x="54" y="0"/>
                      <a:pt x="48" y="0"/>
                      <a:pt x="45" y="0"/>
                    </a:cubicBezTo>
                    <a:cubicBezTo>
                      <a:pt x="32" y="0"/>
                      <a:pt x="19" y="2"/>
                      <a:pt x="6" y="3"/>
                    </a:cubicBezTo>
                    <a:cubicBezTo>
                      <a:pt x="17" y="10"/>
                      <a:pt x="16" y="17"/>
                      <a:pt x="27" y="24"/>
                    </a:cubicBezTo>
                    <a:cubicBezTo>
                      <a:pt x="97" y="17"/>
                      <a:pt x="26" y="12"/>
                      <a:pt x="9" y="12"/>
                    </a:cubicBezTo>
                  </a:path>
                </a:pathLst>
              </a:custGeom>
              <a:noFill/>
              <a:ln w="9525">
                <a:solidFill>
                  <a:srgbClr val="000000"/>
                </a:solidFill>
                <a:round/>
                <a:headEnd/>
                <a:tailEnd/>
              </a:ln>
            </p:spPr>
            <p:txBody>
              <a:bodyPr/>
              <a:lstStyle/>
              <a:p>
                <a:endParaRPr lang="ru-RU"/>
              </a:p>
            </p:txBody>
          </p:sp>
          <p:sp>
            <p:nvSpPr>
              <p:cNvPr id="26711" name="Freeform 8"/>
              <p:cNvSpPr>
                <a:spLocks noChangeAspect="1"/>
              </p:cNvSpPr>
              <p:nvPr/>
            </p:nvSpPr>
            <p:spPr bwMode="auto">
              <a:xfrm>
                <a:off x="9140" y="6039"/>
                <a:ext cx="523" cy="1028"/>
              </a:xfrm>
              <a:custGeom>
                <a:avLst/>
                <a:gdLst>
                  <a:gd name="T0" fmla="*/ 523 w 207"/>
                  <a:gd name="T1" fmla="*/ 20 h 407"/>
                  <a:gd name="T2" fmla="*/ 227 w 207"/>
                  <a:gd name="T3" fmla="*/ 66 h 407"/>
                  <a:gd name="T4" fmla="*/ 159 w 207"/>
                  <a:gd name="T5" fmla="*/ 164 h 407"/>
                  <a:gd name="T6" fmla="*/ 91 w 207"/>
                  <a:gd name="T7" fmla="*/ 361 h 407"/>
                  <a:gd name="T8" fmla="*/ 61 w 207"/>
                  <a:gd name="T9" fmla="*/ 445 h 407"/>
                  <a:gd name="T10" fmla="*/ 30 w 207"/>
                  <a:gd name="T11" fmla="*/ 543 h 407"/>
                  <a:gd name="T12" fmla="*/ 0 w 207"/>
                  <a:gd name="T13" fmla="*/ 657 h 407"/>
                  <a:gd name="T14" fmla="*/ 8 w 207"/>
                  <a:gd name="T15" fmla="*/ 998 h 407"/>
                  <a:gd name="T16" fmla="*/ 0 w 207"/>
                  <a:gd name="T17" fmla="*/ 975 h 407"/>
                  <a:gd name="T18" fmla="*/ 8 w 207"/>
                  <a:gd name="T19" fmla="*/ 611 h 407"/>
                  <a:gd name="T20" fmla="*/ 61 w 207"/>
                  <a:gd name="T21" fmla="*/ 452 h 407"/>
                  <a:gd name="T22" fmla="*/ 182 w 207"/>
                  <a:gd name="T23" fmla="*/ 187 h 407"/>
                  <a:gd name="T24" fmla="*/ 227 w 207"/>
                  <a:gd name="T25" fmla="*/ 119 h 407"/>
                  <a:gd name="T26" fmla="*/ 387 w 207"/>
                  <a:gd name="T27" fmla="*/ 43 h 407"/>
                  <a:gd name="T28" fmla="*/ 455 w 207"/>
                  <a:gd name="T29" fmla="*/ 20 h 407"/>
                  <a:gd name="T30" fmla="*/ 478 w 207"/>
                  <a:gd name="T31" fmla="*/ 28 h 407"/>
                  <a:gd name="T32" fmla="*/ 455 w 207"/>
                  <a:gd name="T33" fmla="*/ 43 h 407"/>
                  <a:gd name="T34" fmla="*/ 296 w 207"/>
                  <a:gd name="T35" fmla="*/ 104 h 407"/>
                  <a:gd name="T36" fmla="*/ 189 w 207"/>
                  <a:gd name="T37" fmla="*/ 263 h 407"/>
                  <a:gd name="T38" fmla="*/ 106 w 207"/>
                  <a:gd name="T39" fmla="*/ 414 h 407"/>
                  <a:gd name="T40" fmla="*/ 61 w 207"/>
                  <a:gd name="T41" fmla="*/ 566 h 407"/>
                  <a:gd name="T42" fmla="*/ 129 w 207"/>
                  <a:gd name="T43" fmla="*/ 1028 h 407"/>
                  <a:gd name="T44" fmla="*/ 91 w 207"/>
                  <a:gd name="T45" fmla="*/ 922 h 407"/>
                  <a:gd name="T46" fmla="*/ 68 w 207"/>
                  <a:gd name="T47" fmla="*/ 816 h 407"/>
                  <a:gd name="T48" fmla="*/ 76 w 207"/>
                  <a:gd name="T49" fmla="*/ 429 h 407"/>
                  <a:gd name="T50" fmla="*/ 167 w 207"/>
                  <a:gd name="T51" fmla="*/ 278 h 407"/>
                  <a:gd name="T52" fmla="*/ 250 w 207"/>
                  <a:gd name="T53" fmla="*/ 194 h 407"/>
                  <a:gd name="T54" fmla="*/ 341 w 207"/>
                  <a:gd name="T55" fmla="*/ 134 h 407"/>
                  <a:gd name="T56" fmla="*/ 349 w 207"/>
                  <a:gd name="T57" fmla="*/ 111 h 407"/>
                  <a:gd name="T58" fmla="*/ 371 w 207"/>
                  <a:gd name="T59" fmla="*/ 104 h 407"/>
                  <a:gd name="T60" fmla="*/ 387 w 207"/>
                  <a:gd name="T61" fmla="*/ 88 h 407"/>
                  <a:gd name="T62" fmla="*/ 296 w 207"/>
                  <a:gd name="T63" fmla="*/ 164 h 407"/>
                  <a:gd name="T64" fmla="*/ 243 w 207"/>
                  <a:gd name="T65" fmla="*/ 255 h 407"/>
                  <a:gd name="T66" fmla="*/ 212 w 207"/>
                  <a:gd name="T67" fmla="*/ 301 h 407"/>
                  <a:gd name="T68" fmla="*/ 91 w 207"/>
                  <a:gd name="T69" fmla="*/ 740 h 407"/>
                  <a:gd name="T70" fmla="*/ 114 w 207"/>
                  <a:gd name="T71" fmla="*/ 854 h 407"/>
                  <a:gd name="T72" fmla="*/ 144 w 207"/>
                  <a:gd name="T73" fmla="*/ 899 h 407"/>
                  <a:gd name="T74" fmla="*/ 144 w 207"/>
                  <a:gd name="T75" fmla="*/ 929 h 407"/>
                  <a:gd name="T76" fmla="*/ 205 w 207"/>
                  <a:gd name="T77" fmla="*/ 467 h 407"/>
                  <a:gd name="T78" fmla="*/ 326 w 207"/>
                  <a:gd name="T79" fmla="*/ 126 h 407"/>
                  <a:gd name="T80" fmla="*/ 417 w 207"/>
                  <a:gd name="T81" fmla="*/ 81 h 407"/>
                  <a:gd name="T82" fmla="*/ 424 w 207"/>
                  <a:gd name="T83" fmla="*/ 73 h 407"/>
                  <a:gd name="T84" fmla="*/ 379 w 207"/>
                  <a:gd name="T85" fmla="*/ 96 h 407"/>
                  <a:gd name="T86" fmla="*/ 349 w 207"/>
                  <a:gd name="T87" fmla="*/ 141 h 407"/>
                  <a:gd name="T88" fmla="*/ 182 w 207"/>
                  <a:gd name="T89" fmla="*/ 505 h 407"/>
                  <a:gd name="T90" fmla="*/ 197 w 207"/>
                  <a:gd name="T91" fmla="*/ 460 h 4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407"/>
                  <a:gd name="T140" fmla="*/ 207 w 207"/>
                  <a:gd name="T141" fmla="*/ 407 h 4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407">
                    <a:moveTo>
                      <a:pt x="207" y="8"/>
                    </a:moveTo>
                    <a:cubicBezTo>
                      <a:pt x="150" y="10"/>
                      <a:pt x="129" y="0"/>
                      <a:pt x="90" y="26"/>
                    </a:cubicBezTo>
                    <a:cubicBezTo>
                      <a:pt x="82" y="38"/>
                      <a:pt x="69" y="52"/>
                      <a:pt x="63" y="65"/>
                    </a:cubicBezTo>
                    <a:cubicBezTo>
                      <a:pt x="52" y="90"/>
                      <a:pt x="51" y="120"/>
                      <a:pt x="36" y="143"/>
                    </a:cubicBezTo>
                    <a:cubicBezTo>
                      <a:pt x="33" y="155"/>
                      <a:pt x="30" y="165"/>
                      <a:pt x="24" y="176"/>
                    </a:cubicBezTo>
                    <a:cubicBezTo>
                      <a:pt x="21" y="191"/>
                      <a:pt x="21" y="202"/>
                      <a:pt x="12" y="215"/>
                    </a:cubicBezTo>
                    <a:cubicBezTo>
                      <a:pt x="8" y="230"/>
                      <a:pt x="5" y="245"/>
                      <a:pt x="0" y="260"/>
                    </a:cubicBezTo>
                    <a:cubicBezTo>
                      <a:pt x="1" y="305"/>
                      <a:pt x="3" y="350"/>
                      <a:pt x="3" y="395"/>
                    </a:cubicBezTo>
                    <a:cubicBezTo>
                      <a:pt x="3" y="398"/>
                      <a:pt x="0" y="389"/>
                      <a:pt x="0" y="386"/>
                    </a:cubicBezTo>
                    <a:cubicBezTo>
                      <a:pt x="0" y="338"/>
                      <a:pt x="1" y="290"/>
                      <a:pt x="3" y="242"/>
                    </a:cubicBezTo>
                    <a:cubicBezTo>
                      <a:pt x="4" y="224"/>
                      <a:pt x="14" y="194"/>
                      <a:pt x="24" y="179"/>
                    </a:cubicBezTo>
                    <a:cubicBezTo>
                      <a:pt x="33" y="141"/>
                      <a:pt x="55" y="109"/>
                      <a:pt x="72" y="74"/>
                    </a:cubicBezTo>
                    <a:cubicBezTo>
                      <a:pt x="77" y="64"/>
                      <a:pt x="81" y="53"/>
                      <a:pt x="90" y="47"/>
                    </a:cubicBezTo>
                    <a:cubicBezTo>
                      <a:pt x="112" y="33"/>
                      <a:pt x="128" y="25"/>
                      <a:pt x="153" y="17"/>
                    </a:cubicBezTo>
                    <a:cubicBezTo>
                      <a:pt x="162" y="14"/>
                      <a:pt x="180" y="8"/>
                      <a:pt x="180" y="8"/>
                    </a:cubicBezTo>
                    <a:cubicBezTo>
                      <a:pt x="183" y="9"/>
                      <a:pt x="189" y="8"/>
                      <a:pt x="189" y="11"/>
                    </a:cubicBezTo>
                    <a:cubicBezTo>
                      <a:pt x="189" y="15"/>
                      <a:pt x="183" y="16"/>
                      <a:pt x="180" y="17"/>
                    </a:cubicBezTo>
                    <a:cubicBezTo>
                      <a:pt x="161" y="26"/>
                      <a:pt x="137" y="34"/>
                      <a:pt x="117" y="41"/>
                    </a:cubicBezTo>
                    <a:cubicBezTo>
                      <a:pt x="112" y="57"/>
                      <a:pt x="87" y="92"/>
                      <a:pt x="75" y="104"/>
                    </a:cubicBezTo>
                    <a:cubicBezTo>
                      <a:pt x="67" y="127"/>
                      <a:pt x="51" y="143"/>
                      <a:pt x="42" y="164"/>
                    </a:cubicBezTo>
                    <a:cubicBezTo>
                      <a:pt x="34" y="183"/>
                      <a:pt x="31" y="204"/>
                      <a:pt x="24" y="224"/>
                    </a:cubicBezTo>
                    <a:cubicBezTo>
                      <a:pt x="25" y="262"/>
                      <a:pt x="10" y="366"/>
                      <a:pt x="51" y="407"/>
                    </a:cubicBezTo>
                    <a:cubicBezTo>
                      <a:pt x="46" y="392"/>
                      <a:pt x="45" y="378"/>
                      <a:pt x="36" y="365"/>
                    </a:cubicBezTo>
                    <a:cubicBezTo>
                      <a:pt x="33" y="351"/>
                      <a:pt x="30" y="337"/>
                      <a:pt x="27" y="323"/>
                    </a:cubicBezTo>
                    <a:cubicBezTo>
                      <a:pt x="28" y="272"/>
                      <a:pt x="27" y="221"/>
                      <a:pt x="30" y="170"/>
                    </a:cubicBezTo>
                    <a:cubicBezTo>
                      <a:pt x="31" y="151"/>
                      <a:pt x="48" y="116"/>
                      <a:pt x="66" y="110"/>
                    </a:cubicBezTo>
                    <a:cubicBezTo>
                      <a:pt x="76" y="100"/>
                      <a:pt x="87" y="85"/>
                      <a:pt x="99" y="77"/>
                    </a:cubicBezTo>
                    <a:cubicBezTo>
                      <a:pt x="105" y="68"/>
                      <a:pt x="124" y="57"/>
                      <a:pt x="135" y="53"/>
                    </a:cubicBezTo>
                    <a:cubicBezTo>
                      <a:pt x="136" y="50"/>
                      <a:pt x="136" y="46"/>
                      <a:pt x="138" y="44"/>
                    </a:cubicBezTo>
                    <a:cubicBezTo>
                      <a:pt x="140" y="42"/>
                      <a:pt x="144" y="42"/>
                      <a:pt x="147" y="41"/>
                    </a:cubicBezTo>
                    <a:cubicBezTo>
                      <a:pt x="153" y="38"/>
                      <a:pt x="181" y="28"/>
                      <a:pt x="153" y="35"/>
                    </a:cubicBezTo>
                    <a:cubicBezTo>
                      <a:pt x="139" y="45"/>
                      <a:pt x="131" y="56"/>
                      <a:pt x="117" y="65"/>
                    </a:cubicBezTo>
                    <a:cubicBezTo>
                      <a:pt x="109" y="78"/>
                      <a:pt x="103" y="89"/>
                      <a:pt x="96" y="101"/>
                    </a:cubicBezTo>
                    <a:cubicBezTo>
                      <a:pt x="92" y="107"/>
                      <a:pt x="84" y="119"/>
                      <a:pt x="84" y="119"/>
                    </a:cubicBezTo>
                    <a:cubicBezTo>
                      <a:pt x="69" y="178"/>
                      <a:pt x="45" y="233"/>
                      <a:pt x="36" y="293"/>
                    </a:cubicBezTo>
                    <a:cubicBezTo>
                      <a:pt x="40" y="326"/>
                      <a:pt x="36" y="311"/>
                      <a:pt x="45" y="338"/>
                    </a:cubicBezTo>
                    <a:cubicBezTo>
                      <a:pt x="47" y="345"/>
                      <a:pt x="57" y="356"/>
                      <a:pt x="57" y="356"/>
                    </a:cubicBezTo>
                    <a:cubicBezTo>
                      <a:pt x="58" y="362"/>
                      <a:pt x="72" y="390"/>
                      <a:pt x="57" y="368"/>
                    </a:cubicBezTo>
                    <a:cubicBezTo>
                      <a:pt x="58" y="332"/>
                      <a:pt x="51" y="230"/>
                      <a:pt x="81" y="185"/>
                    </a:cubicBezTo>
                    <a:cubicBezTo>
                      <a:pt x="90" y="140"/>
                      <a:pt x="104" y="88"/>
                      <a:pt x="129" y="50"/>
                    </a:cubicBezTo>
                    <a:cubicBezTo>
                      <a:pt x="134" y="42"/>
                      <a:pt x="155" y="36"/>
                      <a:pt x="165" y="32"/>
                    </a:cubicBezTo>
                    <a:cubicBezTo>
                      <a:pt x="177" y="26"/>
                      <a:pt x="198" y="23"/>
                      <a:pt x="168" y="29"/>
                    </a:cubicBezTo>
                    <a:cubicBezTo>
                      <a:pt x="162" y="33"/>
                      <a:pt x="155" y="33"/>
                      <a:pt x="150" y="38"/>
                    </a:cubicBezTo>
                    <a:cubicBezTo>
                      <a:pt x="145" y="43"/>
                      <a:pt x="143" y="51"/>
                      <a:pt x="138" y="56"/>
                    </a:cubicBezTo>
                    <a:cubicBezTo>
                      <a:pt x="97" y="97"/>
                      <a:pt x="89" y="148"/>
                      <a:pt x="72" y="200"/>
                    </a:cubicBezTo>
                    <a:cubicBezTo>
                      <a:pt x="75" y="174"/>
                      <a:pt x="71" y="169"/>
                      <a:pt x="78" y="182"/>
                    </a:cubicBezTo>
                  </a:path>
                </a:pathLst>
              </a:custGeom>
              <a:noFill/>
              <a:ln w="9525">
                <a:solidFill>
                  <a:srgbClr val="000000"/>
                </a:solidFill>
                <a:round/>
                <a:headEnd/>
                <a:tailEnd/>
              </a:ln>
            </p:spPr>
            <p:txBody>
              <a:bodyPr/>
              <a:lstStyle/>
              <a:p>
                <a:endParaRPr lang="ru-RU"/>
              </a:p>
            </p:txBody>
          </p:sp>
          <p:sp>
            <p:nvSpPr>
              <p:cNvPr id="26712" name="Freeform 9"/>
              <p:cNvSpPr>
                <a:spLocks noChangeAspect="1"/>
              </p:cNvSpPr>
              <p:nvPr/>
            </p:nvSpPr>
            <p:spPr bwMode="auto">
              <a:xfrm>
                <a:off x="9724" y="5991"/>
                <a:ext cx="700" cy="925"/>
              </a:xfrm>
              <a:custGeom>
                <a:avLst/>
                <a:gdLst>
                  <a:gd name="T0" fmla="*/ 0 w 277"/>
                  <a:gd name="T1" fmla="*/ 30 h 366"/>
                  <a:gd name="T2" fmla="*/ 76 w 277"/>
                  <a:gd name="T3" fmla="*/ 0 h 366"/>
                  <a:gd name="T4" fmla="*/ 296 w 277"/>
                  <a:gd name="T5" fmla="*/ 8 h 366"/>
                  <a:gd name="T6" fmla="*/ 394 w 277"/>
                  <a:gd name="T7" fmla="*/ 68 h 366"/>
                  <a:gd name="T8" fmla="*/ 440 w 277"/>
                  <a:gd name="T9" fmla="*/ 99 h 366"/>
                  <a:gd name="T10" fmla="*/ 546 w 277"/>
                  <a:gd name="T11" fmla="*/ 281 h 366"/>
                  <a:gd name="T12" fmla="*/ 614 w 277"/>
                  <a:gd name="T13" fmla="*/ 463 h 366"/>
                  <a:gd name="T14" fmla="*/ 644 w 277"/>
                  <a:gd name="T15" fmla="*/ 569 h 366"/>
                  <a:gd name="T16" fmla="*/ 667 w 277"/>
                  <a:gd name="T17" fmla="*/ 819 h 366"/>
                  <a:gd name="T18" fmla="*/ 690 w 277"/>
                  <a:gd name="T19" fmla="*/ 910 h 366"/>
                  <a:gd name="T20" fmla="*/ 667 w 277"/>
                  <a:gd name="T21" fmla="*/ 872 h 366"/>
                  <a:gd name="T22" fmla="*/ 622 w 277"/>
                  <a:gd name="T23" fmla="*/ 735 h 366"/>
                  <a:gd name="T24" fmla="*/ 569 w 277"/>
                  <a:gd name="T25" fmla="*/ 561 h 366"/>
                  <a:gd name="T26" fmla="*/ 493 w 277"/>
                  <a:gd name="T27" fmla="*/ 303 h 366"/>
                  <a:gd name="T28" fmla="*/ 432 w 277"/>
                  <a:gd name="T29" fmla="*/ 152 h 366"/>
                  <a:gd name="T30" fmla="*/ 167 w 277"/>
                  <a:gd name="T31" fmla="*/ 38 h 366"/>
                  <a:gd name="T32" fmla="*/ 106 w 277"/>
                  <a:gd name="T33" fmla="*/ 45 h 366"/>
                  <a:gd name="T34" fmla="*/ 190 w 277"/>
                  <a:gd name="T35" fmla="*/ 68 h 366"/>
                  <a:gd name="T36" fmla="*/ 235 w 277"/>
                  <a:gd name="T37" fmla="*/ 83 h 366"/>
                  <a:gd name="T38" fmla="*/ 258 w 277"/>
                  <a:gd name="T39" fmla="*/ 99 h 366"/>
                  <a:gd name="T40" fmla="*/ 425 w 277"/>
                  <a:gd name="T41" fmla="*/ 159 h 366"/>
                  <a:gd name="T42" fmla="*/ 500 w 277"/>
                  <a:gd name="T43" fmla="*/ 569 h 366"/>
                  <a:gd name="T44" fmla="*/ 531 w 277"/>
                  <a:gd name="T45" fmla="*/ 796 h 366"/>
                  <a:gd name="T46" fmla="*/ 546 w 277"/>
                  <a:gd name="T47" fmla="*/ 857 h 366"/>
                  <a:gd name="T48" fmla="*/ 561 w 277"/>
                  <a:gd name="T49" fmla="*/ 880 h 366"/>
                  <a:gd name="T50" fmla="*/ 576 w 277"/>
                  <a:gd name="T51" fmla="*/ 925 h 366"/>
                  <a:gd name="T52" fmla="*/ 546 w 277"/>
                  <a:gd name="T53" fmla="*/ 728 h 366"/>
                  <a:gd name="T54" fmla="*/ 523 w 277"/>
                  <a:gd name="T55" fmla="*/ 660 h 366"/>
                  <a:gd name="T56" fmla="*/ 516 w 277"/>
                  <a:gd name="T57" fmla="*/ 637 h 366"/>
                  <a:gd name="T58" fmla="*/ 440 w 277"/>
                  <a:gd name="T59" fmla="*/ 372 h 366"/>
                  <a:gd name="T60" fmla="*/ 387 w 277"/>
                  <a:gd name="T61" fmla="*/ 258 h 366"/>
                  <a:gd name="T62" fmla="*/ 152 w 277"/>
                  <a:gd name="T63" fmla="*/ 61 h 366"/>
                  <a:gd name="T64" fmla="*/ 190 w 277"/>
                  <a:gd name="T65" fmla="*/ 91 h 366"/>
                  <a:gd name="T66" fmla="*/ 235 w 277"/>
                  <a:gd name="T67" fmla="*/ 121 h 366"/>
                  <a:gd name="T68" fmla="*/ 296 w 277"/>
                  <a:gd name="T69" fmla="*/ 205 h 366"/>
                  <a:gd name="T70" fmla="*/ 341 w 277"/>
                  <a:gd name="T71" fmla="*/ 296 h 366"/>
                  <a:gd name="T72" fmla="*/ 462 w 277"/>
                  <a:gd name="T73" fmla="*/ 698 h 366"/>
                  <a:gd name="T74" fmla="*/ 356 w 277"/>
                  <a:gd name="T75" fmla="*/ 197 h 366"/>
                  <a:gd name="T76" fmla="*/ 243 w 277"/>
                  <a:gd name="T77" fmla="*/ 99 h 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7"/>
                  <a:gd name="T118" fmla="*/ 0 h 366"/>
                  <a:gd name="T119" fmla="*/ 277 w 277"/>
                  <a:gd name="T120" fmla="*/ 366 h 3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7" h="366">
                    <a:moveTo>
                      <a:pt x="0" y="12"/>
                    </a:moveTo>
                    <a:cubicBezTo>
                      <a:pt x="11" y="9"/>
                      <a:pt x="19" y="4"/>
                      <a:pt x="30" y="0"/>
                    </a:cubicBezTo>
                    <a:cubicBezTo>
                      <a:pt x="59" y="1"/>
                      <a:pt x="88" y="0"/>
                      <a:pt x="117" y="3"/>
                    </a:cubicBezTo>
                    <a:cubicBezTo>
                      <a:pt x="129" y="4"/>
                      <a:pt x="142" y="22"/>
                      <a:pt x="156" y="27"/>
                    </a:cubicBezTo>
                    <a:cubicBezTo>
                      <a:pt x="161" y="32"/>
                      <a:pt x="169" y="34"/>
                      <a:pt x="174" y="39"/>
                    </a:cubicBezTo>
                    <a:cubicBezTo>
                      <a:pt x="192" y="57"/>
                      <a:pt x="202" y="89"/>
                      <a:pt x="216" y="111"/>
                    </a:cubicBezTo>
                    <a:cubicBezTo>
                      <a:pt x="230" y="132"/>
                      <a:pt x="229" y="162"/>
                      <a:pt x="243" y="183"/>
                    </a:cubicBezTo>
                    <a:cubicBezTo>
                      <a:pt x="245" y="200"/>
                      <a:pt x="246" y="211"/>
                      <a:pt x="255" y="225"/>
                    </a:cubicBezTo>
                    <a:cubicBezTo>
                      <a:pt x="258" y="258"/>
                      <a:pt x="260" y="291"/>
                      <a:pt x="264" y="324"/>
                    </a:cubicBezTo>
                    <a:cubicBezTo>
                      <a:pt x="264" y="324"/>
                      <a:pt x="277" y="358"/>
                      <a:pt x="273" y="360"/>
                    </a:cubicBezTo>
                    <a:cubicBezTo>
                      <a:pt x="268" y="363"/>
                      <a:pt x="267" y="350"/>
                      <a:pt x="264" y="345"/>
                    </a:cubicBezTo>
                    <a:cubicBezTo>
                      <a:pt x="259" y="326"/>
                      <a:pt x="255" y="309"/>
                      <a:pt x="246" y="291"/>
                    </a:cubicBezTo>
                    <a:cubicBezTo>
                      <a:pt x="241" y="267"/>
                      <a:pt x="229" y="246"/>
                      <a:pt x="225" y="222"/>
                    </a:cubicBezTo>
                    <a:cubicBezTo>
                      <a:pt x="220" y="190"/>
                      <a:pt x="213" y="147"/>
                      <a:pt x="195" y="120"/>
                    </a:cubicBezTo>
                    <a:cubicBezTo>
                      <a:pt x="190" y="100"/>
                      <a:pt x="184" y="76"/>
                      <a:pt x="171" y="60"/>
                    </a:cubicBezTo>
                    <a:cubicBezTo>
                      <a:pt x="154" y="38"/>
                      <a:pt x="92" y="24"/>
                      <a:pt x="66" y="15"/>
                    </a:cubicBezTo>
                    <a:cubicBezTo>
                      <a:pt x="58" y="16"/>
                      <a:pt x="46" y="11"/>
                      <a:pt x="42" y="18"/>
                    </a:cubicBezTo>
                    <a:cubicBezTo>
                      <a:pt x="40" y="21"/>
                      <a:pt x="74" y="27"/>
                      <a:pt x="75" y="27"/>
                    </a:cubicBezTo>
                    <a:cubicBezTo>
                      <a:pt x="81" y="29"/>
                      <a:pt x="88" y="29"/>
                      <a:pt x="93" y="33"/>
                    </a:cubicBezTo>
                    <a:cubicBezTo>
                      <a:pt x="96" y="35"/>
                      <a:pt x="99" y="38"/>
                      <a:pt x="102" y="39"/>
                    </a:cubicBezTo>
                    <a:cubicBezTo>
                      <a:pt x="124" y="49"/>
                      <a:pt x="147" y="49"/>
                      <a:pt x="168" y="63"/>
                    </a:cubicBezTo>
                    <a:cubicBezTo>
                      <a:pt x="172" y="120"/>
                      <a:pt x="180" y="172"/>
                      <a:pt x="198" y="225"/>
                    </a:cubicBezTo>
                    <a:cubicBezTo>
                      <a:pt x="202" y="255"/>
                      <a:pt x="203" y="285"/>
                      <a:pt x="210" y="315"/>
                    </a:cubicBezTo>
                    <a:cubicBezTo>
                      <a:pt x="212" y="323"/>
                      <a:pt x="211" y="332"/>
                      <a:pt x="216" y="339"/>
                    </a:cubicBezTo>
                    <a:cubicBezTo>
                      <a:pt x="218" y="342"/>
                      <a:pt x="221" y="345"/>
                      <a:pt x="222" y="348"/>
                    </a:cubicBezTo>
                    <a:cubicBezTo>
                      <a:pt x="225" y="354"/>
                      <a:pt x="228" y="366"/>
                      <a:pt x="228" y="366"/>
                    </a:cubicBezTo>
                    <a:cubicBezTo>
                      <a:pt x="234" y="348"/>
                      <a:pt x="220" y="307"/>
                      <a:pt x="216" y="288"/>
                    </a:cubicBezTo>
                    <a:cubicBezTo>
                      <a:pt x="214" y="279"/>
                      <a:pt x="210" y="270"/>
                      <a:pt x="207" y="261"/>
                    </a:cubicBezTo>
                    <a:cubicBezTo>
                      <a:pt x="206" y="258"/>
                      <a:pt x="204" y="252"/>
                      <a:pt x="204" y="252"/>
                    </a:cubicBezTo>
                    <a:cubicBezTo>
                      <a:pt x="200" y="218"/>
                      <a:pt x="193" y="176"/>
                      <a:pt x="174" y="147"/>
                    </a:cubicBezTo>
                    <a:cubicBezTo>
                      <a:pt x="170" y="129"/>
                      <a:pt x="168" y="112"/>
                      <a:pt x="153" y="102"/>
                    </a:cubicBezTo>
                    <a:cubicBezTo>
                      <a:pt x="140" y="63"/>
                      <a:pt x="98" y="34"/>
                      <a:pt x="60" y="24"/>
                    </a:cubicBezTo>
                    <a:cubicBezTo>
                      <a:pt x="71" y="41"/>
                      <a:pt x="60" y="27"/>
                      <a:pt x="75" y="36"/>
                    </a:cubicBezTo>
                    <a:cubicBezTo>
                      <a:pt x="81" y="40"/>
                      <a:pt x="93" y="48"/>
                      <a:pt x="93" y="48"/>
                    </a:cubicBezTo>
                    <a:cubicBezTo>
                      <a:pt x="98" y="63"/>
                      <a:pt x="105" y="73"/>
                      <a:pt x="117" y="81"/>
                    </a:cubicBezTo>
                    <a:cubicBezTo>
                      <a:pt x="121" y="93"/>
                      <a:pt x="128" y="106"/>
                      <a:pt x="135" y="117"/>
                    </a:cubicBezTo>
                    <a:cubicBezTo>
                      <a:pt x="148" y="171"/>
                      <a:pt x="170" y="222"/>
                      <a:pt x="183" y="276"/>
                    </a:cubicBezTo>
                    <a:cubicBezTo>
                      <a:pt x="181" y="205"/>
                      <a:pt x="181" y="138"/>
                      <a:pt x="141" y="78"/>
                    </a:cubicBezTo>
                    <a:cubicBezTo>
                      <a:pt x="129" y="60"/>
                      <a:pt x="110" y="53"/>
                      <a:pt x="96" y="39"/>
                    </a:cubicBezTo>
                  </a:path>
                </a:pathLst>
              </a:custGeom>
              <a:noFill/>
              <a:ln w="9525">
                <a:solidFill>
                  <a:srgbClr val="000000"/>
                </a:solidFill>
                <a:round/>
                <a:headEnd/>
                <a:tailEnd/>
              </a:ln>
            </p:spPr>
            <p:txBody>
              <a:bodyPr/>
              <a:lstStyle/>
              <a:p>
                <a:endParaRPr lang="ru-RU"/>
              </a:p>
            </p:txBody>
          </p:sp>
          <p:sp>
            <p:nvSpPr>
              <p:cNvPr id="26713" name="Freeform 10"/>
              <p:cNvSpPr>
                <a:spLocks noChangeAspect="1"/>
              </p:cNvSpPr>
              <p:nvPr/>
            </p:nvSpPr>
            <p:spPr bwMode="auto">
              <a:xfrm>
                <a:off x="9671" y="6302"/>
                <a:ext cx="106" cy="359"/>
              </a:xfrm>
              <a:custGeom>
                <a:avLst/>
                <a:gdLst>
                  <a:gd name="T0" fmla="*/ 68 w 42"/>
                  <a:gd name="T1" fmla="*/ 0 h 142"/>
                  <a:gd name="T2" fmla="*/ 30 w 42"/>
                  <a:gd name="T3" fmla="*/ 159 h 142"/>
                  <a:gd name="T4" fmla="*/ 8 w 42"/>
                  <a:gd name="T5" fmla="*/ 228 h 142"/>
                  <a:gd name="T6" fmla="*/ 0 w 42"/>
                  <a:gd name="T7" fmla="*/ 250 h 142"/>
                  <a:gd name="T8" fmla="*/ 106 w 42"/>
                  <a:gd name="T9" fmla="*/ 341 h 142"/>
                  <a:gd name="T10" fmla="*/ 0 60000 65536"/>
                  <a:gd name="T11" fmla="*/ 0 60000 65536"/>
                  <a:gd name="T12" fmla="*/ 0 60000 65536"/>
                  <a:gd name="T13" fmla="*/ 0 60000 65536"/>
                  <a:gd name="T14" fmla="*/ 0 60000 65536"/>
                  <a:gd name="T15" fmla="*/ 0 w 42"/>
                  <a:gd name="T16" fmla="*/ 0 h 142"/>
                  <a:gd name="T17" fmla="*/ 42 w 42"/>
                  <a:gd name="T18" fmla="*/ 142 h 142"/>
                </a:gdLst>
                <a:ahLst/>
                <a:cxnLst>
                  <a:cxn ang="T10">
                    <a:pos x="T0" y="T1"/>
                  </a:cxn>
                  <a:cxn ang="T11">
                    <a:pos x="T2" y="T3"/>
                  </a:cxn>
                  <a:cxn ang="T12">
                    <a:pos x="T4" y="T5"/>
                  </a:cxn>
                  <a:cxn ang="T13">
                    <a:pos x="T6" y="T7"/>
                  </a:cxn>
                  <a:cxn ang="T14">
                    <a:pos x="T8" y="T9"/>
                  </a:cxn>
                </a:cxnLst>
                <a:rect l="T15" t="T16" r="T17" b="T18"/>
                <a:pathLst>
                  <a:path w="42" h="142">
                    <a:moveTo>
                      <a:pt x="27" y="0"/>
                    </a:moveTo>
                    <a:cubicBezTo>
                      <a:pt x="23" y="21"/>
                      <a:pt x="19" y="42"/>
                      <a:pt x="12" y="63"/>
                    </a:cubicBezTo>
                    <a:cubicBezTo>
                      <a:pt x="9" y="72"/>
                      <a:pt x="6" y="81"/>
                      <a:pt x="3" y="90"/>
                    </a:cubicBezTo>
                    <a:cubicBezTo>
                      <a:pt x="2" y="93"/>
                      <a:pt x="0" y="99"/>
                      <a:pt x="0" y="99"/>
                    </a:cubicBezTo>
                    <a:cubicBezTo>
                      <a:pt x="4" y="142"/>
                      <a:pt x="0" y="135"/>
                      <a:pt x="42" y="135"/>
                    </a:cubicBezTo>
                  </a:path>
                </a:pathLst>
              </a:custGeom>
              <a:noFill/>
              <a:ln w="9525">
                <a:solidFill>
                  <a:srgbClr val="000000"/>
                </a:solidFill>
                <a:round/>
                <a:headEnd/>
                <a:tailEnd/>
              </a:ln>
            </p:spPr>
            <p:txBody>
              <a:bodyPr/>
              <a:lstStyle/>
              <a:p>
                <a:endParaRPr lang="ru-RU"/>
              </a:p>
            </p:txBody>
          </p:sp>
          <p:sp>
            <p:nvSpPr>
              <p:cNvPr id="26714" name="Freeform 11"/>
              <p:cNvSpPr>
                <a:spLocks noChangeAspect="1"/>
              </p:cNvSpPr>
              <p:nvPr/>
            </p:nvSpPr>
            <p:spPr bwMode="auto">
              <a:xfrm>
                <a:off x="9679" y="6711"/>
                <a:ext cx="257" cy="38"/>
              </a:xfrm>
              <a:custGeom>
                <a:avLst/>
                <a:gdLst>
                  <a:gd name="T0" fmla="*/ 0 w 102"/>
                  <a:gd name="T1" fmla="*/ 38 h 15"/>
                  <a:gd name="T2" fmla="*/ 181 w 102"/>
                  <a:gd name="T3" fmla="*/ 30 h 15"/>
                  <a:gd name="T4" fmla="*/ 257 w 102"/>
                  <a:gd name="T5" fmla="*/ 0 h 15"/>
                  <a:gd name="T6" fmla="*/ 0 60000 65536"/>
                  <a:gd name="T7" fmla="*/ 0 60000 65536"/>
                  <a:gd name="T8" fmla="*/ 0 60000 65536"/>
                  <a:gd name="T9" fmla="*/ 0 w 102"/>
                  <a:gd name="T10" fmla="*/ 0 h 15"/>
                  <a:gd name="T11" fmla="*/ 102 w 102"/>
                  <a:gd name="T12" fmla="*/ 15 h 15"/>
                </a:gdLst>
                <a:ahLst/>
                <a:cxnLst>
                  <a:cxn ang="T6">
                    <a:pos x="T0" y="T1"/>
                  </a:cxn>
                  <a:cxn ang="T7">
                    <a:pos x="T2" y="T3"/>
                  </a:cxn>
                  <a:cxn ang="T8">
                    <a:pos x="T4" y="T5"/>
                  </a:cxn>
                </a:cxnLst>
                <a:rect l="T9" t="T10" r="T11" b="T12"/>
                <a:pathLst>
                  <a:path w="102" h="15">
                    <a:moveTo>
                      <a:pt x="0" y="15"/>
                    </a:moveTo>
                    <a:cubicBezTo>
                      <a:pt x="24" y="14"/>
                      <a:pt x="48" y="14"/>
                      <a:pt x="72" y="12"/>
                    </a:cubicBezTo>
                    <a:cubicBezTo>
                      <a:pt x="83" y="11"/>
                      <a:pt x="102" y="0"/>
                      <a:pt x="102" y="0"/>
                    </a:cubicBezTo>
                  </a:path>
                </a:pathLst>
              </a:custGeom>
              <a:noFill/>
              <a:ln w="9525">
                <a:solidFill>
                  <a:srgbClr val="000000"/>
                </a:solidFill>
                <a:round/>
                <a:headEnd/>
                <a:tailEnd/>
              </a:ln>
            </p:spPr>
            <p:txBody>
              <a:bodyPr/>
              <a:lstStyle/>
              <a:p>
                <a:endParaRPr lang="ru-RU"/>
              </a:p>
            </p:txBody>
          </p:sp>
          <p:sp>
            <p:nvSpPr>
              <p:cNvPr id="26715" name="Freeform 12"/>
              <p:cNvSpPr>
                <a:spLocks noChangeAspect="1"/>
              </p:cNvSpPr>
              <p:nvPr/>
            </p:nvSpPr>
            <p:spPr bwMode="auto">
              <a:xfrm>
                <a:off x="9049" y="6878"/>
                <a:ext cx="1752" cy="2408"/>
              </a:xfrm>
              <a:custGeom>
                <a:avLst/>
                <a:gdLst>
                  <a:gd name="T0" fmla="*/ 637 w 693"/>
                  <a:gd name="T1" fmla="*/ 0 h 953"/>
                  <a:gd name="T2" fmla="*/ 607 w 693"/>
                  <a:gd name="T3" fmla="*/ 220 h 953"/>
                  <a:gd name="T4" fmla="*/ 447 w 693"/>
                  <a:gd name="T5" fmla="*/ 296 h 953"/>
                  <a:gd name="T6" fmla="*/ 379 w 693"/>
                  <a:gd name="T7" fmla="*/ 334 h 953"/>
                  <a:gd name="T8" fmla="*/ 303 w 693"/>
                  <a:gd name="T9" fmla="*/ 447 h 953"/>
                  <a:gd name="T10" fmla="*/ 205 w 693"/>
                  <a:gd name="T11" fmla="*/ 659 h 953"/>
                  <a:gd name="T12" fmla="*/ 114 w 693"/>
                  <a:gd name="T13" fmla="*/ 804 h 953"/>
                  <a:gd name="T14" fmla="*/ 68 w 693"/>
                  <a:gd name="T15" fmla="*/ 879 h 953"/>
                  <a:gd name="T16" fmla="*/ 61 w 693"/>
                  <a:gd name="T17" fmla="*/ 948 h 953"/>
                  <a:gd name="T18" fmla="*/ 53 w 693"/>
                  <a:gd name="T19" fmla="*/ 1334 h 953"/>
                  <a:gd name="T20" fmla="*/ 15 w 693"/>
                  <a:gd name="T21" fmla="*/ 1448 h 953"/>
                  <a:gd name="T22" fmla="*/ 0 w 693"/>
                  <a:gd name="T23" fmla="*/ 1493 h 953"/>
                  <a:gd name="T24" fmla="*/ 220 w 693"/>
                  <a:gd name="T25" fmla="*/ 1554 h 953"/>
                  <a:gd name="T26" fmla="*/ 273 w 693"/>
                  <a:gd name="T27" fmla="*/ 1380 h 953"/>
                  <a:gd name="T28" fmla="*/ 296 w 693"/>
                  <a:gd name="T29" fmla="*/ 1311 h 953"/>
                  <a:gd name="T30" fmla="*/ 311 w 693"/>
                  <a:gd name="T31" fmla="*/ 1266 h 953"/>
                  <a:gd name="T32" fmla="*/ 410 w 693"/>
                  <a:gd name="T33" fmla="*/ 887 h 953"/>
                  <a:gd name="T34" fmla="*/ 447 w 693"/>
                  <a:gd name="T35" fmla="*/ 773 h 953"/>
                  <a:gd name="T36" fmla="*/ 470 w 693"/>
                  <a:gd name="T37" fmla="*/ 705 h 953"/>
                  <a:gd name="T38" fmla="*/ 531 w 693"/>
                  <a:gd name="T39" fmla="*/ 902 h 953"/>
                  <a:gd name="T40" fmla="*/ 546 w 693"/>
                  <a:gd name="T41" fmla="*/ 955 h 953"/>
                  <a:gd name="T42" fmla="*/ 561 w 693"/>
                  <a:gd name="T43" fmla="*/ 1001 h 953"/>
                  <a:gd name="T44" fmla="*/ 554 w 693"/>
                  <a:gd name="T45" fmla="*/ 1311 h 953"/>
                  <a:gd name="T46" fmla="*/ 493 w 693"/>
                  <a:gd name="T47" fmla="*/ 1524 h 953"/>
                  <a:gd name="T48" fmla="*/ 364 w 693"/>
                  <a:gd name="T49" fmla="*/ 1925 h 953"/>
                  <a:gd name="T50" fmla="*/ 250 w 693"/>
                  <a:gd name="T51" fmla="*/ 2244 h 953"/>
                  <a:gd name="T52" fmla="*/ 220 w 693"/>
                  <a:gd name="T53" fmla="*/ 2335 h 953"/>
                  <a:gd name="T54" fmla="*/ 205 w 693"/>
                  <a:gd name="T55" fmla="*/ 2380 h 953"/>
                  <a:gd name="T56" fmla="*/ 220 w 693"/>
                  <a:gd name="T57" fmla="*/ 2403 h 953"/>
                  <a:gd name="T58" fmla="*/ 1350 w 693"/>
                  <a:gd name="T59" fmla="*/ 2395 h 953"/>
                  <a:gd name="T60" fmla="*/ 1593 w 693"/>
                  <a:gd name="T61" fmla="*/ 2335 h 953"/>
                  <a:gd name="T62" fmla="*/ 1691 w 693"/>
                  <a:gd name="T63" fmla="*/ 2297 h 953"/>
                  <a:gd name="T64" fmla="*/ 1714 w 693"/>
                  <a:gd name="T65" fmla="*/ 2289 h 953"/>
                  <a:gd name="T66" fmla="*/ 1562 w 693"/>
                  <a:gd name="T67" fmla="*/ 2024 h 953"/>
                  <a:gd name="T68" fmla="*/ 1487 w 693"/>
                  <a:gd name="T69" fmla="*/ 1880 h 953"/>
                  <a:gd name="T70" fmla="*/ 1426 w 693"/>
                  <a:gd name="T71" fmla="*/ 1797 h 953"/>
                  <a:gd name="T72" fmla="*/ 1335 w 693"/>
                  <a:gd name="T73" fmla="*/ 1652 h 953"/>
                  <a:gd name="T74" fmla="*/ 1289 w 693"/>
                  <a:gd name="T75" fmla="*/ 1569 h 953"/>
                  <a:gd name="T76" fmla="*/ 1244 w 693"/>
                  <a:gd name="T77" fmla="*/ 1493 h 953"/>
                  <a:gd name="T78" fmla="*/ 1183 w 693"/>
                  <a:gd name="T79" fmla="*/ 1364 h 953"/>
                  <a:gd name="T80" fmla="*/ 1130 w 693"/>
                  <a:gd name="T81" fmla="*/ 1289 h 953"/>
                  <a:gd name="T82" fmla="*/ 1077 w 693"/>
                  <a:gd name="T83" fmla="*/ 1190 h 953"/>
                  <a:gd name="T84" fmla="*/ 1054 w 693"/>
                  <a:gd name="T85" fmla="*/ 1122 h 953"/>
                  <a:gd name="T86" fmla="*/ 1047 w 693"/>
                  <a:gd name="T87" fmla="*/ 1046 h 953"/>
                  <a:gd name="T88" fmla="*/ 1054 w 693"/>
                  <a:gd name="T89" fmla="*/ 538 h 953"/>
                  <a:gd name="T90" fmla="*/ 1085 w 693"/>
                  <a:gd name="T91" fmla="*/ 584 h 953"/>
                  <a:gd name="T92" fmla="*/ 1130 w 693"/>
                  <a:gd name="T93" fmla="*/ 652 h 953"/>
                  <a:gd name="T94" fmla="*/ 1282 w 693"/>
                  <a:gd name="T95" fmla="*/ 864 h 953"/>
                  <a:gd name="T96" fmla="*/ 1388 w 693"/>
                  <a:gd name="T97" fmla="*/ 1152 h 953"/>
                  <a:gd name="T98" fmla="*/ 1426 w 693"/>
                  <a:gd name="T99" fmla="*/ 1273 h 953"/>
                  <a:gd name="T100" fmla="*/ 1471 w 693"/>
                  <a:gd name="T101" fmla="*/ 1296 h 953"/>
                  <a:gd name="T102" fmla="*/ 1752 w 693"/>
                  <a:gd name="T103" fmla="*/ 1213 h 953"/>
                  <a:gd name="T104" fmla="*/ 1532 w 693"/>
                  <a:gd name="T105" fmla="*/ 682 h 953"/>
                  <a:gd name="T106" fmla="*/ 1388 w 693"/>
                  <a:gd name="T107" fmla="*/ 546 h 953"/>
                  <a:gd name="T108" fmla="*/ 1244 w 693"/>
                  <a:gd name="T109" fmla="*/ 371 h 953"/>
                  <a:gd name="T110" fmla="*/ 1077 w 693"/>
                  <a:gd name="T111" fmla="*/ 235 h 953"/>
                  <a:gd name="T112" fmla="*/ 1001 w 693"/>
                  <a:gd name="T113" fmla="*/ 212 h 953"/>
                  <a:gd name="T114" fmla="*/ 956 w 693"/>
                  <a:gd name="T115" fmla="*/ 197 h 953"/>
                  <a:gd name="T116" fmla="*/ 910 w 693"/>
                  <a:gd name="T117" fmla="*/ 136 h 953"/>
                  <a:gd name="T118" fmla="*/ 880 w 693"/>
                  <a:gd name="T119" fmla="*/ 15 h 9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3"/>
                  <a:gd name="T181" fmla="*/ 0 h 953"/>
                  <a:gd name="T182" fmla="*/ 693 w 693"/>
                  <a:gd name="T183" fmla="*/ 953 h 9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3" h="953">
                    <a:moveTo>
                      <a:pt x="252" y="0"/>
                    </a:moveTo>
                    <a:cubicBezTo>
                      <a:pt x="251" y="12"/>
                      <a:pt x="257" y="73"/>
                      <a:pt x="240" y="87"/>
                    </a:cubicBezTo>
                    <a:cubicBezTo>
                      <a:pt x="223" y="100"/>
                      <a:pt x="196" y="107"/>
                      <a:pt x="177" y="117"/>
                    </a:cubicBezTo>
                    <a:cubicBezTo>
                      <a:pt x="168" y="122"/>
                      <a:pt x="150" y="132"/>
                      <a:pt x="150" y="132"/>
                    </a:cubicBezTo>
                    <a:cubicBezTo>
                      <a:pt x="142" y="144"/>
                      <a:pt x="125" y="163"/>
                      <a:pt x="120" y="177"/>
                    </a:cubicBezTo>
                    <a:cubicBezTo>
                      <a:pt x="111" y="205"/>
                      <a:pt x="102" y="240"/>
                      <a:pt x="81" y="261"/>
                    </a:cubicBezTo>
                    <a:cubicBezTo>
                      <a:pt x="74" y="282"/>
                      <a:pt x="57" y="300"/>
                      <a:pt x="45" y="318"/>
                    </a:cubicBezTo>
                    <a:cubicBezTo>
                      <a:pt x="39" y="328"/>
                      <a:pt x="27" y="348"/>
                      <a:pt x="27" y="348"/>
                    </a:cubicBezTo>
                    <a:cubicBezTo>
                      <a:pt x="26" y="357"/>
                      <a:pt x="24" y="366"/>
                      <a:pt x="24" y="375"/>
                    </a:cubicBezTo>
                    <a:cubicBezTo>
                      <a:pt x="22" y="426"/>
                      <a:pt x="24" y="477"/>
                      <a:pt x="21" y="528"/>
                    </a:cubicBezTo>
                    <a:cubicBezTo>
                      <a:pt x="20" y="541"/>
                      <a:pt x="10" y="560"/>
                      <a:pt x="6" y="573"/>
                    </a:cubicBezTo>
                    <a:cubicBezTo>
                      <a:pt x="4" y="579"/>
                      <a:pt x="0" y="591"/>
                      <a:pt x="0" y="591"/>
                    </a:cubicBezTo>
                    <a:cubicBezTo>
                      <a:pt x="9" y="634"/>
                      <a:pt x="56" y="594"/>
                      <a:pt x="87" y="615"/>
                    </a:cubicBezTo>
                    <a:cubicBezTo>
                      <a:pt x="107" y="595"/>
                      <a:pt x="99" y="572"/>
                      <a:pt x="108" y="546"/>
                    </a:cubicBezTo>
                    <a:cubicBezTo>
                      <a:pt x="111" y="537"/>
                      <a:pt x="114" y="528"/>
                      <a:pt x="117" y="519"/>
                    </a:cubicBezTo>
                    <a:cubicBezTo>
                      <a:pt x="119" y="513"/>
                      <a:pt x="123" y="501"/>
                      <a:pt x="123" y="501"/>
                    </a:cubicBezTo>
                    <a:cubicBezTo>
                      <a:pt x="128" y="451"/>
                      <a:pt x="146" y="399"/>
                      <a:pt x="162" y="351"/>
                    </a:cubicBezTo>
                    <a:cubicBezTo>
                      <a:pt x="167" y="336"/>
                      <a:pt x="172" y="321"/>
                      <a:pt x="177" y="306"/>
                    </a:cubicBezTo>
                    <a:cubicBezTo>
                      <a:pt x="180" y="297"/>
                      <a:pt x="186" y="279"/>
                      <a:pt x="186" y="279"/>
                    </a:cubicBezTo>
                    <a:cubicBezTo>
                      <a:pt x="193" y="305"/>
                      <a:pt x="202" y="331"/>
                      <a:pt x="210" y="357"/>
                    </a:cubicBezTo>
                    <a:cubicBezTo>
                      <a:pt x="212" y="364"/>
                      <a:pt x="214" y="371"/>
                      <a:pt x="216" y="378"/>
                    </a:cubicBezTo>
                    <a:cubicBezTo>
                      <a:pt x="218" y="384"/>
                      <a:pt x="222" y="396"/>
                      <a:pt x="222" y="396"/>
                    </a:cubicBezTo>
                    <a:cubicBezTo>
                      <a:pt x="221" y="437"/>
                      <a:pt x="221" y="478"/>
                      <a:pt x="219" y="519"/>
                    </a:cubicBezTo>
                    <a:cubicBezTo>
                      <a:pt x="218" y="547"/>
                      <a:pt x="203" y="576"/>
                      <a:pt x="195" y="603"/>
                    </a:cubicBezTo>
                    <a:cubicBezTo>
                      <a:pt x="179" y="656"/>
                      <a:pt x="159" y="709"/>
                      <a:pt x="144" y="762"/>
                    </a:cubicBezTo>
                    <a:cubicBezTo>
                      <a:pt x="132" y="805"/>
                      <a:pt x="113" y="846"/>
                      <a:pt x="99" y="888"/>
                    </a:cubicBezTo>
                    <a:cubicBezTo>
                      <a:pt x="95" y="900"/>
                      <a:pt x="91" y="912"/>
                      <a:pt x="87" y="924"/>
                    </a:cubicBezTo>
                    <a:cubicBezTo>
                      <a:pt x="85" y="930"/>
                      <a:pt x="81" y="942"/>
                      <a:pt x="81" y="942"/>
                    </a:cubicBezTo>
                    <a:cubicBezTo>
                      <a:pt x="83" y="945"/>
                      <a:pt x="83" y="951"/>
                      <a:pt x="87" y="951"/>
                    </a:cubicBezTo>
                    <a:cubicBezTo>
                      <a:pt x="236" y="953"/>
                      <a:pt x="385" y="950"/>
                      <a:pt x="534" y="948"/>
                    </a:cubicBezTo>
                    <a:cubicBezTo>
                      <a:pt x="561" y="948"/>
                      <a:pt x="603" y="934"/>
                      <a:pt x="630" y="924"/>
                    </a:cubicBezTo>
                    <a:cubicBezTo>
                      <a:pt x="643" y="919"/>
                      <a:pt x="656" y="913"/>
                      <a:pt x="669" y="909"/>
                    </a:cubicBezTo>
                    <a:cubicBezTo>
                      <a:pt x="672" y="908"/>
                      <a:pt x="678" y="906"/>
                      <a:pt x="678" y="906"/>
                    </a:cubicBezTo>
                    <a:cubicBezTo>
                      <a:pt x="664" y="864"/>
                      <a:pt x="643" y="836"/>
                      <a:pt x="618" y="801"/>
                    </a:cubicBezTo>
                    <a:cubicBezTo>
                      <a:pt x="606" y="784"/>
                      <a:pt x="602" y="758"/>
                      <a:pt x="588" y="744"/>
                    </a:cubicBezTo>
                    <a:cubicBezTo>
                      <a:pt x="572" y="728"/>
                      <a:pt x="582" y="739"/>
                      <a:pt x="564" y="711"/>
                    </a:cubicBezTo>
                    <a:cubicBezTo>
                      <a:pt x="552" y="692"/>
                      <a:pt x="539" y="674"/>
                      <a:pt x="528" y="654"/>
                    </a:cubicBezTo>
                    <a:cubicBezTo>
                      <a:pt x="522" y="643"/>
                      <a:pt x="510" y="621"/>
                      <a:pt x="510" y="621"/>
                    </a:cubicBezTo>
                    <a:cubicBezTo>
                      <a:pt x="506" y="607"/>
                      <a:pt x="499" y="603"/>
                      <a:pt x="492" y="591"/>
                    </a:cubicBezTo>
                    <a:cubicBezTo>
                      <a:pt x="483" y="575"/>
                      <a:pt x="479" y="555"/>
                      <a:pt x="468" y="540"/>
                    </a:cubicBezTo>
                    <a:cubicBezTo>
                      <a:pt x="464" y="534"/>
                      <a:pt x="449" y="515"/>
                      <a:pt x="447" y="510"/>
                    </a:cubicBezTo>
                    <a:cubicBezTo>
                      <a:pt x="442" y="496"/>
                      <a:pt x="431" y="485"/>
                      <a:pt x="426" y="471"/>
                    </a:cubicBezTo>
                    <a:cubicBezTo>
                      <a:pt x="423" y="462"/>
                      <a:pt x="417" y="444"/>
                      <a:pt x="417" y="444"/>
                    </a:cubicBezTo>
                    <a:cubicBezTo>
                      <a:pt x="416" y="434"/>
                      <a:pt x="414" y="424"/>
                      <a:pt x="414" y="414"/>
                    </a:cubicBezTo>
                    <a:cubicBezTo>
                      <a:pt x="414" y="347"/>
                      <a:pt x="412" y="280"/>
                      <a:pt x="417" y="213"/>
                    </a:cubicBezTo>
                    <a:cubicBezTo>
                      <a:pt x="418" y="206"/>
                      <a:pt x="425" y="225"/>
                      <a:pt x="429" y="231"/>
                    </a:cubicBezTo>
                    <a:cubicBezTo>
                      <a:pt x="435" y="240"/>
                      <a:pt x="441" y="249"/>
                      <a:pt x="447" y="258"/>
                    </a:cubicBezTo>
                    <a:cubicBezTo>
                      <a:pt x="464" y="284"/>
                      <a:pt x="482" y="326"/>
                      <a:pt x="507" y="342"/>
                    </a:cubicBezTo>
                    <a:cubicBezTo>
                      <a:pt x="520" y="380"/>
                      <a:pt x="533" y="419"/>
                      <a:pt x="549" y="456"/>
                    </a:cubicBezTo>
                    <a:cubicBezTo>
                      <a:pt x="555" y="471"/>
                      <a:pt x="559" y="488"/>
                      <a:pt x="564" y="504"/>
                    </a:cubicBezTo>
                    <a:cubicBezTo>
                      <a:pt x="566" y="510"/>
                      <a:pt x="576" y="509"/>
                      <a:pt x="582" y="513"/>
                    </a:cubicBezTo>
                    <a:cubicBezTo>
                      <a:pt x="619" y="507"/>
                      <a:pt x="658" y="492"/>
                      <a:pt x="693" y="480"/>
                    </a:cubicBezTo>
                    <a:cubicBezTo>
                      <a:pt x="670" y="410"/>
                      <a:pt x="660" y="324"/>
                      <a:pt x="606" y="270"/>
                    </a:cubicBezTo>
                    <a:cubicBezTo>
                      <a:pt x="600" y="252"/>
                      <a:pt x="569" y="223"/>
                      <a:pt x="549" y="216"/>
                    </a:cubicBezTo>
                    <a:cubicBezTo>
                      <a:pt x="528" y="195"/>
                      <a:pt x="510" y="172"/>
                      <a:pt x="492" y="147"/>
                    </a:cubicBezTo>
                    <a:cubicBezTo>
                      <a:pt x="480" y="111"/>
                      <a:pt x="462" y="97"/>
                      <a:pt x="426" y="93"/>
                    </a:cubicBezTo>
                    <a:cubicBezTo>
                      <a:pt x="408" y="88"/>
                      <a:pt x="418" y="91"/>
                      <a:pt x="396" y="84"/>
                    </a:cubicBezTo>
                    <a:cubicBezTo>
                      <a:pt x="390" y="82"/>
                      <a:pt x="378" y="78"/>
                      <a:pt x="378" y="78"/>
                    </a:cubicBezTo>
                    <a:cubicBezTo>
                      <a:pt x="371" y="67"/>
                      <a:pt x="371" y="61"/>
                      <a:pt x="360" y="54"/>
                    </a:cubicBezTo>
                    <a:cubicBezTo>
                      <a:pt x="355" y="38"/>
                      <a:pt x="348" y="22"/>
                      <a:pt x="348" y="6"/>
                    </a:cubicBezTo>
                  </a:path>
                </a:pathLst>
              </a:custGeom>
              <a:noFill/>
              <a:ln w="9525">
                <a:solidFill>
                  <a:srgbClr val="000000"/>
                </a:solidFill>
                <a:round/>
                <a:headEnd/>
                <a:tailEnd/>
              </a:ln>
            </p:spPr>
            <p:txBody>
              <a:bodyPr/>
              <a:lstStyle/>
              <a:p>
                <a:endParaRPr lang="ru-RU"/>
              </a:p>
            </p:txBody>
          </p:sp>
          <p:sp>
            <p:nvSpPr>
              <p:cNvPr id="26716" name="Freeform 13"/>
              <p:cNvSpPr>
                <a:spLocks noChangeAspect="1"/>
              </p:cNvSpPr>
              <p:nvPr/>
            </p:nvSpPr>
            <p:spPr bwMode="auto">
              <a:xfrm>
                <a:off x="9694" y="7037"/>
                <a:ext cx="280" cy="137"/>
              </a:xfrm>
              <a:custGeom>
                <a:avLst/>
                <a:gdLst>
                  <a:gd name="T0" fmla="*/ 0 w 111"/>
                  <a:gd name="T1" fmla="*/ 30 h 54"/>
                  <a:gd name="T2" fmla="*/ 98 w 111"/>
                  <a:gd name="T3" fmla="*/ 69 h 54"/>
                  <a:gd name="T4" fmla="*/ 136 w 111"/>
                  <a:gd name="T5" fmla="*/ 137 h 54"/>
                  <a:gd name="T6" fmla="*/ 235 w 111"/>
                  <a:gd name="T7" fmla="*/ 38 h 54"/>
                  <a:gd name="T8" fmla="*/ 280 w 111"/>
                  <a:gd name="T9" fmla="*/ 0 h 54"/>
                  <a:gd name="T10" fmla="*/ 0 60000 65536"/>
                  <a:gd name="T11" fmla="*/ 0 60000 65536"/>
                  <a:gd name="T12" fmla="*/ 0 60000 65536"/>
                  <a:gd name="T13" fmla="*/ 0 60000 65536"/>
                  <a:gd name="T14" fmla="*/ 0 60000 65536"/>
                  <a:gd name="T15" fmla="*/ 0 w 111"/>
                  <a:gd name="T16" fmla="*/ 0 h 54"/>
                  <a:gd name="T17" fmla="*/ 111 w 111"/>
                  <a:gd name="T18" fmla="*/ 54 h 54"/>
                </a:gdLst>
                <a:ahLst/>
                <a:cxnLst>
                  <a:cxn ang="T10">
                    <a:pos x="T0" y="T1"/>
                  </a:cxn>
                  <a:cxn ang="T11">
                    <a:pos x="T2" y="T3"/>
                  </a:cxn>
                  <a:cxn ang="T12">
                    <a:pos x="T4" y="T5"/>
                  </a:cxn>
                  <a:cxn ang="T13">
                    <a:pos x="T6" y="T7"/>
                  </a:cxn>
                  <a:cxn ang="T14">
                    <a:pos x="T8" y="T9"/>
                  </a:cxn>
                </a:cxnLst>
                <a:rect l="T15" t="T16" r="T17" b="T18"/>
                <a:pathLst>
                  <a:path w="111" h="54">
                    <a:moveTo>
                      <a:pt x="0" y="12"/>
                    </a:moveTo>
                    <a:cubicBezTo>
                      <a:pt x="14" y="17"/>
                      <a:pt x="26" y="20"/>
                      <a:pt x="39" y="27"/>
                    </a:cubicBezTo>
                    <a:cubicBezTo>
                      <a:pt x="53" y="48"/>
                      <a:pt x="49" y="38"/>
                      <a:pt x="54" y="54"/>
                    </a:cubicBezTo>
                    <a:cubicBezTo>
                      <a:pt x="72" y="48"/>
                      <a:pt x="77" y="26"/>
                      <a:pt x="93" y="15"/>
                    </a:cubicBezTo>
                    <a:cubicBezTo>
                      <a:pt x="99" y="11"/>
                      <a:pt x="111" y="0"/>
                      <a:pt x="111" y="0"/>
                    </a:cubicBezTo>
                  </a:path>
                </a:pathLst>
              </a:custGeom>
              <a:noFill/>
              <a:ln w="9525">
                <a:solidFill>
                  <a:srgbClr val="000000"/>
                </a:solidFill>
                <a:round/>
                <a:headEnd/>
                <a:tailEnd/>
              </a:ln>
            </p:spPr>
            <p:txBody>
              <a:bodyPr/>
              <a:lstStyle/>
              <a:p>
                <a:endParaRPr lang="ru-RU"/>
              </a:p>
            </p:txBody>
          </p:sp>
          <p:sp>
            <p:nvSpPr>
              <p:cNvPr id="26717" name="Freeform 14"/>
              <p:cNvSpPr>
                <a:spLocks noChangeAspect="1"/>
              </p:cNvSpPr>
              <p:nvPr/>
            </p:nvSpPr>
            <p:spPr bwMode="auto">
              <a:xfrm>
                <a:off x="8885" y="8402"/>
                <a:ext cx="437" cy="391"/>
              </a:xfrm>
              <a:custGeom>
                <a:avLst/>
                <a:gdLst>
                  <a:gd name="T0" fmla="*/ 187 w 173"/>
                  <a:gd name="T1" fmla="*/ 0 h 155"/>
                  <a:gd name="T2" fmla="*/ 96 w 173"/>
                  <a:gd name="T3" fmla="*/ 121 h 155"/>
                  <a:gd name="T4" fmla="*/ 20 w 173"/>
                  <a:gd name="T5" fmla="*/ 174 h 155"/>
                  <a:gd name="T6" fmla="*/ 13 w 173"/>
                  <a:gd name="T7" fmla="*/ 250 h 155"/>
                  <a:gd name="T8" fmla="*/ 96 w 173"/>
                  <a:gd name="T9" fmla="*/ 227 h 155"/>
                  <a:gd name="T10" fmla="*/ 134 w 173"/>
                  <a:gd name="T11" fmla="*/ 197 h 155"/>
                  <a:gd name="T12" fmla="*/ 88 w 173"/>
                  <a:gd name="T13" fmla="*/ 310 h 155"/>
                  <a:gd name="T14" fmla="*/ 58 w 173"/>
                  <a:gd name="T15" fmla="*/ 356 h 155"/>
                  <a:gd name="T16" fmla="*/ 126 w 173"/>
                  <a:gd name="T17" fmla="*/ 348 h 155"/>
                  <a:gd name="T18" fmla="*/ 217 w 173"/>
                  <a:gd name="T19" fmla="*/ 212 h 155"/>
                  <a:gd name="T20" fmla="*/ 202 w 173"/>
                  <a:gd name="T21" fmla="*/ 242 h 155"/>
                  <a:gd name="T22" fmla="*/ 187 w 173"/>
                  <a:gd name="T23" fmla="*/ 295 h 155"/>
                  <a:gd name="T24" fmla="*/ 172 w 173"/>
                  <a:gd name="T25" fmla="*/ 341 h 155"/>
                  <a:gd name="T26" fmla="*/ 179 w 173"/>
                  <a:gd name="T27" fmla="*/ 386 h 155"/>
                  <a:gd name="T28" fmla="*/ 202 w 173"/>
                  <a:gd name="T29" fmla="*/ 378 h 155"/>
                  <a:gd name="T30" fmla="*/ 248 w 173"/>
                  <a:gd name="T31" fmla="*/ 303 h 155"/>
                  <a:gd name="T32" fmla="*/ 278 w 173"/>
                  <a:gd name="T33" fmla="*/ 204 h 155"/>
                  <a:gd name="T34" fmla="*/ 285 w 173"/>
                  <a:gd name="T35" fmla="*/ 227 h 155"/>
                  <a:gd name="T36" fmla="*/ 293 w 173"/>
                  <a:gd name="T37" fmla="*/ 356 h 155"/>
                  <a:gd name="T38" fmla="*/ 316 w 173"/>
                  <a:gd name="T39" fmla="*/ 280 h 155"/>
                  <a:gd name="T40" fmla="*/ 346 w 173"/>
                  <a:gd name="T41" fmla="*/ 166 h 155"/>
                  <a:gd name="T42" fmla="*/ 369 w 173"/>
                  <a:gd name="T43" fmla="*/ 272 h 155"/>
                  <a:gd name="T44" fmla="*/ 437 w 173"/>
                  <a:gd name="T45" fmla="*/ 303 h 155"/>
                  <a:gd name="T46" fmla="*/ 422 w 173"/>
                  <a:gd name="T47" fmla="*/ 174 h 155"/>
                  <a:gd name="T48" fmla="*/ 376 w 173"/>
                  <a:gd name="T49" fmla="*/ 0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155"/>
                  <a:gd name="T77" fmla="*/ 173 w 173"/>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155">
                    <a:moveTo>
                      <a:pt x="74" y="0"/>
                    </a:moveTo>
                    <a:cubicBezTo>
                      <a:pt x="67" y="22"/>
                      <a:pt x="61" y="40"/>
                      <a:pt x="38" y="48"/>
                    </a:cubicBezTo>
                    <a:cubicBezTo>
                      <a:pt x="28" y="58"/>
                      <a:pt x="20" y="63"/>
                      <a:pt x="8" y="69"/>
                    </a:cubicBezTo>
                    <a:cubicBezTo>
                      <a:pt x="1" y="91"/>
                      <a:pt x="0" y="81"/>
                      <a:pt x="5" y="99"/>
                    </a:cubicBezTo>
                    <a:cubicBezTo>
                      <a:pt x="16" y="95"/>
                      <a:pt x="27" y="94"/>
                      <a:pt x="38" y="90"/>
                    </a:cubicBezTo>
                    <a:cubicBezTo>
                      <a:pt x="42" y="84"/>
                      <a:pt x="53" y="66"/>
                      <a:pt x="53" y="78"/>
                    </a:cubicBezTo>
                    <a:cubicBezTo>
                      <a:pt x="53" y="89"/>
                      <a:pt x="41" y="112"/>
                      <a:pt x="35" y="123"/>
                    </a:cubicBezTo>
                    <a:cubicBezTo>
                      <a:pt x="31" y="129"/>
                      <a:pt x="23" y="141"/>
                      <a:pt x="23" y="141"/>
                    </a:cubicBezTo>
                    <a:cubicBezTo>
                      <a:pt x="32" y="144"/>
                      <a:pt x="50" y="138"/>
                      <a:pt x="50" y="138"/>
                    </a:cubicBezTo>
                    <a:cubicBezTo>
                      <a:pt x="62" y="120"/>
                      <a:pt x="74" y="102"/>
                      <a:pt x="86" y="84"/>
                    </a:cubicBezTo>
                    <a:cubicBezTo>
                      <a:pt x="88" y="80"/>
                      <a:pt x="82" y="92"/>
                      <a:pt x="80" y="96"/>
                    </a:cubicBezTo>
                    <a:cubicBezTo>
                      <a:pt x="77" y="104"/>
                      <a:pt x="77" y="109"/>
                      <a:pt x="74" y="117"/>
                    </a:cubicBezTo>
                    <a:cubicBezTo>
                      <a:pt x="72" y="123"/>
                      <a:pt x="68" y="135"/>
                      <a:pt x="68" y="135"/>
                    </a:cubicBezTo>
                    <a:cubicBezTo>
                      <a:pt x="69" y="141"/>
                      <a:pt x="67" y="148"/>
                      <a:pt x="71" y="153"/>
                    </a:cubicBezTo>
                    <a:cubicBezTo>
                      <a:pt x="73" y="155"/>
                      <a:pt x="78" y="152"/>
                      <a:pt x="80" y="150"/>
                    </a:cubicBezTo>
                    <a:cubicBezTo>
                      <a:pt x="87" y="143"/>
                      <a:pt x="89" y="129"/>
                      <a:pt x="98" y="120"/>
                    </a:cubicBezTo>
                    <a:cubicBezTo>
                      <a:pt x="102" y="107"/>
                      <a:pt x="107" y="94"/>
                      <a:pt x="110" y="81"/>
                    </a:cubicBezTo>
                    <a:cubicBezTo>
                      <a:pt x="111" y="84"/>
                      <a:pt x="113" y="87"/>
                      <a:pt x="113" y="90"/>
                    </a:cubicBezTo>
                    <a:cubicBezTo>
                      <a:pt x="115" y="107"/>
                      <a:pt x="112" y="125"/>
                      <a:pt x="116" y="141"/>
                    </a:cubicBezTo>
                    <a:cubicBezTo>
                      <a:pt x="117" y="145"/>
                      <a:pt x="125" y="112"/>
                      <a:pt x="125" y="111"/>
                    </a:cubicBezTo>
                    <a:cubicBezTo>
                      <a:pt x="129" y="96"/>
                      <a:pt x="132" y="81"/>
                      <a:pt x="137" y="66"/>
                    </a:cubicBezTo>
                    <a:cubicBezTo>
                      <a:pt x="138" y="70"/>
                      <a:pt x="140" y="103"/>
                      <a:pt x="146" y="108"/>
                    </a:cubicBezTo>
                    <a:cubicBezTo>
                      <a:pt x="154" y="114"/>
                      <a:pt x="165" y="115"/>
                      <a:pt x="173" y="120"/>
                    </a:cubicBezTo>
                    <a:cubicBezTo>
                      <a:pt x="165" y="96"/>
                      <a:pt x="173" y="122"/>
                      <a:pt x="167" y="69"/>
                    </a:cubicBezTo>
                    <a:cubicBezTo>
                      <a:pt x="164" y="45"/>
                      <a:pt x="149" y="25"/>
                      <a:pt x="149" y="0"/>
                    </a:cubicBezTo>
                  </a:path>
                </a:pathLst>
              </a:custGeom>
              <a:noFill/>
              <a:ln w="9525">
                <a:solidFill>
                  <a:srgbClr val="000000"/>
                </a:solidFill>
                <a:round/>
                <a:headEnd/>
                <a:tailEnd/>
              </a:ln>
            </p:spPr>
            <p:txBody>
              <a:bodyPr/>
              <a:lstStyle/>
              <a:p>
                <a:endParaRPr lang="ru-RU"/>
              </a:p>
            </p:txBody>
          </p:sp>
          <p:sp>
            <p:nvSpPr>
              <p:cNvPr id="26718" name="Freeform 15"/>
              <p:cNvSpPr>
                <a:spLocks noChangeAspect="1"/>
              </p:cNvSpPr>
              <p:nvPr/>
            </p:nvSpPr>
            <p:spPr bwMode="auto">
              <a:xfrm>
                <a:off x="10520" y="8083"/>
                <a:ext cx="488" cy="493"/>
              </a:xfrm>
              <a:custGeom>
                <a:avLst/>
                <a:gdLst>
                  <a:gd name="T0" fmla="*/ 91 w 193"/>
                  <a:gd name="T1" fmla="*/ 46 h 195"/>
                  <a:gd name="T2" fmla="*/ 46 w 193"/>
                  <a:gd name="T3" fmla="*/ 190 h 195"/>
                  <a:gd name="T4" fmla="*/ 23 w 193"/>
                  <a:gd name="T5" fmla="*/ 296 h 195"/>
                  <a:gd name="T6" fmla="*/ 0 w 193"/>
                  <a:gd name="T7" fmla="*/ 364 h 195"/>
                  <a:gd name="T8" fmla="*/ 61 w 193"/>
                  <a:gd name="T9" fmla="*/ 379 h 195"/>
                  <a:gd name="T10" fmla="*/ 114 w 193"/>
                  <a:gd name="T11" fmla="*/ 288 h 195"/>
                  <a:gd name="T12" fmla="*/ 121 w 193"/>
                  <a:gd name="T13" fmla="*/ 470 h 195"/>
                  <a:gd name="T14" fmla="*/ 129 w 193"/>
                  <a:gd name="T15" fmla="*/ 493 h 195"/>
                  <a:gd name="T16" fmla="*/ 190 w 193"/>
                  <a:gd name="T17" fmla="*/ 387 h 195"/>
                  <a:gd name="T18" fmla="*/ 212 w 193"/>
                  <a:gd name="T19" fmla="*/ 303 h 195"/>
                  <a:gd name="T20" fmla="*/ 265 w 193"/>
                  <a:gd name="T21" fmla="*/ 387 h 195"/>
                  <a:gd name="T22" fmla="*/ 349 w 193"/>
                  <a:gd name="T23" fmla="*/ 334 h 195"/>
                  <a:gd name="T24" fmla="*/ 379 w 193"/>
                  <a:gd name="T25" fmla="*/ 296 h 195"/>
                  <a:gd name="T26" fmla="*/ 387 w 193"/>
                  <a:gd name="T27" fmla="*/ 212 h 195"/>
                  <a:gd name="T28" fmla="*/ 379 w 193"/>
                  <a:gd name="T29" fmla="*/ 190 h 195"/>
                  <a:gd name="T30" fmla="*/ 357 w 193"/>
                  <a:gd name="T31" fmla="*/ 182 h 195"/>
                  <a:gd name="T32" fmla="*/ 425 w 193"/>
                  <a:gd name="T33" fmla="*/ 152 h 195"/>
                  <a:gd name="T34" fmla="*/ 448 w 193"/>
                  <a:gd name="T35" fmla="*/ 144 h 195"/>
                  <a:gd name="T36" fmla="*/ 205 w 193"/>
                  <a:gd name="T37" fmla="*/ 61 h 195"/>
                  <a:gd name="T38" fmla="*/ 174 w 193"/>
                  <a:gd name="T39" fmla="*/ 0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
                  <a:gd name="T61" fmla="*/ 0 h 195"/>
                  <a:gd name="T62" fmla="*/ 193 w 193"/>
                  <a:gd name="T63" fmla="*/ 195 h 1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 h="195">
                    <a:moveTo>
                      <a:pt x="36" y="18"/>
                    </a:moveTo>
                    <a:cubicBezTo>
                      <a:pt x="33" y="37"/>
                      <a:pt x="29" y="59"/>
                      <a:pt x="18" y="75"/>
                    </a:cubicBezTo>
                    <a:cubicBezTo>
                      <a:pt x="14" y="89"/>
                      <a:pt x="12" y="103"/>
                      <a:pt x="9" y="117"/>
                    </a:cubicBezTo>
                    <a:cubicBezTo>
                      <a:pt x="7" y="126"/>
                      <a:pt x="0" y="144"/>
                      <a:pt x="0" y="144"/>
                    </a:cubicBezTo>
                    <a:cubicBezTo>
                      <a:pt x="8" y="156"/>
                      <a:pt x="11" y="158"/>
                      <a:pt x="24" y="150"/>
                    </a:cubicBezTo>
                    <a:cubicBezTo>
                      <a:pt x="32" y="138"/>
                      <a:pt x="40" y="128"/>
                      <a:pt x="45" y="114"/>
                    </a:cubicBezTo>
                    <a:cubicBezTo>
                      <a:pt x="46" y="138"/>
                      <a:pt x="46" y="162"/>
                      <a:pt x="48" y="186"/>
                    </a:cubicBezTo>
                    <a:cubicBezTo>
                      <a:pt x="48" y="189"/>
                      <a:pt x="48" y="195"/>
                      <a:pt x="51" y="195"/>
                    </a:cubicBezTo>
                    <a:cubicBezTo>
                      <a:pt x="54" y="195"/>
                      <a:pt x="67" y="164"/>
                      <a:pt x="75" y="153"/>
                    </a:cubicBezTo>
                    <a:cubicBezTo>
                      <a:pt x="78" y="142"/>
                      <a:pt x="81" y="131"/>
                      <a:pt x="84" y="120"/>
                    </a:cubicBezTo>
                    <a:cubicBezTo>
                      <a:pt x="93" y="133"/>
                      <a:pt x="92" y="144"/>
                      <a:pt x="105" y="153"/>
                    </a:cubicBezTo>
                    <a:cubicBezTo>
                      <a:pt x="120" y="175"/>
                      <a:pt x="133" y="148"/>
                      <a:pt x="138" y="132"/>
                    </a:cubicBezTo>
                    <a:cubicBezTo>
                      <a:pt x="133" y="81"/>
                      <a:pt x="132" y="99"/>
                      <a:pt x="150" y="117"/>
                    </a:cubicBezTo>
                    <a:cubicBezTo>
                      <a:pt x="170" y="110"/>
                      <a:pt x="166" y="97"/>
                      <a:pt x="153" y="84"/>
                    </a:cubicBezTo>
                    <a:cubicBezTo>
                      <a:pt x="152" y="81"/>
                      <a:pt x="152" y="77"/>
                      <a:pt x="150" y="75"/>
                    </a:cubicBezTo>
                    <a:cubicBezTo>
                      <a:pt x="148" y="73"/>
                      <a:pt x="141" y="75"/>
                      <a:pt x="141" y="72"/>
                    </a:cubicBezTo>
                    <a:cubicBezTo>
                      <a:pt x="141" y="68"/>
                      <a:pt x="159" y="63"/>
                      <a:pt x="168" y="60"/>
                    </a:cubicBezTo>
                    <a:cubicBezTo>
                      <a:pt x="171" y="59"/>
                      <a:pt x="177" y="57"/>
                      <a:pt x="177" y="57"/>
                    </a:cubicBezTo>
                    <a:cubicBezTo>
                      <a:pt x="193" y="9"/>
                      <a:pt x="85" y="24"/>
                      <a:pt x="81" y="24"/>
                    </a:cubicBezTo>
                    <a:cubicBezTo>
                      <a:pt x="76" y="16"/>
                      <a:pt x="73" y="8"/>
                      <a:pt x="69" y="0"/>
                    </a:cubicBezTo>
                  </a:path>
                </a:pathLst>
              </a:custGeom>
              <a:noFill/>
              <a:ln w="9525">
                <a:solidFill>
                  <a:srgbClr val="000000"/>
                </a:solidFill>
                <a:round/>
                <a:headEnd/>
                <a:tailEnd/>
              </a:ln>
            </p:spPr>
            <p:txBody>
              <a:bodyPr/>
              <a:lstStyle/>
              <a:p>
                <a:endParaRPr lang="ru-RU"/>
              </a:p>
            </p:txBody>
          </p:sp>
          <p:sp>
            <p:nvSpPr>
              <p:cNvPr id="26719" name="Freeform 16"/>
              <p:cNvSpPr>
                <a:spLocks noChangeAspect="1"/>
              </p:cNvSpPr>
              <p:nvPr/>
            </p:nvSpPr>
            <p:spPr bwMode="auto">
              <a:xfrm>
                <a:off x="9527" y="9273"/>
                <a:ext cx="470" cy="804"/>
              </a:xfrm>
              <a:custGeom>
                <a:avLst/>
                <a:gdLst>
                  <a:gd name="T0" fmla="*/ 205 w 186"/>
                  <a:gd name="T1" fmla="*/ 0 h 318"/>
                  <a:gd name="T2" fmla="*/ 265 w 186"/>
                  <a:gd name="T3" fmla="*/ 296 h 318"/>
                  <a:gd name="T4" fmla="*/ 288 w 186"/>
                  <a:gd name="T5" fmla="*/ 387 h 318"/>
                  <a:gd name="T6" fmla="*/ 311 w 186"/>
                  <a:gd name="T7" fmla="*/ 455 h 318"/>
                  <a:gd name="T8" fmla="*/ 303 w 186"/>
                  <a:gd name="T9" fmla="*/ 660 h 318"/>
                  <a:gd name="T10" fmla="*/ 227 w 186"/>
                  <a:gd name="T11" fmla="*/ 667 h 318"/>
                  <a:gd name="T12" fmla="*/ 0 w 186"/>
                  <a:gd name="T13" fmla="*/ 751 h 318"/>
                  <a:gd name="T14" fmla="*/ 258 w 186"/>
                  <a:gd name="T15" fmla="*/ 758 h 318"/>
                  <a:gd name="T16" fmla="*/ 409 w 186"/>
                  <a:gd name="T17" fmla="*/ 728 h 318"/>
                  <a:gd name="T18" fmla="*/ 455 w 186"/>
                  <a:gd name="T19" fmla="*/ 705 h 318"/>
                  <a:gd name="T20" fmla="*/ 470 w 186"/>
                  <a:gd name="T21" fmla="*/ 660 h 318"/>
                  <a:gd name="T22" fmla="*/ 447 w 186"/>
                  <a:gd name="T23" fmla="*/ 356 h 318"/>
                  <a:gd name="T24" fmla="*/ 440 w 186"/>
                  <a:gd name="T25" fmla="*/ 15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18"/>
                  <a:gd name="T41" fmla="*/ 186 w 186"/>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18">
                    <a:moveTo>
                      <a:pt x="81" y="0"/>
                    </a:moveTo>
                    <a:cubicBezTo>
                      <a:pt x="84" y="49"/>
                      <a:pt x="91" y="74"/>
                      <a:pt x="105" y="117"/>
                    </a:cubicBezTo>
                    <a:cubicBezTo>
                      <a:pt x="109" y="128"/>
                      <a:pt x="111" y="141"/>
                      <a:pt x="114" y="153"/>
                    </a:cubicBezTo>
                    <a:cubicBezTo>
                      <a:pt x="117" y="162"/>
                      <a:pt x="123" y="180"/>
                      <a:pt x="123" y="180"/>
                    </a:cubicBezTo>
                    <a:cubicBezTo>
                      <a:pt x="122" y="207"/>
                      <a:pt x="130" y="236"/>
                      <a:pt x="120" y="261"/>
                    </a:cubicBezTo>
                    <a:cubicBezTo>
                      <a:pt x="116" y="270"/>
                      <a:pt x="100" y="262"/>
                      <a:pt x="90" y="264"/>
                    </a:cubicBezTo>
                    <a:cubicBezTo>
                      <a:pt x="63" y="269"/>
                      <a:pt x="23" y="282"/>
                      <a:pt x="0" y="297"/>
                    </a:cubicBezTo>
                    <a:cubicBezTo>
                      <a:pt x="7" y="318"/>
                      <a:pt x="99" y="300"/>
                      <a:pt x="102" y="300"/>
                    </a:cubicBezTo>
                    <a:cubicBezTo>
                      <a:pt x="122" y="296"/>
                      <a:pt x="142" y="291"/>
                      <a:pt x="162" y="288"/>
                    </a:cubicBezTo>
                    <a:cubicBezTo>
                      <a:pt x="168" y="284"/>
                      <a:pt x="176" y="284"/>
                      <a:pt x="180" y="279"/>
                    </a:cubicBezTo>
                    <a:cubicBezTo>
                      <a:pt x="184" y="274"/>
                      <a:pt x="186" y="261"/>
                      <a:pt x="186" y="261"/>
                    </a:cubicBezTo>
                    <a:cubicBezTo>
                      <a:pt x="182" y="221"/>
                      <a:pt x="177" y="141"/>
                      <a:pt x="177" y="141"/>
                    </a:cubicBezTo>
                    <a:cubicBezTo>
                      <a:pt x="176" y="96"/>
                      <a:pt x="174" y="6"/>
                      <a:pt x="174" y="6"/>
                    </a:cubicBezTo>
                  </a:path>
                </a:pathLst>
              </a:custGeom>
              <a:noFill/>
              <a:ln w="9525">
                <a:solidFill>
                  <a:srgbClr val="000000"/>
                </a:solidFill>
                <a:round/>
                <a:headEnd/>
                <a:tailEnd/>
              </a:ln>
            </p:spPr>
            <p:txBody>
              <a:bodyPr/>
              <a:lstStyle/>
              <a:p>
                <a:endParaRPr lang="ru-RU"/>
              </a:p>
            </p:txBody>
          </p:sp>
          <p:sp>
            <p:nvSpPr>
              <p:cNvPr id="26720" name="Freeform 17"/>
              <p:cNvSpPr>
                <a:spLocks noChangeAspect="1"/>
              </p:cNvSpPr>
              <p:nvPr/>
            </p:nvSpPr>
            <p:spPr bwMode="auto">
              <a:xfrm>
                <a:off x="9863" y="9243"/>
                <a:ext cx="657" cy="844"/>
              </a:xfrm>
              <a:custGeom>
                <a:avLst/>
                <a:gdLst>
                  <a:gd name="T0" fmla="*/ 210 w 260"/>
                  <a:gd name="T1" fmla="*/ 30 h 334"/>
                  <a:gd name="T2" fmla="*/ 627 w 260"/>
                  <a:gd name="T3" fmla="*/ 735 h 334"/>
                  <a:gd name="T4" fmla="*/ 627 w 260"/>
                  <a:gd name="T5" fmla="*/ 675 h 334"/>
                  <a:gd name="T6" fmla="*/ 422 w 260"/>
                  <a:gd name="T7" fmla="*/ 644 h 334"/>
                  <a:gd name="T8" fmla="*/ 377 w 260"/>
                  <a:gd name="T9" fmla="*/ 553 h 334"/>
                  <a:gd name="T10" fmla="*/ 369 w 260"/>
                  <a:gd name="T11" fmla="*/ 531 h 334"/>
                  <a:gd name="T12" fmla="*/ 377 w 260"/>
                  <a:gd name="T13" fmla="*/ 152 h 334"/>
                  <a:gd name="T14" fmla="*/ 407 w 260"/>
                  <a:gd name="T15" fmla="*/ 61 h 334"/>
                  <a:gd name="T16" fmla="*/ 422 w 260"/>
                  <a:gd name="T17" fmla="*/ 15 h 334"/>
                  <a:gd name="T18" fmla="*/ 422 w 260"/>
                  <a:gd name="T19" fmla="*/ 91 h 3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334"/>
                  <a:gd name="T32" fmla="*/ 260 w 260"/>
                  <a:gd name="T33" fmla="*/ 334 h 3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334">
                    <a:moveTo>
                      <a:pt x="83" y="12"/>
                    </a:moveTo>
                    <a:cubicBezTo>
                      <a:pt x="87" y="334"/>
                      <a:pt x="0" y="296"/>
                      <a:pt x="248" y="291"/>
                    </a:cubicBezTo>
                    <a:cubicBezTo>
                      <a:pt x="260" y="287"/>
                      <a:pt x="259" y="274"/>
                      <a:pt x="248" y="267"/>
                    </a:cubicBezTo>
                    <a:cubicBezTo>
                      <a:pt x="229" y="254"/>
                      <a:pt x="183" y="256"/>
                      <a:pt x="167" y="255"/>
                    </a:cubicBezTo>
                    <a:cubicBezTo>
                      <a:pt x="151" y="232"/>
                      <a:pt x="157" y="244"/>
                      <a:pt x="149" y="219"/>
                    </a:cubicBezTo>
                    <a:cubicBezTo>
                      <a:pt x="148" y="216"/>
                      <a:pt x="146" y="210"/>
                      <a:pt x="146" y="210"/>
                    </a:cubicBezTo>
                    <a:cubicBezTo>
                      <a:pt x="147" y="160"/>
                      <a:pt x="146" y="110"/>
                      <a:pt x="149" y="60"/>
                    </a:cubicBezTo>
                    <a:cubicBezTo>
                      <a:pt x="150" y="50"/>
                      <a:pt x="158" y="34"/>
                      <a:pt x="161" y="24"/>
                    </a:cubicBezTo>
                    <a:cubicBezTo>
                      <a:pt x="163" y="18"/>
                      <a:pt x="167" y="0"/>
                      <a:pt x="167" y="6"/>
                    </a:cubicBezTo>
                    <a:cubicBezTo>
                      <a:pt x="167" y="16"/>
                      <a:pt x="167" y="26"/>
                      <a:pt x="167" y="36"/>
                    </a:cubicBezTo>
                  </a:path>
                </a:pathLst>
              </a:custGeom>
              <a:noFill/>
              <a:ln w="9525">
                <a:solidFill>
                  <a:srgbClr val="000000"/>
                </a:solidFill>
                <a:round/>
                <a:headEnd/>
                <a:tailEnd/>
              </a:ln>
            </p:spPr>
            <p:txBody>
              <a:bodyPr/>
              <a:lstStyle/>
              <a:p>
                <a:endParaRPr lang="ru-RU"/>
              </a:p>
            </p:txBody>
          </p:sp>
        </p:grpSp>
        <p:grpSp>
          <p:nvGrpSpPr>
            <p:cNvPr id="26632" name="Group 18"/>
            <p:cNvGrpSpPr>
              <a:grpSpLocks noChangeAspect="1"/>
            </p:cNvGrpSpPr>
            <p:nvPr/>
          </p:nvGrpSpPr>
          <p:grpSpPr bwMode="auto">
            <a:xfrm>
              <a:off x="6746" y="1200"/>
              <a:ext cx="2871" cy="4349"/>
              <a:chOff x="7241" y="5640"/>
              <a:chExt cx="2871" cy="4349"/>
            </a:xfrm>
          </p:grpSpPr>
          <p:grpSp>
            <p:nvGrpSpPr>
              <p:cNvPr id="26688" name="Group 19"/>
              <p:cNvGrpSpPr>
                <a:grpSpLocks noChangeAspect="1"/>
              </p:cNvGrpSpPr>
              <p:nvPr/>
            </p:nvGrpSpPr>
            <p:grpSpPr bwMode="auto">
              <a:xfrm>
                <a:off x="7241" y="5852"/>
                <a:ext cx="2871" cy="4137"/>
                <a:chOff x="3301" y="4732"/>
                <a:chExt cx="1136" cy="1637"/>
              </a:xfrm>
            </p:grpSpPr>
            <p:grpSp>
              <p:nvGrpSpPr>
                <p:cNvPr id="26692" name="Group 20"/>
                <p:cNvGrpSpPr>
                  <a:grpSpLocks noChangeAspect="1"/>
                </p:cNvGrpSpPr>
                <p:nvPr/>
              </p:nvGrpSpPr>
              <p:grpSpPr bwMode="auto">
                <a:xfrm>
                  <a:off x="3397" y="4732"/>
                  <a:ext cx="950" cy="1091"/>
                  <a:chOff x="3397" y="4732"/>
                  <a:chExt cx="950" cy="1091"/>
                </a:xfrm>
              </p:grpSpPr>
              <p:grpSp>
                <p:nvGrpSpPr>
                  <p:cNvPr id="26704" name="Group 21"/>
                  <p:cNvGrpSpPr>
                    <a:grpSpLocks noChangeAspect="1"/>
                  </p:cNvGrpSpPr>
                  <p:nvPr/>
                </p:nvGrpSpPr>
                <p:grpSpPr bwMode="auto">
                  <a:xfrm>
                    <a:off x="3397" y="5085"/>
                    <a:ext cx="950" cy="738"/>
                    <a:chOff x="3397" y="5085"/>
                    <a:chExt cx="950" cy="738"/>
                  </a:xfrm>
                </p:grpSpPr>
                <p:sp>
                  <p:nvSpPr>
                    <p:cNvPr id="26706" name="Freeform 22"/>
                    <p:cNvSpPr>
                      <a:spLocks noChangeAspect="1"/>
                    </p:cNvSpPr>
                    <p:nvPr/>
                  </p:nvSpPr>
                  <p:spPr bwMode="auto">
                    <a:xfrm>
                      <a:off x="3397" y="5085"/>
                      <a:ext cx="333" cy="690"/>
                    </a:xfrm>
                    <a:custGeom>
                      <a:avLst/>
                      <a:gdLst>
                        <a:gd name="T0" fmla="*/ 68 w 333"/>
                        <a:gd name="T1" fmla="*/ 675 h 690"/>
                        <a:gd name="T2" fmla="*/ 11 w 333"/>
                        <a:gd name="T3" fmla="*/ 672 h 690"/>
                        <a:gd name="T4" fmla="*/ 26 w 333"/>
                        <a:gd name="T5" fmla="*/ 402 h 690"/>
                        <a:gd name="T6" fmla="*/ 44 w 333"/>
                        <a:gd name="T7" fmla="*/ 315 h 690"/>
                        <a:gd name="T8" fmla="*/ 74 w 333"/>
                        <a:gd name="T9" fmla="*/ 201 h 690"/>
                        <a:gd name="T10" fmla="*/ 122 w 333"/>
                        <a:gd name="T11" fmla="*/ 180 h 690"/>
                        <a:gd name="T12" fmla="*/ 170 w 333"/>
                        <a:gd name="T13" fmla="*/ 159 h 690"/>
                        <a:gd name="T14" fmla="*/ 251 w 333"/>
                        <a:gd name="T15" fmla="*/ 117 h 690"/>
                        <a:gd name="T16" fmla="*/ 290 w 333"/>
                        <a:gd name="T17" fmla="*/ 105 h 690"/>
                        <a:gd name="T18" fmla="*/ 308 w 333"/>
                        <a:gd name="T19" fmla="*/ 99 h 690"/>
                        <a:gd name="T20" fmla="*/ 323 w 333"/>
                        <a:gd name="T21" fmla="*/ 0 h 6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3"/>
                        <a:gd name="T34" fmla="*/ 0 h 690"/>
                        <a:gd name="T35" fmla="*/ 333 w 333"/>
                        <a:gd name="T36" fmla="*/ 690 h 6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3" h="690">
                          <a:moveTo>
                            <a:pt x="68" y="675"/>
                          </a:moveTo>
                          <a:cubicBezTo>
                            <a:pt x="49" y="674"/>
                            <a:pt x="16" y="690"/>
                            <a:pt x="11" y="672"/>
                          </a:cubicBezTo>
                          <a:cubicBezTo>
                            <a:pt x="3" y="644"/>
                            <a:pt x="0" y="467"/>
                            <a:pt x="26" y="402"/>
                          </a:cubicBezTo>
                          <a:cubicBezTo>
                            <a:pt x="29" y="372"/>
                            <a:pt x="34" y="344"/>
                            <a:pt x="44" y="315"/>
                          </a:cubicBezTo>
                          <a:cubicBezTo>
                            <a:pt x="46" y="292"/>
                            <a:pt x="55" y="220"/>
                            <a:pt x="74" y="201"/>
                          </a:cubicBezTo>
                          <a:cubicBezTo>
                            <a:pt x="83" y="192"/>
                            <a:pt x="110" y="183"/>
                            <a:pt x="122" y="180"/>
                          </a:cubicBezTo>
                          <a:cubicBezTo>
                            <a:pt x="135" y="171"/>
                            <a:pt x="155" y="163"/>
                            <a:pt x="170" y="159"/>
                          </a:cubicBezTo>
                          <a:cubicBezTo>
                            <a:pt x="194" y="143"/>
                            <a:pt x="223" y="125"/>
                            <a:pt x="251" y="117"/>
                          </a:cubicBezTo>
                          <a:cubicBezTo>
                            <a:pt x="264" y="113"/>
                            <a:pt x="277" y="109"/>
                            <a:pt x="290" y="105"/>
                          </a:cubicBezTo>
                          <a:cubicBezTo>
                            <a:pt x="296" y="103"/>
                            <a:pt x="308" y="99"/>
                            <a:pt x="308" y="99"/>
                          </a:cubicBezTo>
                          <a:cubicBezTo>
                            <a:pt x="333" y="61"/>
                            <a:pt x="323" y="66"/>
                            <a:pt x="323" y="0"/>
                          </a:cubicBezTo>
                        </a:path>
                      </a:pathLst>
                    </a:custGeom>
                    <a:noFill/>
                    <a:ln w="9525">
                      <a:solidFill>
                        <a:srgbClr val="000000"/>
                      </a:solidFill>
                      <a:round/>
                      <a:headEnd/>
                      <a:tailEnd/>
                    </a:ln>
                  </p:spPr>
                  <p:txBody>
                    <a:bodyPr/>
                    <a:lstStyle/>
                    <a:p>
                      <a:endParaRPr lang="ru-RU"/>
                    </a:p>
                  </p:txBody>
                </p:sp>
                <p:sp>
                  <p:nvSpPr>
                    <p:cNvPr id="26707" name="Freeform 23"/>
                    <p:cNvSpPr>
                      <a:spLocks noChangeAspect="1"/>
                    </p:cNvSpPr>
                    <p:nvPr/>
                  </p:nvSpPr>
                  <p:spPr bwMode="auto">
                    <a:xfrm>
                      <a:off x="3462" y="5088"/>
                      <a:ext cx="885" cy="735"/>
                    </a:xfrm>
                    <a:custGeom>
                      <a:avLst/>
                      <a:gdLst>
                        <a:gd name="T0" fmla="*/ 396 w 885"/>
                        <a:gd name="T1" fmla="*/ 0 h 735"/>
                        <a:gd name="T2" fmla="*/ 453 w 885"/>
                        <a:gd name="T3" fmla="*/ 63 h 735"/>
                        <a:gd name="T4" fmla="*/ 543 w 885"/>
                        <a:gd name="T5" fmla="*/ 66 h 735"/>
                        <a:gd name="T6" fmla="*/ 624 w 885"/>
                        <a:gd name="T7" fmla="*/ 96 h 735"/>
                        <a:gd name="T8" fmla="*/ 657 w 885"/>
                        <a:gd name="T9" fmla="*/ 129 h 735"/>
                        <a:gd name="T10" fmla="*/ 690 w 885"/>
                        <a:gd name="T11" fmla="*/ 168 h 735"/>
                        <a:gd name="T12" fmla="*/ 717 w 885"/>
                        <a:gd name="T13" fmla="*/ 198 h 735"/>
                        <a:gd name="T14" fmla="*/ 741 w 885"/>
                        <a:gd name="T15" fmla="*/ 234 h 735"/>
                        <a:gd name="T16" fmla="*/ 747 w 885"/>
                        <a:gd name="T17" fmla="*/ 243 h 735"/>
                        <a:gd name="T18" fmla="*/ 759 w 885"/>
                        <a:gd name="T19" fmla="*/ 267 h 735"/>
                        <a:gd name="T20" fmla="*/ 792 w 885"/>
                        <a:gd name="T21" fmla="*/ 339 h 735"/>
                        <a:gd name="T22" fmla="*/ 855 w 885"/>
                        <a:gd name="T23" fmla="*/ 486 h 735"/>
                        <a:gd name="T24" fmla="*/ 876 w 885"/>
                        <a:gd name="T25" fmla="*/ 546 h 735"/>
                        <a:gd name="T26" fmla="*/ 885 w 885"/>
                        <a:gd name="T27" fmla="*/ 576 h 735"/>
                        <a:gd name="T28" fmla="*/ 873 w 885"/>
                        <a:gd name="T29" fmla="*/ 594 h 735"/>
                        <a:gd name="T30" fmla="*/ 855 w 885"/>
                        <a:gd name="T31" fmla="*/ 600 h 735"/>
                        <a:gd name="T32" fmla="*/ 825 w 885"/>
                        <a:gd name="T33" fmla="*/ 597 h 735"/>
                        <a:gd name="T34" fmla="*/ 822 w 885"/>
                        <a:gd name="T35" fmla="*/ 579 h 735"/>
                        <a:gd name="T36" fmla="*/ 807 w 885"/>
                        <a:gd name="T37" fmla="*/ 534 h 735"/>
                        <a:gd name="T38" fmla="*/ 756 w 885"/>
                        <a:gd name="T39" fmla="*/ 438 h 735"/>
                        <a:gd name="T40" fmla="*/ 732 w 885"/>
                        <a:gd name="T41" fmla="*/ 405 h 735"/>
                        <a:gd name="T42" fmla="*/ 714 w 885"/>
                        <a:gd name="T43" fmla="*/ 378 h 735"/>
                        <a:gd name="T44" fmla="*/ 675 w 885"/>
                        <a:gd name="T45" fmla="*/ 321 h 735"/>
                        <a:gd name="T46" fmla="*/ 648 w 885"/>
                        <a:gd name="T47" fmla="*/ 285 h 735"/>
                        <a:gd name="T48" fmla="*/ 630 w 885"/>
                        <a:gd name="T49" fmla="*/ 261 h 735"/>
                        <a:gd name="T50" fmla="*/ 579 w 885"/>
                        <a:gd name="T51" fmla="*/ 213 h 735"/>
                        <a:gd name="T52" fmla="*/ 612 w 885"/>
                        <a:gd name="T53" fmla="*/ 567 h 735"/>
                        <a:gd name="T54" fmla="*/ 609 w 885"/>
                        <a:gd name="T55" fmla="*/ 678 h 735"/>
                        <a:gd name="T56" fmla="*/ 573 w 885"/>
                        <a:gd name="T57" fmla="*/ 696 h 735"/>
                        <a:gd name="T58" fmla="*/ 447 w 885"/>
                        <a:gd name="T59" fmla="*/ 735 h 735"/>
                        <a:gd name="T60" fmla="*/ 270 w 885"/>
                        <a:gd name="T61" fmla="*/ 732 h 735"/>
                        <a:gd name="T62" fmla="*/ 246 w 885"/>
                        <a:gd name="T63" fmla="*/ 726 h 735"/>
                        <a:gd name="T64" fmla="*/ 150 w 885"/>
                        <a:gd name="T65" fmla="*/ 696 h 735"/>
                        <a:gd name="T66" fmla="*/ 123 w 885"/>
                        <a:gd name="T67" fmla="*/ 546 h 735"/>
                        <a:gd name="T68" fmla="*/ 96 w 885"/>
                        <a:gd name="T69" fmla="*/ 459 h 735"/>
                        <a:gd name="T70" fmla="*/ 87 w 885"/>
                        <a:gd name="T71" fmla="*/ 417 h 735"/>
                        <a:gd name="T72" fmla="*/ 84 w 885"/>
                        <a:gd name="T73" fmla="*/ 315 h 735"/>
                        <a:gd name="T74" fmla="*/ 81 w 885"/>
                        <a:gd name="T75" fmla="*/ 357 h 735"/>
                        <a:gd name="T76" fmla="*/ 63 w 885"/>
                        <a:gd name="T77" fmla="*/ 420 h 735"/>
                        <a:gd name="T78" fmla="*/ 36 w 885"/>
                        <a:gd name="T79" fmla="*/ 513 h 735"/>
                        <a:gd name="T80" fmla="*/ 15 w 885"/>
                        <a:gd name="T81" fmla="*/ 621 h 735"/>
                        <a:gd name="T82" fmla="*/ 9 w 885"/>
                        <a:gd name="T83" fmla="*/ 657 h 735"/>
                        <a:gd name="T84" fmla="*/ 0 w 885"/>
                        <a:gd name="T85" fmla="*/ 675 h 7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5"/>
                        <a:gd name="T130" fmla="*/ 0 h 735"/>
                        <a:gd name="T131" fmla="*/ 885 w 885"/>
                        <a:gd name="T132" fmla="*/ 735 h 7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5" h="735">
                          <a:moveTo>
                            <a:pt x="396" y="0"/>
                          </a:moveTo>
                          <a:cubicBezTo>
                            <a:pt x="427" y="21"/>
                            <a:pt x="406" y="47"/>
                            <a:pt x="453" y="63"/>
                          </a:cubicBezTo>
                          <a:cubicBezTo>
                            <a:pt x="481" y="72"/>
                            <a:pt x="513" y="65"/>
                            <a:pt x="543" y="66"/>
                          </a:cubicBezTo>
                          <a:cubicBezTo>
                            <a:pt x="570" y="75"/>
                            <a:pt x="597" y="87"/>
                            <a:pt x="624" y="96"/>
                          </a:cubicBezTo>
                          <a:cubicBezTo>
                            <a:pt x="635" y="107"/>
                            <a:pt x="646" y="118"/>
                            <a:pt x="657" y="129"/>
                          </a:cubicBezTo>
                          <a:cubicBezTo>
                            <a:pt x="661" y="142"/>
                            <a:pt x="678" y="160"/>
                            <a:pt x="690" y="168"/>
                          </a:cubicBezTo>
                          <a:cubicBezTo>
                            <a:pt x="694" y="180"/>
                            <a:pt x="706" y="191"/>
                            <a:pt x="717" y="198"/>
                          </a:cubicBezTo>
                          <a:cubicBezTo>
                            <a:pt x="721" y="211"/>
                            <a:pt x="733" y="222"/>
                            <a:pt x="741" y="234"/>
                          </a:cubicBezTo>
                          <a:cubicBezTo>
                            <a:pt x="743" y="237"/>
                            <a:pt x="747" y="243"/>
                            <a:pt x="747" y="243"/>
                          </a:cubicBezTo>
                          <a:cubicBezTo>
                            <a:pt x="753" y="267"/>
                            <a:pt x="745" y="243"/>
                            <a:pt x="759" y="267"/>
                          </a:cubicBezTo>
                          <a:cubicBezTo>
                            <a:pt x="773" y="291"/>
                            <a:pt x="775" y="317"/>
                            <a:pt x="792" y="339"/>
                          </a:cubicBezTo>
                          <a:cubicBezTo>
                            <a:pt x="807" y="383"/>
                            <a:pt x="822" y="453"/>
                            <a:pt x="855" y="486"/>
                          </a:cubicBezTo>
                          <a:cubicBezTo>
                            <a:pt x="859" y="507"/>
                            <a:pt x="868" y="526"/>
                            <a:pt x="876" y="546"/>
                          </a:cubicBezTo>
                          <a:cubicBezTo>
                            <a:pt x="880" y="556"/>
                            <a:pt x="885" y="576"/>
                            <a:pt x="885" y="576"/>
                          </a:cubicBezTo>
                          <a:cubicBezTo>
                            <a:pt x="882" y="588"/>
                            <a:pt x="885" y="589"/>
                            <a:pt x="873" y="594"/>
                          </a:cubicBezTo>
                          <a:cubicBezTo>
                            <a:pt x="867" y="597"/>
                            <a:pt x="855" y="600"/>
                            <a:pt x="855" y="600"/>
                          </a:cubicBezTo>
                          <a:cubicBezTo>
                            <a:pt x="845" y="599"/>
                            <a:pt x="833" y="602"/>
                            <a:pt x="825" y="597"/>
                          </a:cubicBezTo>
                          <a:cubicBezTo>
                            <a:pt x="820" y="594"/>
                            <a:pt x="823" y="585"/>
                            <a:pt x="822" y="579"/>
                          </a:cubicBezTo>
                          <a:cubicBezTo>
                            <a:pt x="818" y="564"/>
                            <a:pt x="812" y="549"/>
                            <a:pt x="807" y="534"/>
                          </a:cubicBezTo>
                          <a:cubicBezTo>
                            <a:pt x="795" y="499"/>
                            <a:pt x="776" y="468"/>
                            <a:pt x="756" y="438"/>
                          </a:cubicBezTo>
                          <a:cubicBezTo>
                            <a:pt x="748" y="427"/>
                            <a:pt x="743" y="412"/>
                            <a:pt x="732" y="405"/>
                          </a:cubicBezTo>
                          <a:cubicBezTo>
                            <a:pt x="728" y="392"/>
                            <a:pt x="721" y="388"/>
                            <a:pt x="714" y="378"/>
                          </a:cubicBezTo>
                          <a:cubicBezTo>
                            <a:pt x="701" y="360"/>
                            <a:pt x="688" y="339"/>
                            <a:pt x="675" y="321"/>
                          </a:cubicBezTo>
                          <a:cubicBezTo>
                            <a:pt x="665" y="308"/>
                            <a:pt x="662" y="294"/>
                            <a:pt x="648" y="285"/>
                          </a:cubicBezTo>
                          <a:cubicBezTo>
                            <a:pt x="641" y="274"/>
                            <a:pt x="641" y="268"/>
                            <a:pt x="630" y="261"/>
                          </a:cubicBezTo>
                          <a:cubicBezTo>
                            <a:pt x="617" y="242"/>
                            <a:pt x="598" y="226"/>
                            <a:pt x="579" y="213"/>
                          </a:cubicBezTo>
                          <a:cubicBezTo>
                            <a:pt x="564" y="321"/>
                            <a:pt x="576" y="458"/>
                            <a:pt x="612" y="567"/>
                          </a:cubicBezTo>
                          <a:cubicBezTo>
                            <a:pt x="611" y="604"/>
                            <a:pt x="613" y="641"/>
                            <a:pt x="609" y="678"/>
                          </a:cubicBezTo>
                          <a:cubicBezTo>
                            <a:pt x="608" y="684"/>
                            <a:pt x="578" y="694"/>
                            <a:pt x="573" y="696"/>
                          </a:cubicBezTo>
                          <a:cubicBezTo>
                            <a:pt x="533" y="716"/>
                            <a:pt x="491" y="729"/>
                            <a:pt x="447" y="735"/>
                          </a:cubicBezTo>
                          <a:cubicBezTo>
                            <a:pt x="388" y="734"/>
                            <a:pt x="329" y="735"/>
                            <a:pt x="270" y="732"/>
                          </a:cubicBezTo>
                          <a:cubicBezTo>
                            <a:pt x="262" y="732"/>
                            <a:pt x="246" y="726"/>
                            <a:pt x="246" y="726"/>
                          </a:cubicBezTo>
                          <a:cubicBezTo>
                            <a:pt x="228" y="714"/>
                            <a:pt x="173" y="700"/>
                            <a:pt x="150" y="696"/>
                          </a:cubicBezTo>
                          <a:cubicBezTo>
                            <a:pt x="137" y="646"/>
                            <a:pt x="153" y="591"/>
                            <a:pt x="123" y="546"/>
                          </a:cubicBezTo>
                          <a:cubicBezTo>
                            <a:pt x="118" y="522"/>
                            <a:pt x="109" y="479"/>
                            <a:pt x="96" y="459"/>
                          </a:cubicBezTo>
                          <a:cubicBezTo>
                            <a:pt x="93" y="445"/>
                            <a:pt x="90" y="431"/>
                            <a:pt x="87" y="417"/>
                          </a:cubicBezTo>
                          <a:cubicBezTo>
                            <a:pt x="86" y="383"/>
                            <a:pt x="87" y="349"/>
                            <a:pt x="84" y="315"/>
                          </a:cubicBezTo>
                          <a:cubicBezTo>
                            <a:pt x="83" y="301"/>
                            <a:pt x="83" y="343"/>
                            <a:pt x="81" y="357"/>
                          </a:cubicBezTo>
                          <a:cubicBezTo>
                            <a:pt x="79" y="377"/>
                            <a:pt x="68" y="400"/>
                            <a:pt x="63" y="420"/>
                          </a:cubicBezTo>
                          <a:cubicBezTo>
                            <a:pt x="55" y="451"/>
                            <a:pt x="43" y="481"/>
                            <a:pt x="36" y="513"/>
                          </a:cubicBezTo>
                          <a:cubicBezTo>
                            <a:pt x="28" y="548"/>
                            <a:pt x="26" y="587"/>
                            <a:pt x="15" y="621"/>
                          </a:cubicBezTo>
                          <a:cubicBezTo>
                            <a:pt x="13" y="633"/>
                            <a:pt x="12" y="645"/>
                            <a:pt x="9" y="657"/>
                          </a:cubicBezTo>
                          <a:cubicBezTo>
                            <a:pt x="7" y="664"/>
                            <a:pt x="0" y="675"/>
                            <a:pt x="0" y="675"/>
                          </a:cubicBezTo>
                        </a:path>
                      </a:pathLst>
                    </a:custGeom>
                    <a:noFill/>
                    <a:ln w="9525">
                      <a:solidFill>
                        <a:srgbClr val="000000"/>
                      </a:solidFill>
                      <a:round/>
                      <a:headEnd/>
                      <a:tailEnd/>
                    </a:ln>
                  </p:spPr>
                  <p:txBody>
                    <a:bodyPr/>
                    <a:lstStyle/>
                    <a:p>
                      <a:endParaRPr lang="ru-RU"/>
                    </a:p>
                  </p:txBody>
                </p:sp>
              </p:grpSp>
              <p:sp>
                <p:nvSpPr>
                  <p:cNvPr id="26705" name="Freeform 24"/>
                  <p:cNvSpPr>
                    <a:spLocks noChangeAspect="1"/>
                  </p:cNvSpPr>
                  <p:nvPr/>
                </p:nvSpPr>
                <p:spPr bwMode="auto">
                  <a:xfrm>
                    <a:off x="3591" y="4732"/>
                    <a:ext cx="360" cy="374"/>
                  </a:xfrm>
                  <a:custGeom>
                    <a:avLst/>
                    <a:gdLst>
                      <a:gd name="T0" fmla="*/ 261 w 360"/>
                      <a:gd name="T1" fmla="*/ 359 h 374"/>
                      <a:gd name="T2" fmla="*/ 204 w 360"/>
                      <a:gd name="T3" fmla="*/ 374 h 374"/>
                      <a:gd name="T4" fmla="*/ 120 w 360"/>
                      <a:gd name="T5" fmla="*/ 356 h 374"/>
                      <a:gd name="T6" fmla="*/ 48 w 360"/>
                      <a:gd name="T7" fmla="*/ 293 h 374"/>
                      <a:gd name="T8" fmla="*/ 27 w 360"/>
                      <a:gd name="T9" fmla="*/ 266 h 374"/>
                      <a:gd name="T10" fmla="*/ 21 w 360"/>
                      <a:gd name="T11" fmla="*/ 257 h 374"/>
                      <a:gd name="T12" fmla="*/ 15 w 360"/>
                      <a:gd name="T13" fmla="*/ 233 h 374"/>
                      <a:gd name="T14" fmla="*/ 12 w 360"/>
                      <a:gd name="T15" fmla="*/ 221 h 374"/>
                      <a:gd name="T16" fmla="*/ 66 w 360"/>
                      <a:gd name="T17" fmla="*/ 44 h 374"/>
                      <a:gd name="T18" fmla="*/ 117 w 360"/>
                      <a:gd name="T19" fmla="*/ 17 h 374"/>
                      <a:gd name="T20" fmla="*/ 204 w 360"/>
                      <a:gd name="T21" fmla="*/ 2 h 374"/>
                      <a:gd name="T22" fmla="*/ 285 w 360"/>
                      <a:gd name="T23" fmla="*/ 20 h 374"/>
                      <a:gd name="T24" fmla="*/ 294 w 360"/>
                      <a:gd name="T25" fmla="*/ 26 h 374"/>
                      <a:gd name="T26" fmla="*/ 303 w 360"/>
                      <a:gd name="T27" fmla="*/ 29 h 374"/>
                      <a:gd name="T28" fmla="*/ 321 w 360"/>
                      <a:gd name="T29" fmla="*/ 41 h 374"/>
                      <a:gd name="T30" fmla="*/ 345 w 360"/>
                      <a:gd name="T31" fmla="*/ 89 h 374"/>
                      <a:gd name="T32" fmla="*/ 354 w 360"/>
                      <a:gd name="T33" fmla="*/ 119 h 374"/>
                      <a:gd name="T34" fmla="*/ 360 w 360"/>
                      <a:gd name="T35" fmla="*/ 137 h 374"/>
                      <a:gd name="T36" fmla="*/ 306 w 360"/>
                      <a:gd name="T37" fmla="*/ 338 h 3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374"/>
                      <a:gd name="T59" fmla="*/ 360 w 360"/>
                      <a:gd name="T60" fmla="*/ 374 h 3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374">
                        <a:moveTo>
                          <a:pt x="261" y="359"/>
                        </a:moveTo>
                        <a:cubicBezTo>
                          <a:pt x="244" y="371"/>
                          <a:pt x="224" y="371"/>
                          <a:pt x="204" y="374"/>
                        </a:cubicBezTo>
                        <a:cubicBezTo>
                          <a:pt x="133" y="370"/>
                          <a:pt x="163" y="370"/>
                          <a:pt x="120" y="356"/>
                        </a:cubicBezTo>
                        <a:cubicBezTo>
                          <a:pt x="93" y="336"/>
                          <a:pt x="67" y="322"/>
                          <a:pt x="48" y="293"/>
                        </a:cubicBezTo>
                        <a:cubicBezTo>
                          <a:pt x="42" y="284"/>
                          <a:pt x="33" y="275"/>
                          <a:pt x="27" y="266"/>
                        </a:cubicBezTo>
                        <a:cubicBezTo>
                          <a:pt x="25" y="263"/>
                          <a:pt x="21" y="257"/>
                          <a:pt x="21" y="257"/>
                        </a:cubicBezTo>
                        <a:cubicBezTo>
                          <a:pt x="19" y="249"/>
                          <a:pt x="17" y="241"/>
                          <a:pt x="15" y="233"/>
                        </a:cubicBezTo>
                        <a:cubicBezTo>
                          <a:pt x="14" y="229"/>
                          <a:pt x="12" y="221"/>
                          <a:pt x="12" y="221"/>
                        </a:cubicBezTo>
                        <a:cubicBezTo>
                          <a:pt x="13" y="180"/>
                          <a:pt x="0" y="66"/>
                          <a:pt x="66" y="44"/>
                        </a:cubicBezTo>
                        <a:cubicBezTo>
                          <a:pt x="81" y="29"/>
                          <a:pt x="97" y="22"/>
                          <a:pt x="117" y="17"/>
                        </a:cubicBezTo>
                        <a:cubicBezTo>
                          <a:pt x="143" y="0"/>
                          <a:pt x="174" y="4"/>
                          <a:pt x="204" y="2"/>
                        </a:cubicBezTo>
                        <a:cubicBezTo>
                          <a:pt x="233" y="5"/>
                          <a:pt x="257" y="13"/>
                          <a:pt x="285" y="20"/>
                        </a:cubicBezTo>
                        <a:cubicBezTo>
                          <a:pt x="288" y="22"/>
                          <a:pt x="291" y="24"/>
                          <a:pt x="294" y="26"/>
                        </a:cubicBezTo>
                        <a:cubicBezTo>
                          <a:pt x="297" y="27"/>
                          <a:pt x="300" y="27"/>
                          <a:pt x="303" y="29"/>
                        </a:cubicBezTo>
                        <a:cubicBezTo>
                          <a:pt x="309" y="33"/>
                          <a:pt x="321" y="41"/>
                          <a:pt x="321" y="41"/>
                        </a:cubicBezTo>
                        <a:cubicBezTo>
                          <a:pt x="329" y="65"/>
                          <a:pt x="331" y="68"/>
                          <a:pt x="345" y="89"/>
                        </a:cubicBezTo>
                        <a:cubicBezTo>
                          <a:pt x="350" y="107"/>
                          <a:pt x="347" y="97"/>
                          <a:pt x="354" y="119"/>
                        </a:cubicBezTo>
                        <a:cubicBezTo>
                          <a:pt x="356" y="125"/>
                          <a:pt x="360" y="137"/>
                          <a:pt x="360" y="137"/>
                        </a:cubicBezTo>
                        <a:cubicBezTo>
                          <a:pt x="357" y="229"/>
                          <a:pt x="357" y="267"/>
                          <a:pt x="306" y="338"/>
                        </a:cubicBezTo>
                      </a:path>
                    </a:pathLst>
                  </a:custGeom>
                  <a:noFill/>
                  <a:ln w="9525">
                    <a:solidFill>
                      <a:srgbClr val="000000"/>
                    </a:solidFill>
                    <a:round/>
                    <a:headEnd/>
                    <a:tailEnd/>
                  </a:ln>
                </p:spPr>
                <p:txBody>
                  <a:bodyPr/>
                  <a:lstStyle/>
                  <a:p>
                    <a:endParaRPr lang="ru-RU"/>
                  </a:p>
                </p:txBody>
              </p:sp>
            </p:grpSp>
            <p:sp>
              <p:nvSpPr>
                <p:cNvPr id="26693" name="Freeform 25"/>
                <p:cNvSpPr>
                  <a:spLocks noChangeAspect="1"/>
                </p:cNvSpPr>
                <p:nvPr/>
              </p:nvSpPr>
              <p:spPr bwMode="auto">
                <a:xfrm>
                  <a:off x="3667" y="4875"/>
                  <a:ext cx="80" cy="42"/>
                </a:xfrm>
                <a:custGeom>
                  <a:avLst/>
                  <a:gdLst>
                    <a:gd name="T0" fmla="*/ 80 w 80"/>
                    <a:gd name="T1" fmla="*/ 24 h 42"/>
                    <a:gd name="T2" fmla="*/ 71 w 80"/>
                    <a:gd name="T3" fmla="*/ 6 h 42"/>
                    <a:gd name="T4" fmla="*/ 53 w 80"/>
                    <a:gd name="T5" fmla="*/ 0 h 42"/>
                    <a:gd name="T6" fmla="*/ 11 w 80"/>
                    <a:gd name="T7" fmla="*/ 3 h 42"/>
                    <a:gd name="T8" fmla="*/ 8 w 80"/>
                    <a:gd name="T9" fmla="*/ 33 h 42"/>
                    <a:gd name="T10" fmla="*/ 32 w 80"/>
                    <a:gd name="T11" fmla="*/ 42 h 42"/>
                    <a:gd name="T12" fmla="*/ 80 w 80"/>
                    <a:gd name="T13" fmla="*/ 24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80" y="24"/>
                      </a:moveTo>
                      <a:cubicBezTo>
                        <a:pt x="76" y="18"/>
                        <a:pt x="76" y="10"/>
                        <a:pt x="71" y="6"/>
                      </a:cubicBezTo>
                      <a:cubicBezTo>
                        <a:pt x="66" y="2"/>
                        <a:pt x="53" y="0"/>
                        <a:pt x="53" y="0"/>
                      </a:cubicBezTo>
                      <a:cubicBezTo>
                        <a:pt x="39" y="1"/>
                        <a:pt x="25" y="0"/>
                        <a:pt x="11" y="3"/>
                      </a:cubicBezTo>
                      <a:cubicBezTo>
                        <a:pt x="0" y="6"/>
                        <a:pt x="8" y="32"/>
                        <a:pt x="8" y="33"/>
                      </a:cubicBezTo>
                      <a:cubicBezTo>
                        <a:pt x="11" y="40"/>
                        <a:pt x="28" y="41"/>
                        <a:pt x="32" y="42"/>
                      </a:cubicBezTo>
                      <a:cubicBezTo>
                        <a:pt x="76" y="38"/>
                        <a:pt x="55" y="40"/>
                        <a:pt x="80" y="24"/>
                      </a:cubicBezTo>
                      <a:close/>
                    </a:path>
                  </a:pathLst>
                </a:custGeom>
                <a:noFill/>
                <a:ln w="9525">
                  <a:solidFill>
                    <a:srgbClr val="000000"/>
                  </a:solidFill>
                  <a:round/>
                  <a:headEnd/>
                  <a:tailEnd/>
                </a:ln>
              </p:spPr>
              <p:txBody>
                <a:bodyPr/>
                <a:lstStyle/>
                <a:p>
                  <a:endParaRPr lang="ru-RU"/>
                </a:p>
              </p:txBody>
            </p:sp>
            <p:sp>
              <p:nvSpPr>
                <p:cNvPr id="26694" name="Freeform 26"/>
                <p:cNvSpPr>
                  <a:spLocks noChangeAspect="1"/>
                </p:cNvSpPr>
                <p:nvPr/>
              </p:nvSpPr>
              <p:spPr bwMode="auto">
                <a:xfrm>
                  <a:off x="3795" y="4878"/>
                  <a:ext cx="81" cy="42"/>
                </a:xfrm>
                <a:custGeom>
                  <a:avLst/>
                  <a:gdLst>
                    <a:gd name="T0" fmla="*/ 9 w 81"/>
                    <a:gd name="T1" fmla="*/ 27 h 42"/>
                    <a:gd name="T2" fmla="*/ 45 w 81"/>
                    <a:gd name="T3" fmla="*/ 6 h 42"/>
                    <a:gd name="T4" fmla="*/ 63 w 81"/>
                    <a:gd name="T5" fmla="*/ 0 h 42"/>
                    <a:gd name="T6" fmla="*/ 81 w 81"/>
                    <a:gd name="T7" fmla="*/ 24 h 42"/>
                    <a:gd name="T8" fmla="*/ 42 w 81"/>
                    <a:gd name="T9" fmla="*/ 42 h 42"/>
                    <a:gd name="T10" fmla="*/ 12 w 81"/>
                    <a:gd name="T11" fmla="*/ 36 h 42"/>
                    <a:gd name="T12" fmla="*/ 9 w 81"/>
                    <a:gd name="T13" fmla="*/ 27 h 42"/>
                    <a:gd name="T14" fmla="*/ 0 60000 65536"/>
                    <a:gd name="T15" fmla="*/ 0 60000 65536"/>
                    <a:gd name="T16" fmla="*/ 0 60000 65536"/>
                    <a:gd name="T17" fmla="*/ 0 60000 65536"/>
                    <a:gd name="T18" fmla="*/ 0 60000 65536"/>
                    <a:gd name="T19" fmla="*/ 0 60000 65536"/>
                    <a:gd name="T20" fmla="*/ 0 60000 65536"/>
                    <a:gd name="T21" fmla="*/ 0 w 81"/>
                    <a:gd name="T22" fmla="*/ 0 h 42"/>
                    <a:gd name="T23" fmla="*/ 81 w 8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42">
                      <a:moveTo>
                        <a:pt x="9" y="27"/>
                      </a:moveTo>
                      <a:cubicBezTo>
                        <a:pt x="21" y="15"/>
                        <a:pt x="28" y="12"/>
                        <a:pt x="45" y="6"/>
                      </a:cubicBezTo>
                      <a:cubicBezTo>
                        <a:pt x="51" y="4"/>
                        <a:pt x="63" y="0"/>
                        <a:pt x="63" y="0"/>
                      </a:cubicBezTo>
                      <a:cubicBezTo>
                        <a:pt x="77" y="5"/>
                        <a:pt x="78" y="10"/>
                        <a:pt x="81" y="24"/>
                      </a:cubicBezTo>
                      <a:cubicBezTo>
                        <a:pt x="76" y="40"/>
                        <a:pt x="57" y="39"/>
                        <a:pt x="42" y="42"/>
                      </a:cubicBezTo>
                      <a:cubicBezTo>
                        <a:pt x="32" y="41"/>
                        <a:pt x="20" y="42"/>
                        <a:pt x="12" y="36"/>
                      </a:cubicBezTo>
                      <a:cubicBezTo>
                        <a:pt x="0" y="26"/>
                        <a:pt x="4" y="27"/>
                        <a:pt x="9" y="27"/>
                      </a:cubicBezTo>
                      <a:close/>
                    </a:path>
                  </a:pathLst>
                </a:custGeom>
                <a:noFill/>
                <a:ln w="9525">
                  <a:solidFill>
                    <a:srgbClr val="000000"/>
                  </a:solidFill>
                  <a:round/>
                  <a:headEnd/>
                  <a:tailEnd/>
                </a:ln>
              </p:spPr>
              <p:txBody>
                <a:bodyPr/>
                <a:lstStyle/>
                <a:p>
                  <a:endParaRPr lang="ru-RU"/>
                </a:p>
              </p:txBody>
            </p:sp>
            <p:sp>
              <p:nvSpPr>
                <p:cNvPr id="26695" name="Freeform 27"/>
                <p:cNvSpPr>
                  <a:spLocks noChangeAspect="1"/>
                </p:cNvSpPr>
                <p:nvPr/>
              </p:nvSpPr>
              <p:spPr bwMode="auto">
                <a:xfrm>
                  <a:off x="3729" y="4992"/>
                  <a:ext cx="132" cy="54"/>
                </a:xfrm>
                <a:custGeom>
                  <a:avLst/>
                  <a:gdLst>
                    <a:gd name="T0" fmla="*/ 132 w 132"/>
                    <a:gd name="T1" fmla="*/ 0 h 54"/>
                    <a:gd name="T2" fmla="*/ 117 w 132"/>
                    <a:gd name="T3" fmla="*/ 27 h 54"/>
                    <a:gd name="T4" fmla="*/ 60 w 132"/>
                    <a:gd name="T5" fmla="*/ 54 h 54"/>
                    <a:gd name="T6" fmla="*/ 15 w 132"/>
                    <a:gd name="T7" fmla="*/ 51 h 54"/>
                    <a:gd name="T8" fmla="*/ 0 w 132"/>
                    <a:gd name="T9" fmla="*/ 33 h 54"/>
                    <a:gd name="T10" fmla="*/ 0 60000 65536"/>
                    <a:gd name="T11" fmla="*/ 0 60000 65536"/>
                    <a:gd name="T12" fmla="*/ 0 60000 65536"/>
                    <a:gd name="T13" fmla="*/ 0 60000 65536"/>
                    <a:gd name="T14" fmla="*/ 0 60000 65536"/>
                    <a:gd name="T15" fmla="*/ 0 w 132"/>
                    <a:gd name="T16" fmla="*/ 0 h 54"/>
                    <a:gd name="T17" fmla="*/ 132 w 132"/>
                    <a:gd name="T18" fmla="*/ 54 h 54"/>
                  </a:gdLst>
                  <a:ahLst/>
                  <a:cxnLst>
                    <a:cxn ang="T10">
                      <a:pos x="T0" y="T1"/>
                    </a:cxn>
                    <a:cxn ang="T11">
                      <a:pos x="T2" y="T3"/>
                    </a:cxn>
                    <a:cxn ang="T12">
                      <a:pos x="T4" y="T5"/>
                    </a:cxn>
                    <a:cxn ang="T13">
                      <a:pos x="T6" y="T7"/>
                    </a:cxn>
                    <a:cxn ang="T14">
                      <a:pos x="T8" y="T9"/>
                    </a:cxn>
                  </a:cxnLst>
                  <a:rect l="T15" t="T16" r="T17" b="T18"/>
                  <a:pathLst>
                    <a:path w="132" h="54">
                      <a:moveTo>
                        <a:pt x="132" y="0"/>
                      </a:moveTo>
                      <a:cubicBezTo>
                        <a:pt x="127" y="8"/>
                        <a:pt x="124" y="21"/>
                        <a:pt x="117" y="27"/>
                      </a:cubicBezTo>
                      <a:cubicBezTo>
                        <a:pt x="100" y="42"/>
                        <a:pt x="81" y="49"/>
                        <a:pt x="60" y="54"/>
                      </a:cubicBezTo>
                      <a:cubicBezTo>
                        <a:pt x="45" y="53"/>
                        <a:pt x="30" y="54"/>
                        <a:pt x="15" y="51"/>
                      </a:cubicBezTo>
                      <a:cubicBezTo>
                        <a:pt x="7" y="49"/>
                        <a:pt x="0" y="33"/>
                        <a:pt x="0" y="33"/>
                      </a:cubicBezTo>
                    </a:path>
                  </a:pathLst>
                </a:custGeom>
                <a:noFill/>
                <a:ln w="9525">
                  <a:solidFill>
                    <a:srgbClr val="000000"/>
                  </a:solidFill>
                  <a:round/>
                  <a:headEnd/>
                  <a:tailEnd/>
                </a:ln>
              </p:spPr>
              <p:txBody>
                <a:bodyPr/>
                <a:lstStyle/>
                <a:p>
                  <a:endParaRPr lang="ru-RU"/>
                </a:p>
              </p:txBody>
            </p:sp>
            <p:sp>
              <p:nvSpPr>
                <p:cNvPr id="26696" name="Freeform 28"/>
                <p:cNvSpPr>
                  <a:spLocks noChangeAspect="1"/>
                </p:cNvSpPr>
                <p:nvPr/>
              </p:nvSpPr>
              <p:spPr bwMode="auto">
                <a:xfrm>
                  <a:off x="3760" y="5265"/>
                  <a:ext cx="53" cy="54"/>
                </a:xfrm>
                <a:custGeom>
                  <a:avLst/>
                  <a:gdLst>
                    <a:gd name="T0" fmla="*/ 32 w 53"/>
                    <a:gd name="T1" fmla="*/ 0 h 54"/>
                    <a:gd name="T2" fmla="*/ 5 w 53"/>
                    <a:gd name="T3" fmla="*/ 21 h 54"/>
                    <a:gd name="T4" fmla="*/ 20 w 53"/>
                    <a:gd name="T5" fmla="*/ 54 h 54"/>
                    <a:gd name="T6" fmla="*/ 53 w 53"/>
                    <a:gd name="T7" fmla="*/ 36 h 54"/>
                    <a:gd name="T8" fmla="*/ 35 w 53"/>
                    <a:gd name="T9" fmla="*/ 9 h 54"/>
                    <a:gd name="T10" fmla="*/ 32 w 53"/>
                    <a:gd name="T11" fmla="*/ 0 h 54"/>
                    <a:gd name="T12" fmla="*/ 0 60000 65536"/>
                    <a:gd name="T13" fmla="*/ 0 60000 65536"/>
                    <a:gd name="T14" fmla="*/ 0 60000 65536"/>
                    <a:gd name="T15" fmla="*/ 0 60000 65536"/>
                    <a:gd name="T16" fmla="*/ 0 60000 65536"/>
                    <a:gd name="T17" fmla="*/ 0 60000 65536"/>
                    <a:gd name="T18" fmla="*/ 0 w 53"/>
                    <a:gd name="T19" fmla="*/ 0 h 54"/>
                    <a:gd name="T20" fmla="*/ 53 w 53"/>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3" h="54">
                      <a:moveTo>
                        <a:pt x="32" y="0"/>
                      </a:moveTo>
                      <a:cubicBezTo>
                        <a:pt x="10" y="14"/>
                        <a:pt x="19" y="7"/>
                        <a:pt x="5" y="21"/>
                      </a:cubicBezTo>
                      <a:cubicBezTo>
                        <a:pt x="0" y="36"/>
                        <a:pt x="4" y="49"/>
                        <a:pt x="20" y="54"/>
                      </a:cubicBezTo>
                      <a:cubicBezTo>
                        <a:pt x="38" y="51"/>
                        <a:pt x="43" y="51"/>
                        <a:pt x="53" y="36"/>
                      </a:cubicBezTo>
                      <a:cubicBezTo>
                        <a:pt x="50" y="22"/>
                        <a:pt x="47" y="17"/>
                        <a:pt x="35" y="9"/>
                      </a:cubicBezTo>
                      <a:cubicBezTo>
                        <a:pt x="18" y="13"/>
                        <a:pt x="21" y="15"/>
                        <a:pt x="32" y="0"/>
                      </a:cubicBezTo>
                      <a:close/>
                    </a:path>
                  </a:pathLst>
                </a:custGeom>
                <a:noFill/>
                <a:ln w="9525">
                  <a:solidFill>
                    <a:srgbClr val="000000"/>
                  </a:solidFill>
                  <a:round/>
                  <a:headEnd/>
                  <a:tailEnd/>
                </a:ln>
              </p:spPr>
              <p:txBody>
                <a:bodyPr/>
                <a:lstStyle/>
                <a:p>
                  <a:endParaRPr lang="ru-RU"/>
                </a:p>
              </p:txBody>
            </p:sp>
            <p:sp>
              <p:nvSpPr>
                <p:cNvPr id="26697" name="Freeform 29"/>
                <p:cNvSpPr>
                  <a:spLocks noChangeAspect="1"/>
                </p:cNvSpPr>
                <p:nvPr/>
              </p:nvSpPr>
              <p:spPr bwMode="auto">
                <a:xfrm>
                  <a:off x="3780" y="5394"/>
                  <a:ext cx="51" cy="60"/>
                </a:xfrm>
                <a:custGeom>
                  <a:avLst/>
                  <a:gdLst>
                    <a:gd name="T0" fmla="*/ 27 w 51"/>
                    <a:gd name="T1" fmla="*/ 0 h 60"/>
                    <a:gd name="T2" fmla="*/ 0 w 51"/>
                    <a:gd name="T3" fmla="*/ 30 h 60"/>
                    <a:gd name="T4" fmla="*/ 18 w 51"/>
                    <a:gd name="T5" fmla="*/ 60 h 60"/>
                    <a:gd name="T6" fmla="*/ 51 w 51"/>
                    <a:gd name="T7" fmla="*/ 39 h 60"/>
                    <a:gd name="T8" fmla="*/ 36 w 51"/>
                    <a:gd name="T9" fmla="*/ 15 h 60"/>
                    <a:gd name="T10" fmla="*/ 6 w 51"/>
                    <a:gd name="T11" fmla="*/ 18 h 60"/>
                    <a:gd name="T12" fmla="*/ 0 60000 65536"/>
                    <a:gd name="T13" fmla="*/ 0 60000 65536"/>
                    <a:gd name="T14" fmla="*/ 0 60000 65536"/>
                    <a:gd name="T15" fmla="*/ 0 60000 65536"/>
                    <a:gd name="T16" fmla="*/ 0 60000 65536"/>
                    <a:gd name="T17" fmla="*/ 0 60000 65536"/>
                    <a:gd name="T18" fmla="*/ 0 w 51"/>
                    <a:gd name="T19" fmla="*/ 0 h 60"/>
                    <a:gd name="T20" fmla="*/ 51 w 5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51" h="60">
                      <a:moveTo>
                        <a:pt x="27" y="0"/>
                      </a:moveTo>
                      <a:cubicBezTo>
                        <a:pt x="11" y="11"/>
                        <a:pt x="6" y="12"/>
                        <a:pt x="0" y="30"/>
                      </a:cubicBezTo>
                      <a:cubicBezTo>
                        <a:pt x="3" y="46"/>
                        <a:pt x="5" y="51"/>
                        <a:pt x="18" y="60"/>
                      </a:cubicBezTo>
                      <a:cubicBezTo>
                        <a:pt x="42" y="57"/>
                        <a:pt x="44" y="60"/>
                        <a:pt x="51" y="39"/>
                      </a:cubicBezTo>
                      <a:cubicBezTo>
                        <a:pt x="48" y="26"/>
                        <a:pt x="49" y="19"/>
                        <a:pt x="36" y="15"/>
                      </a:cubicBezTo>
                      <a:cubicBezTo>
                        <a:pt x="10" y="18"/>
                        <a:pt x="20" y="18"/>
                        <a:pt x="6" y="18"/>
                      </a:cubicBezTo>
                    </a:path>
                  </a:pathLst>
                </a:custGeom>
                <a:noFill/>
                <a:ln w="9525">
                  <a:solidFill>
                    <a:srgbClr val="000000"/>
                  </a:solidFill>
                  <a:round/>
                  <a:headEnd/>
                  <a:tailEnd/>
                </a:ln>
              </p:spPr>
              <p:txBody>
                <a:bodyPr/>
                <a:lstStyle/>
                <a:p>
                  <a:endParaRPr lang="ru-RU"/>
                </a:p>
              </p:txBody>
            </p:sp>
            <p:sp>
              <p:nvSpPr>
                <p:cNvPr id="26698" name="Freeform 30"/>
                <p:cNvSpPr>
                  <a:spLocks noChangeAspect="1"/>
                </p:cNvSpPr>
                <p:nvPr/>
              </p:nvSpPr>
              <p:spPr bwMode="auto">
                <a:xfrm>
                  <a:off x="3813" y="5526"/>
                  <a:ext cx="55" cy="51"/>
                </a:xfrm>
                <a:custGeom>
                  <a:avLst/>
                  <a:gdLst>
                    <a:gd name="T0" fmla="*/ 12 w 55"/>
                    <a:gd name="T1" fmla="*/ 3 h 51"/>
                    <a:gd name="T2" fmla="*/ 0 w 55"/>
                    <a:gd name="T3" fmla="*/ 36 h 51"/>
                    <a:gd name="T4" fmla="*/ 3 w 55"/>
                    <a:gd name="T5" fmla="*/ 45 h 51"/>
                    <a:gd name="T6" fmla="*/ 21 w 55"/>
                    <a:gd name="T7" fmla="*/ 51 h 51"/>
                    <a:gd name="T8" fmla="*/ 36 w 55"/>
                    <a:gd name="T9" fmla="*/ 18 h 51"/>
                    <a:gd name="T10" fmla="*/ 0 w 55"/>
                    <a:gd name="T11" fmla="*/ 18 h 51"/>
                    <a:gd name="T12" fmla="*/ 0 60000 65536"/>
                    <a:gd name="T13" fmla="*/ 0 60000 65536"/>
                    <a:gd name="T14" fmla="*/ 0 60000 65536"/>
                    <a:gd name="T15" fmla="*/ 0 60000 65536"/>
                    <a:gd name="T16" fmla="*/ 0 60000 65536"/>
                    <a:gd name="T17" fmla="*/ 0 60000 65536"/>
                    <a:gd name="T18" fmla="*/ 0 w 55"/>
                    <a:gd name="T19" fmla="*/ 0 h 51"/>
                    <a:gd name="T20" fmla="*/ 55 w 5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5" h="51">
                      <a:moveTo>
                        <a:pt x="12" y="3"/>
                      </a:moveTo>
                      <a:cubicBezTo>
                        <a:pt x="6" y="14"/>
                        <a:pt x="4" y="24"/>
                        <a:pt x="0" y="36"/>
                      </a:cubicBezTo>
                      <a:cubicBezTo>
                        <a:pt x="1" y="39"/>
                        <a:pt x="0" y="43"/>
                        <a:pt x="3" y="45"/>
                      </a:cubicBezTo>
                      <a:cubicBezTo>
                        <a:pt x="8" y="49"/>
                        <a:pt x="21" y="51"/>
                        <a:pt x="21" y="51"/>
                      </a:cubicBezTo>
                      <a:cubicBezTo>
                        <a:pt x="46" y="47"/>
                        <a:pt x="55" y="37"/>
                        <a:pt x="36" y="18"/>
                      </a:cubicBezTo>
                      <a:cubicBezTo>
                        <a:pt x="30" y="0"/>
                        <a:pt x="11" y="7"/>
                        <a:pt x="0" y="18"/>
                      </a:cubicBezTo>
                    </a:path>
                  </a:pathLst>
                </a:custGeom>
                <a:noFill/>
                <a:ln w="9525">
                  <a:solidFill>
                    <a:srgbClr val="000000"/>
                  </a:solidFill>
                  <a:round/>
                  <a:headEnd/>
                  <a:tailEnd/>
                </a:ln>
              </p:spPr>
              <p:txBody>
                <a:bodyPr/>
                <a:lstStyle/>
                <a:p>
                  <a:endParaRPr lang="ru-RU"/>
                </a:p>
              </p:txBody>
            </p:sp>
            <p:sp>
              <p:nvSpPr>
                <p:cNvPr id="26699" name="Freeform 31"/>
                <p:cNvSpPr>
                  <a:spLocks noChangeAspect="1"/>
                </p:cNvSpPr>
                <p:nvPr/>
              </p:nvSpPr>
              <p:spPr bwMode="auto">
                <a:xfrm>
                  <a:off x="3798" y="5655"/>
                  <a:ext cx="61" cy="54"/>
                </a:xfrm>
                <a:custGeom>
                  <a:avLst/>
                  <a:gdLst>
                    <a:gd name="T0" fmla="*/ 33 w 61"/>
                    <a:gd name="T1" fmla="*/ 0 h 54"/>
                    <a:gd name="T2" fmla="*/ 6 w 61"/>
                    <a:gd name="T3" fmla="*/ 12 h 54"/>
                    <a:gd name="T4" fmla="*/ 15 w 61"/>
                    <a:gd name="T5" fmla="*/ 54 h 54"/>
                    <a:gd name="T6" fmla="*/ 36 w 61"/>
                    <a:gd name="T7" fmla="*/ 51 h 54"/>
                    <a:gd name="T8" fmla="*/ 54 w 61"/>
                    <a:gd name="T9" fmla="*/ 39 h 54"/>
                    <a:gd name="T10" fmla="*/ 33 w 61"/>
                    <a:gd name="T11" fmla="*/ 0 h 54"/>
                    <a:gd name="T12" fmla="*/ 0 60000 65536"/>
                    <a:gd name="T13" fmla="*/ 0 60000 65536"/>
                    <a:gd name="T14" fmla="*/ 0 60000 65536"/>
                    <a:gd name="T15" fmla="*/ 0 60000 65536"/>
                    <a:gd name="T16" fmla="*/ 0 60000 65536"/>
                    <a:gd name="T17" fmla="*/ 0 60000 65536"/>
                    <a:gd name="T18" fmla="*/ 0 w 61"/>
                    <a:gd name="T19" fmla="*/ 0 h 54"/>
                    <a:gd name="T20" fmla="*/ 61 w 6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61" h="54">
                      <a:moveTo>
                        <a:pt x="33" y="0"/>
                      </a:moveTo>
                      <a:cubicBezTo>
                        <a:pt x="23" y="3"/>
                        <a:pt x="16" y="9"/>
                        <a:pt x="6" y="12"/>
                      </a:cubicBezTo>
                      <a:cubicBezTo>
                        <a:pt x="0" y="29"/>
                        <a:pt x="0" y="44"/>
                        <a:pt x="15" y="54"/>
                      </a:cubicBezTo>
                      <a:cubicBezTo>
                        <a:pt x="22" y="53"/>
                        <a:pt x="29" y="54"/>
                        <a:pt x="36" y="51"/>
                      </a:cubicBezTo>
                      <a:cubicBezTo>
                        <a:pt x="43" y="48"/>
                        <a:pt x="54" y="39"/>
                        <a:pt x="54" y="39"/>
                      </a:cubicBezTo>
                      <a:cubicBezTo>
                        <a:pt x="61" y="19"/>
                        <a:pt x="46" y="13"/>
                        <a:pt x="33" y="0"/>
                      </a:cubicBezTo>
                      <a:close/>
                    </a:path>
                  </a:pathLst>
                </a:custGeom>
                <a:noFill/>
                <a:ln w="9525">
                  <a:solidFill>
                    <a:srgbClr val="000000"/>
                  </a:solidFill>
                  <a:round/>
                  <a:headEnd/>
                  <a:tailEnd/>
                </a:ln>
              </p:spPr>
              <p:txBody>
                <a:bodyPr/>
                <a:lstStyle/>
                <a:p>
                  <a:endParaRPr lang="ru-RU"/>
                </a:p>
              </p:txBody>
            </p:sp>
            <p:sp>
              <p:nvSpPr>
                <p:cNvPr id="26700" name="Freeform 32"/>
                <p:cNvSpPr>
                  <a:spLocks noChangeAspect="1"/>
                </p:cNvSpPr>
                <p:nvPr/>
              </p:nvSpPr>
              <p:spPr bwMode="auto">
                <a:xfrm>
                  <a:off x="3301" y="5745"/>
                  <a:ext cx="169" cy="210"/>
                </a:xfrm>
                <a:custGeom>
                  <a:avLst/>
                  <a:gdLst>
                    <a:gd name="T0" fmla="*/ 104 w 169"/>
                    <a:gd name="T1" fmla="*/ 6 h 210"/>
                    <a:gd name="T2" fmla="*/ 50 w 169"/>
                    <a:gd name="T3" fmla="*/ 18 h 210"/>
                    <a:gd name="T4" fmla="*/ 23 w 169"/>
                    <a:gd name="T5" fmla="*/ 27 h 210"/>
                    <a:gd name="T6" fmla="*/ 86 w 169"/>
                    <a:gd name="T7" fmla="*/ 48 h 210"/>
                    <a:gd name="T8" fmla="*/ 32 w 169"/>
                    <a:gd name="T9" fmla="*/ 108 h 210"/>
                    <a:gd name="T10" fmla="*/ 62 w 169"/>
                    <a:gd name="T11" fmla="*/ 108 h 210"/>
                    <a:gd name="T12" fmla="*/ 74 w 169"/>
                    <a:gd name="T13" fmla="*/ 90 h 210"/>
                    <a:gd name="T14" fmla="*/ 77 w 169"/>
                    <a:gd name="T15" fmla="*/ 81 h 210"/>
                    <a:gd name="T16" fmla="*/ 50 w 169"/>
                    <a:gd name="T17" fmla="*/ 129 h 210"/>
                    <a:gd name="T18" fmla="*/ 41 w 169"/>
                    <a:gd name="T19" fmla="*/ 156 h 210"/>
                    <a:gd name="T20" fmla="*/ 68 w 169"/>
                    <a:gd name="T21" fmla="*/ 153 h 210"/>
                    <a:gd name="T22" fmla="*/ 83 w 169"/>
                    <a:gd name="T23" fmla="*/ 135 h 210"/>
                    <a:gd name="T24" fmla="*/ 98 w 169"/>
                    <a:gd name="T25" fmla="*/ 108 h 210"/>
                    <a:gd name="T26" fmla="*/ 98 w 169"/>
                    <a:gd name="T27" fmla="*/ 207 h 210"/>
                    <a:gd name="T28" fmla="*/ 101 w 169"/>
                    <a:gd name="T29" fmla="*/ 198 h 210"/>
                    <a:gd name="T30" fmla="*/ 104 w 169"/>
                    <a:gd name="T31" fmla="*/ 186 h 210"/>
                    <a:gd name="T32" fmla="*/ 116 w 169"/>
                    <a:gd name="T33" fmla="*/ 159 h 210"/>
                    <a:gd name="T34" fmla="*/ 125 w 169"/>
                    <a:gd name="T35" fmla="*/ 132 h 210"/>
                    <a:gd name="T36" fmla="*/ 134 w 169"/>
                    <a:gd name="T37" fmla="*/ 162 h 210"/>
                    <a:gd name="T38" fmla="*/ 152 w 169"/>
                    <a:gd name="T39" fmla="*/ 174 h 210"/>
                    <a:gd name="T40" fmla="*/ 161 w 169"/>
                    <a:gd name="T41" fmla="*/ 147 h 210"/>
                    <a:gd name="T42" fmla="*/ 164 w 169"/>
                    <a:gd name="T43" fmla="*/ 138 h 210"/>
                    <a:gd name="T44" fmla="*/ 161 w 169"/>
                    <a:gd name="T45" fmla="*/ 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210"/>
                    <a:gd name="T71" fmla="*/ 169 w 169"/>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210">
                      <a:moveTo>
                        <a:pt x="104" y="6"/>
                      </a:moveTo>
                      <a:cubicBezTo>
                        <a:pt x="86" y="12"/>
                        <a:pt x="68" y="12"/>
                        <a:pt x="50" y="18"/>
                      </a:cubicBezTo>
                      <a:cubicBezTo>
                        <a:pt x="41" y="21"/>
                        <a:pt x="23" y="27"/>
                        <a:pt x="23" y="27"/>
                      </a:cubicBezTo>
                      <a:cubicBezTo>
                        <a:pt x="0" y="62"/>
                        <a:pt x="65" y="47"/>
                        <a:pt x="86" y="48"/>
                      </a:cubicBezTo>
                      <a:cubicBezTo>
                        <a:pt x="53" y="59"/>
                        <a:pt x="55" y="85"/>
                        <a:pt x="32" y="108"/>
                      </a:cubicBezTo>
                      <a:cubicBezTo>
                        <a:pt x="23" y="134"/>
                        <a:pt x="54" y="117"/>
                        <a:pt x="62" y="108"/>
                      </a:cubicBezTo>
                      <a:cubicBezTo>
                        <a:pt x="67" y="103"/>
                        <a:pt x="70" y="96"/>
                        <a:pt x="74" y="90"/>
                      </a:cubicBezTo>
                      <a:cubicBezTo>
                        <a:pt x="76" y="87"/>
                        <a:pt x="77" y="78"/>
                        <a:pt x="77" y="81"/>
                      </a:cubicBezTo>
                      <a:cubicBezTo>
                        <a:pt x="77" y="101"/>
                        <a:pt x="56" y="112"/>
                        <a:pt x="50" y="129"/>
                      </a:cubicBezTo>
                      <a:cubicBezTo>
                        <a:pt x="47" y="138"/>
                        <a:pt x="41" y="156"/>
                        <a:pt x="41" y="156"/>
                      </a:cubicBezTo>
                      <a:cubicBezTo>
                        <a:pt x="47" y="187"/>
                        <a:pt x="53" y="163"/>
                        <a:pt x="68" y="153"/>
                      </a:cubicBezTo>
                      <a:cubicBezTo>
                        <a:pt x="72" y="147"/>
                        <a:pt x="79" y="142"/>
                        <a:pt x="83" y="135"/>
                      </a:cubicBezTo>
                      <a:cubicBezTo>
                        <a:pt x="101" y="102"/>
                        <a:pt x="77" y="129"/>
                        <a:pt x="98" y="108"/>
                      </a:cubicBezTo>
                      <a:cubicBezTo>
                        <a:pt x="88" y="146"/>
                        <a:pt x="92" y="128"/>
                        <a:pt x="98" y="207"/>
                      </a:cubicBezTo>
                      <a:cubicBezTo>
                        <a:pt x="98" y="210"/>
                        <a:pt x="100" y="201"/>
                        <a:pt x="101" y="198"/>
                      </a:cubicBezTo>
                      <a:cubicBezTo>
                        <a:pt x="102" y="194"/>
                        <a:pt x="103" y="190"/>
                        <a:pt x="104" y="186"/>
                      </a:cubicBezTo>
                      <a:cubicBezTo>
                        <a:pt x="120" y="131"/>
                        <a:pt x="101" y="192"/>
                        <a:pt x="116" y="159"/>
                      </a:cubicBezTo>
                      <a:cubicBezTo>
                        <a:pt x="120" y="150"/>
                        <a:pt x="125" y="132"/>
                        <a:pt x="125" y="132"/>
                      </a:cubicBezTo>
                      <a:cubicBezTo>
                        <a:pt x="128" y="140"/>
                        <a:pt x="128" y="156"/>
                        <a:pt x="134" y="162"/>
                      </a:cubicBezTo>
                      <a:cubicBezTo>
                        <a:pt x="139" y="167"/>
                        <a:pt x="152" y="174"/>
                        <a:pt x="152" y="174"/>
                      </a:cubicBezTo>
                      <a:cubicBezTo>
                        <a:pt x="155" y="165"/>
                        <a:pt x="158" y="156"/>
                        <a:pt x="161" y="147"/>
                      </a:cubicBezTo>
                      <a:cubicBezTo>
                        <a:pt x="162" y="144"/>
                        <a:pt x="164" y="138"/>
                        <a:pt x="164" y="138"/>
                      </a:cubicBezTo>
                      <a:cubicBezTo>
                        <a:pt x="169" y="92"/>
                        <a:pt x="161" y="46"/>
                        <a:pt x="161" y="0"/>
                      </a:cubicBezTo>
                    </a:path>
                  </a:pathLst>
                </a:custGeom>
                <a:noFill/>
                <a:ln w="9525">
                  <a:solidFill>
                    <a:srgbClr val="000000"/>
                  </a:solidFill>
                  <a:round/>
                  <a:headEnd/>
                  <a:tailEnd/>
                </a:ln>
              </p:spPr>
              <p:txBody>
                <a:bodyPr/>
                <a:lstStyle/>
                <a:p>
                  <a:endParaRPr lang="ru-RU"/>
                </a:p>
              </p:txBody>
            </p:sp>
            <p:sp>
              <p:nvSpPr>
                <p:cNvPr id="26701" name="Freeform 33"/>
                <p:cNvSpPr>
                  <a:spLocks noChangeAspect="1"/>
                </p:cNvSpPr>
                <p:nvPr/>
              </p:nvSpPr>
              <p:spPr bwMode="auto">
                <a:xfrm>
                  <a:off x="4242" y="5661"/>
                  <a:ext cx="195" cy="206"/>
                </a:xfrm>
                <a:custGeom>
                  <a:avLst/>
                  <a:gdLst>
                    <a:gd name="T0" fmla="*/ 36 w 195"/>
                    <a:gd name="T1" fmla="*/ 30 h 206"/>
                    <a:gd name="T2" fmla="*/ 51 w 195"/>
                    <a:gd name="T3" fmla="*/ 198 h 206"/>
                    <a:gd name="T4" fmla="*/ 63 w 195"/>
                    <a:gd name="T5" fmla="*/ 144 h 206"/>
                    <a:gd name="T6" fmla="*/ 87 w 195"/>
                    <a:gd name="T7" fmla="*/ 198 h 206"/>
                    <a:gd name="T8" fmla="*/ 99 w 195"/>
                    <a:gd name="T9" fmla="*/ 90 h 206"/>
                    <a:gd name="T10" fmla="*/ 138 w 195"/>
                    <a:gd name="T11" fmla="*/ 186 h 206"/>
                    <a:gd name="T12" fmla="*/ 135 w 195"/>
                    <a:gd name="T13" fmla="*/ 84 h 206"/>
                    <a:gd name="T14" fmla="*/ 123 w 195"/>
                    <a:gd name="T15" fmla="*/ 54 h 206"/>
                    <a:gd name="T16" fmla="*/ 126 w 195"/>
                    <a:gd name="T17" fmla="*/ 63 h 206"/>
                    <a:gd name="T18" fmla="*/ 132 w 195"/>
                    <a:gd name="T19" fmla="*/ 87 h 206"/>
                    <a:gd name="T20" fmla="*/ 171 w 195"/>
                    <a:gd name="T21" fmla="*/ 126 h 206"/>
                    <a:gd name="T22" fmla="*/ 177 w 195"/>
                    <a:gd name="T23" fmla="*/ 117 h 206"/>
                    <a:gd name="T24" fmla="*/ 171 w 195"/>
                    <a:gd name="T25" fmla="*/ 108 h 206"/>
                    <a:gd name="T26" fmla="*/ 165 w 195"/>
                    <a:gd name="T27" fmla="*/ 84 h 206"/>
                    <a:gd name="T28" fmla="*/ 153 w 195"/>
                    <a:gd name="T29" fmla="*/ 66 h 206"/>
                    <a:gd name="T30" fmla="*/ 195 w 195"/>
                    <a:gd name="T31" fmla="*/ 42 h 206"/>
                    <a:gd name="T32" fmla="*/ 165 w 195"/>
                    <a:gd name="T33" fmla="*/ 0 h 206"/>
                    <a:gd name="T34" fmla="*/ 99 w 195"/>
                    <a:gd name="T35" fmla="*/ 12 h 2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206"/>
                    <a:gd name="T56" fmla="*/ 195 w 195"/>
                    <a:gd name="T57" fmla="*/ 206 h 2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206">
                      <a:moveTo>
                        <a:pt x="36" y="30"/>
                      </a:moveTo>
                      <a:cubicBezTo>
                        <a:pt x="54" y="85"/>
                        <a:pt x="0" y="164"/>
                        <a:pt x="51" y="198"/>
                      </a:cubicBezTo>
                      <a:cubicBezTo>
                        <a:pt x="55" y="96"/>
                        <a:pt x="56" y="87"/>
                        <a:pt x="63" y="144"/>
                      </a:cubicBezTo>
                      <a:cubicBezTo>
                        <a:pt x="65" y="176"/>
                        <a:pt x="53" y="206"/>
                        <a:pt x="87" y="198"/>
                      </a:cubicBezTo>
                      <a:cubicBezTo>
                        <a:pt x="90" y="162"/>
                        <a:pt x="95" y="126"/>
                        <a:pt x="99" y="90"/>
                      </a:cubicBezTo>
                      <a:cubicBezTo>
                        <a:pt x="114" y="120"/>
                        <a:pt x="109" y="166"/>
                        <a:pt x="138" y="186"/>
                      </a:cubicBezTo>
                      <a:cubicBezTo>
                        <a:pt x="137" y="152"/>
                        <a:pt x="138" y="118"/>
                        <a:pt x="135" y="84"/>
                      </a:cubicBezTo>
                      <a:cubicBezTo>
                        <a:pt x="134" y="73"/>
                        <a:pt x="126" y="64"/>
                        <a:pt x="123" y="54"/>
                      </a:cubicBezTo>
                      <a:cubicBezTo>
                        <a:pt x="122" y="51"/>
                        <a:pt x="125" y="60"/>
                        <a:pt x="126" y="63"/>
                      </a:cubicBezTo>
                      <a:cubicBezTo>
                        <a:pt x="135" y="90"/>
                        <a:pt x="121" y="47"/>
                        <a:pt x="132" y="87"/>
                      </a:cubicBezTo>
                      <a:cubicBezTo>
                        <a:pt x="139" y="114"/>
                        <a:pt x="150" y="112"/>
                        <a:pt x="171" y="126"/>
                      </a:cubicBezTo>
                      <a:cubicBezTo>
                        <a:pt x="173" y="123"/>
                        <a:pt x="177" y="121"/>
                        <a:pt x="177" y="117"/>
                      </a:cubicBezTo>
                      <a:cubicBezTo>
                        <a:pt x="177" y="113"/>
                        <a:pt x="172" y="111"/>
                        <a:pt x="171" y="108"/>
                      </a:cubicBezTo>
                      <a:cubicBezTo>
                        <a:pt x="168" y="100"/>
                        <a:pt x="169" y="92"/>
                        <a:pt x="165" y="84"/>
                      </a:cubicBezTo>
                      <a:cubicBezTo>
                        <a:pt x="161" y="78"/>
                        <a:pt x="153" y="66"/>
                        <a:pt x="153" y="66"/>
                      </a:cubicBezTo>
                      <a:cubicBezTo>
                        <a:pt x="175" y="59"/>
                        <a:pt x="187" y="66"/>
                        <a:pt x="195" y="42"/>
                      </a:cubicBezTo>
                      <a:cubicBezTo>
                        <a:pt x="192" y="19"/>
                        <a:pt x="188" y="8"/>
                        <a:pt x="165" y="0"/>
                      </a:cubicBezTo>
                      <a:cubicBezTo>
                        <a:pt x="145" y="5"/>
                        <a:pt x="120" y="12"/>
                        <a:pt x="99" y="12"/>
                      </a:cubicBezTo>
                    </a:path>
                  </a:pathLst>
                </a:custGeom>
                <a:noFill/>
                <a:ln w="9525">
                  <a:solidFill>
                    <a:srgbClr val="000000"/>
                  </a:solidFill>
                  <a:round/>
                  <a:headEnd/>
                  <a:tailEnd/>
                </a:ln>
              </p:spPr>
              <p:txBody>
                <a:bodyPr/>
                <a:lstStyle/>
                <a:p>
                  <a:endParaRPr lang="ru-RU"/>
                </a:p>
              </p:txBody>
            </p:sp>
            <p:sp>
              <p:nvSpPr>
                <p:cNvPr id="26702" name="Freeform 34"/>
                <p:cNvSpPr>
                  <a:spLocks noChangeAspect="1"/>
                </p:cNvSpPr>
                <p:nvPr/>
              </p:nvSpPr>
              <p:spPr bwMode="auto">
                <a:xfrm>
                  <a:off x="3475" y="5778"/>
                  <a:ext cx="281" cy="591"/>
                </a:xfrm>
                <a:custGeom>
                  <a:avLst/>
                  <a:gdLst>
                    <a:gd name="T0" fmla="*/ 155 w 281"/>
                    <a:gd name="T1" fmla="*/ 0 h 591"/>
                    <a:gd name="T2" fmla="*/ 164 w 281"/>
                    <a:gd name="T3" fmla="*/ 33 h 591"/>
                    <a:gd name="T4" fmla="*/ 158 w 281"/>
                    <a:gd name="T5" fmla="*/ 426 h 591"/>
                    <a:gd name="T6" fmla="*/ 59 w 281"/>
                    <a:gd name="T7" fmla="*/ 471 h 591"/>
                    <a:gd name="T8" fmla="*/ 20 w 281"/>
                    <a:gd name="T9" fmla="*/ 483 h 591"/>
                    <a:gd name="T10" fmla="*/ 20 w 281"/>
                    <a:gd name="T11" fmla="*/ 528 h 591"/>
                    <a:gd name="T12" fmla="*/ 86 w 281"/>
                    <a:gd name="T13" fmla="*/ 567 h 591"/>
                    <a:gd name="T14" fmla="*/ 230 w 281"/>
                    <a:gd name="T15" fmla="*/ 561 h 591"/>
                    <a:gd name="T16" fmla="*/ 245 w 281"/>
                    <a:gd name="T17" fmla="*/ 522 h 591"/>
                    <a:gd name="T18" fmla="*/ 251 w 281"/>
                    <a:gd name="T19" fmla="*/ 504 h 591"/>
                    <a:gd name="T20" fmla="*/ 266 w 281"/>
                    <a:gd name="T21" fmla="*/ 444 h 591"/>
                    <a:gd name="T22" fmla="*/ 275 w 281"/>
                    <a:gd name="T23" fmla="*/ 264 h 591"/>
                    <a:gd name="T24" fmla="*/ 281 w 281"/>
                    <a:gd name="T25" fmla="*/ 42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591"/>
                    <a:gd name="T41" fmla="*/ 281 w 281"/>
                    <a:gd name="T42" fmla="*/ 591 h 5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591">
                      <a:moveTo>
                        <a:pt x="155" y="0"/>
                      </a:moveTo>
                      <a:cubicBezTo>
                        <a:pt x="163" y="23"/>
                        <a:pt x="160" y="12"/>
                        <a:pt x="164" y="33"/>
                      </a:cubicBezTo>
                      <a:cubicBezTo>
                        <a:pt x="163" y="164"/>
                        <a:pt x="217" y="309"/>
                        <a:pt x="158" y="426"/>
                      </a:cubicBezTo>
                      <a:cubicBezTo>
                        <a:pt x="146" y="449"/>
                        <a:pt x="83" y="463"/>
                        <a:pt x="59" y="471"/>
                      </a:cubicBezTo>
                      <a:cubicBezTo>
                        <a:pt x="46" y="475"/>
                        <a:pt x="20" y="483"/>
                        <a:pt x="20" y="483"/>
                      </a:cubicBezTo>
                      <a:cubicBezTo>
                        <a:pt x="9" y="499"/>
                        <a:pt x="0" y="515"/>
                        <a:pt x="20" y="528"/>
                      </a:cubicBezTo>
                      <a:cubicBezTo>
                        <a:pt x="33" y="548"/>
                        <a:pt x="64" y="561"/>
                        <a:pt x="86" y="567"/>
                      </a:cubicBezTo>
                      <a:cubicBezTo>
                        <a:pt x="134" y="566"/>
                        <a:pt x="192" y="591"/>
                        <a:pt x="230" y="561"/>
                      </a:cubicBezTo>
                      <a:cubicBezTo>
                        <a:pt x="241" y="553"/>
                        <a:pt x="241" y="534"/>
                        <a:pt x="245" y="522"/>
                      </a:cubicBezTo>
                      <a:cubicBezTo>
                        <a:pt x="247" y="516"/>
                        <a:pt x="251" y="504"/>
                        <a:pt x="251" y="504"/>
                      </a:cubicBezTo>
                      <a:cubicBezTo>
                        <a:pt x="253" y="480"/>
                        <a:pt x="259" y="466"/>
                        <a:pt x="266" y="444"/>
                      </a:cubicBezTo>
                      <a:cubicBezTo>
                        <a:pt x="268" y="385"/>
                        <a:pt x="265" y="322"/>
                        <a:pt x="275" y="264"/>
                      </a:cubicBezTo>
                      <a:cubicBezTo>
                        <a:pt x="277" y="192"/>
                        <a:pt x="281" y="115"/>
                        <a:pt x="281" y="42"/>
                      </a:cubicBezTo>
                    </a:path>
                  </a:pathLst>
                </a:custGeom>
                <a:noFill/>
                <a:ln w="9525">
                  <a:solidFill>
                    <a:srgbClr val="000000"/>
                  </a:solidFill>
                  <a:round/>
                  <a:headEnd/>
                  <a:tailEnd/>
                </a:ln>
              </p:spPr>
              <p:txBody>
                <a:bodyPr/>
                <a:lstStyle/>
                <a:p>
                  <a:endParaRPr lang="ru-RU"/>
                </a:p>
              </p:txBody>
            </p:sp>
            <p:sp>
              <p:nvSpPr>
                <p:cNvPr id="26703" name="Freeform 35"/>
                <p:cNvSpPr>
                  <a:spLocks noChangeAspect="1"/>
                </p:cNvSpPr>
                <p:nvPr/>
              </p:nvSpPr>
              <p:spPr bwMode="auto">
                <a:xfrm>
                  <a:off x="3792" y="5763"/>
                  <a:ext cx="281" cy="562"/>
                </a:xfrm>
                <a:custGeom>
                  <a:avLst/>
                  <a:gdLst>
                    <a:gd name="T0" fmla="*/ 150 w 281"/>
                    <a:gd name="T1" fmla="*/ 48 h 562"/>
                    <a:gd name="T2" fmla="*/ 159 w 281"/>
                    <a:gd name="T3" fmla="*/ 108 h 562"/>
                    <a:gd name="T4" fmla="*/ 99 w 281"/>
                    <a:gd name="T5" fmla="*/ 447 h 562"/>
                    <a:gd name="T6" fmla="*/ 12 w 281"/>
                    <a:gd name="T7" fmla="*/ 450 h 562"/>
                    <a:gd name="T8" fmla="*/ 3 w 281"/>
                    <a:gd name="T9" fmla="*/ 456 h 562"/>
                    <a:gd name="T10" fmla="*/ 6 w 281"/>
                    <a:gd name="T11" fmla="*/ 537 h 562"/>
                    <a:gd name="T12" fmla="*/ 24 w 281"/>
                    <a:gd name="T13" fmla="*/ 543 h 562"/>
                    <a:gd name="T14" fmla="*/ 105 w 281"/>
                    <a:gd name="T15" fmla="*/ 561 h 562"/>
                    <a:gd name="T16" fmla="*/ 186 w 281"/>
                    <a:gd name="T17" fmla="*/ 558 h 562"/>
                    <a:gd name="T18" fmla="*/ 237 w 281"/>
                    <a:gd name="T19" fmla="*/ 510 h 562"/>
                    <a:gd name="T20" fmla="*/ 255 w 281"/>
                    <a:gd name="T21" fmla="*/ 465 h 562"/>
                    <a:gd name="T22" fmla="*/ 273 w 281"/>
                    <a:gd name="T23" fmla="*/ 432 h 562"/>
                    <a:gd name="T24" fmla="*/ 279 w 281"/>
                    <a:gd name="T25" fmla="*/ 0 h 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562"/>
                    <a:gd name="T41" fmla="*/ 281 w 281"/>
                    <a:gd name="T42" fmla="*/ 562 h 5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562">
                      <a:moveTo>
                        <a:pt x="150" y="48"/>
                      </a:moveTo>
                      <a:cubicBezTo>
                        <a:pt x="154" y="69"/>
                        <a:pt x="157" y="86"/>
                        <a:pt x="159" y="108"/>
                      </a:cubicBezTo>
                      <a:cubicBezTo>
                        <a:pt x="159" y="152"/>
                        <a:pt x="242" y="439"/>
                        <a:pt x="99" y="447"/>
                      </a:cubicBezTo>
                      <a:cubicBezTo>
                        <a:pt x="70" y="449"/>
                        <a:pt x="41" y="449"/>
                        <a:pt x="12" y="450"/>
                      </a:cubicBezTo>
                      <a:cubicBezTo>
                        <a:pt x="9" y="452"/>
                        <a:pt x="3" y="452"/>
                        <a:pt x="3" y="456"/>
                      </a:cubicBezTo>
                      <a:cubicBezTo>
                        <a:pt x="1" y="483"/>
                        <a:pt x="0" y="511"/>
                        <a:pt x="6" y="537"/>
                      </a:cubicBezTo>
                      <a:cubicBezTo>
                        <a:pt x="7" y="543"/>
                        <a:pt x="18" y="540"/>
                        <a:pt x="24" y="543"/>
                      </a:cubicBezTo>
                      <a:cubicBezTo>
                        <a:pt x="50" y="556"/>
                        <a:pt x="77" y="555"/>
                        <a:pt x="105" y="561"/>
                      </a:cubicBezTo>
                      <a:cubicBezTo>
                        <a:pt x="132" y="560"/>
                        <a:pt x="159" y="562"/>
                        <a:pt x="186" y="558"/>
                      </a:cubicBezTo>
                      <a:cubicBezTo>
                        <a:pt x="209" y="555"/>
                        <a:pt x="220" y="521"/>
                        <a:pt x="237" y="510"/>
                      </a:cubicBezTo>
                      <a:cubicBezTo>
                        <a:pt x="246" y="496"/>
                        <a:pt x="249" y="480"/>
                        <a:pt x="255" y="465"/>
                      </a:cubicBezTo>
                      <a:cubicBezTo>
                        <a:pt x="260" y="453"/>
                        <a:pt x="269" y="444"/>
                        <a:pt x="273" y="432"/>
                      </a:cubicBezTo>
                      <a:cubicBezTo>
                        <a:pt x="281" y="265"/>
                        <a:pt x="279" y="272"/>
                        <a:pt x="279" y="0"/>
                      </a:cubicBezTo>
                    </a:path>
                  </a:pathLst>
                </a:custGeom>
                <a:noFill/>
                <a:ln w="9525">
                  <a:solidFill>
                    <a:srgbClr val="000000"/>
                  </a:solidFill>
                  <a:round/>
                  <a:headEnd/>
                  <a:tailEnd/>
                </a:ln>
              </p:spPr>
              <p:txBody>
                <a:bodyPr/>
                <a:lstStyle/>
                <a:p>
                  <a:endParaRPr lang="ru-RU"/>
                </a:p>
              </p:txBody>
            </p:sp>
          </p:grpSp>
          <p:sp>
            <p:nvSpPr>
              <p:cNvPr id="26689" name="Freeform 36"/>
              <p:cNvSpPr>
                <a:spLocks noChangeAspect="1"/>
              </p:cNvSpPr>
              <p:nvPr/>
            </p:nvSpPr>
            <p:spPr bwMode="auto">
              <a:xfrm>
                <a:off x="8586" y="6252"/>
                <a:ext cx="53" cy="42"/>
              </a:xfrm>
              <a:custGeom>
                <a:avLst/>
                <a:gdLst>
                  <a:gd name="T0" fmla="*/ 45 w 21"/>
                  <a:gd name="T1" fmla="*/ 2 h 26"/>
                  <a:gd name="T2" fmla="*/ 53 w 21"/>
                  <a:gd name="T3" fmla="*/ 26 h 26"/>
                  <a:gd name="T4" fmla="*/ 0 w 21"/>
                  <a:gd name="T5" fmla="*/ 31 h 26"/>
                  <a:gd name="T6" fmla="*/ 23 w 21"/>
                  <a:gd name="T7" fmla="*/ 40 h 26"/>
                  <a:gd name="T8" fmla="*/ 15 w 21"/>
                  <a:gd name="T9" fmla="*/ 11 h 26"/>
                  <a:gd name="T10" fmla="*/ 45 w 21"/>
                  <a:gd name="T11" fmla="*/ 2 h 26"/>
                  <a:gd name="T12" fmla="*/ 0 60000 65536"/>
                  <a:gd name="T13" fmla="*/ 0 60000 65536"/>
                  <a:gd name="T14" fmla="*/ 0 60000 65536"/>
                  <a:gd name="T15" fmla="*/ 0 60000 65536"/>
                  <a:gd name="T16" fmla="*/ 0 60000 65536"/>
                  <a:gd name="T17" fmla="*/ 0 60000 65536"/>
                  <a:gd name="T18" fmla="*/ 0 w 21"/>
                  <a:gd name="T19" fmla="*/ 0 h 26"/>
                  <a:gd name="T20" fmla="*/ 21 w 2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1" h="26">
                    <a:moveTo>
                      <a:pt x="18" y="1"/>
                    </a:moveTo>
                    <a:cubicBezTo>
                      <a:pt x="11" y="22"/>
                      <a:pt x="6" y="21"/>
                      <a:pt x="21" y="16"/>
                    </a:cubicBezTo>
                    <a:cubicBezTo>
                      <a:pt x="16" y="0"/>
                      <a:pt x="7" y="8"/>
                      <a:pt x="0" y="19"/>
                    </a:cubicBezTo>
                    <a:cubicBezTo>
                      <a:pt x="3" y="21"/>
                      <a:pt x="6" y="26"/>
                      <a:pt x="9" y="25"/>
                    </a:cubicBezTo>
                    <a:cubicBezTo>
                      <a:pt x="20" y="22"/>
                      <a:pt x="6" y="8"/>
                      <a:pt x="6" y="7"/>
                    </a:cubicBezTo>
                    <a:cubicBezTo>
                      <a:pt x="8" y="3"/>
                      <a:pt x="14" y="3"/>
                      <a:pt x="18" y="1"/>
                    </a:cubicBezTo>
                    <a:close/>
                  </a:path>
                </a:pathLst>
              </a:custGeom>
              <a:solidFill>
                <a:srgbClr val="FFFFFF"/>
              </a:solidFill>
              <a:ln w="9525">
                <a:solidFill>
                  <a:srgbClr val="000000"/>
                </a:solidFill>
                <a:round/>
                <a:headEnd/>
                <a:tailEnd/>
              </a:ln>
            </p:spPr>
            <p:txBody>
              <a:bodyPr/>
              <a:lstStyle/>
              <a:p>
                <a:endParaRPr lang="ru-RU"/>
              </a:p>
            </p:txBody>
          </p:sp>
          <p:sp>
            <p:nvSpPr>
              <p:cNvPr id="26690" name="Freeform 37"/>
              <p:cNvSpPr>
                <a:spLocks noChangeAspect="1"/>
              </p:cNvSpPr>
              <p:nvPr/>
            </p:nvSpPr>
            <p:spPr bwMode="auto">
              <a:xfrm>
                <a:off x="8214" y="6209"/>
                <a:ext cx="73" cy="116"/>
              </a:xfrm>
              <a:custGeom>
                <a:avLst/>
                <a:gdLst>
                  <a:gd name="T0" fmla="*/ 38 w 29"/>
                  <a:gd name="T1" fmla="*/ 23 h 46"/>
                  <a:gd name="T2" fmla="*/ 53 w 29"/>
                  <a:gd name="T3" fmla="*/ 98 h 46"/>
                  <a:gd name="T4" fmla="*/ 68 w 29"/>
                  <a:gd name="T5" fmla="*/ 76 h 46"/>
                  <a:gd name="T6" fmla="*/ 60 w 29"/>
                  <a:gd name="T7" fmla="*/ 45 h 46"/>
                  <a:gd name="T8" fmla="*/ 15 w 29"/>
                  <a:gd name="T9" fmla="*/ 68 h 46"/>
                  <a:gd name="T10" fmla="*/ 53 w 29"/>
                  <a:gd name="T11" fmla="*/ 61 h 46"/>
                  <a:gd name="T12" fmla="*/ 45 w 29"/>
                  <a:gd name="T13" fmla="*/ 113 h 46"/>
                  <a:gd name="T14" fmla="*/ 45 w 29"/>
                  <a:gd name="T15" fmla="*/ 106 h 46"/>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46"/>
                  <a:gd name="T26" fmla="*/ 29 w 2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46">
                    <a:moveTo>
                      <a:pt x="15" y="9"/>
                    </a:moveTo>
                    <a:cubicBezTo>
                      <a:pt x="6" y="22"/>
                      <a:pt x="8" y="30"/>
                      <a:pt x="21" y="39"/>
                    </a:cubicBezTo>
                    <a:cubicBezTo>
                      <a:pt x="23" y="36"/>
                      <a:pt x="26" y="34"/>
                      <a:pt x="27" y="30"/>
                    </a:cubicBezTo>
                    <a:cubicBezTo>
                      <a:pt x="28" y="26"/>
                      <a:pt x="27" y="20"/>
                      <a:pt x="24" y="18"/>
                    </a:cubicBezTo>
                    <a:cubicBezTo>
                      <a:pt x="19" y="14"/>
                      <a:pt x="0" y="24"/>
                      <a:pt x="6" y="27"/>
                    </a:cubicBezTo>
                    <a:cubicBezTo>
                      <a:pt x="11" y="29"/>
                      <a:pt x="16" y="25"/>
                      <a:pt x="21" y="24"/>
                    </a:cubicBezTo>
                    <a:cubicBezTo>
                      <a:pt x="29" y="0"/>
                      <a:pt x="27" y="36"/>
                      <a:pt x="18" y="45"/>
                    </a:cubicBezTo>
                    <a:cubicBezTo>
                      <a:pt x="17" y="46"/>
                      <a:pt x="18" y="43"/>
                      <a:pt x="18" y="42"/>
                    </a:cubicBezTo>
                  </a:path>
                </a:pathLst>
              </a:custGeom>
              <a:noFill/>
              <a:ln w="9525">
                <a:solidFill>
                  <a:srgbClr val="000000"/>
                </a:solidFill>
                <a:round/>
                <a:headEnd/>
                <a:tailEnd/>
              </a:ln>
            </p:spPr>
            <p:txBody>
              <a:bodyPr/>
              <a:lstStyle/>
              <a:p>
                <a:endParaRPr lang="ru-RU"/>
              </a:p>
            </p:txBody>
          </p:sp>
          <p:sp>
            <p:nvSpPr>
              <p:cNvPr id="26691" name="Freeform 38"/>
              <p:cNvSpPr>
                <a:spLocks noChangeAspect="1"/>
              </p:cNvSpPr>
              <p:nvPr/>
            </p:nvSpPr>
            <p:spPr bwMode="auto">
              <a:xfrm>
                <a:off x="8070" y="5640"/>
                <a:ext cx="720" cy="394"/>
              </a:xfrm>
              <a:custGeom>
                <a:avLst/>
                <a:gdLst>
                  <a:gd name="T0" fmla="*/ 0 w 285"/>
                  <a:gd name="T1" fmla="*/ 394 h 156"/>
                  <a:gd name="T2" fmla="*/ 8 w 285"/>
                  <a:gd name="T3" fmla="*/ 205 h 156"/>
                  <a:gd name="T4" fmla="*/ 15 w 285"/>
                  <a:gd name="T5" fmla="*/ 227 h 156"/>
                  <a:gd name="T6" fmla="*/ 45 w 285"/>
                  <a:gd name="T7" fmla="*/ 311 h 156"/>
                  <a:gd name="T8" fmla="*/ 68 w 285"/>
                  <a:gd name="T9" fmla="*/ 197 h 156"/>
                  <a:gd name="T10" fmla="*/ 99 w 285"/>
                  <a:gd name="T11" fmla="*/ 288 h 156"/>
                  <a:gd name="T12" fmla="*/ 121 w 285"/>
                  <a:gd name="T13" fmla="*/ 159 h 156"/>
                  <a:gd name="T14" fmla="*/ 144 w 285"/>
                  <a:gd name="T15" fmla="*/ 227 h 156"/>
                  <a:gd name="T16" fmla="*/ 159 w 285"/>
                  <a:gd name="T17" fmla="*/ 144 h 156"/>
                  <a:gd name="T18" fmla="*/ 182 w 285"/>
                  <a:gd name="T19" fmla="*/ 227 h 156"/>
                  <a:gd name="T20" fmla="*/ 189 w 285"/>
                  <a:gd name="T21" fmla="*/ 189 h 156"/>
                  <a:gd name="T22" fmla="*/ 205 w 285"/>
                  <a:gd name="T23" fmla="*/ 167 h 156"/>
                  <a:gd name="T24" fmla="*/ 220 w 285"/>
                  <a:gd name="T25" fmla="*/ 242 h 156"/>
                  <a:gd name="T26" fmla="*/ 227 w 285"/>
                  <a:gd name="T27" fmla="*/ 220 h 156"/>
                  <a:gd name="T28" fmla="*/ 235 w 285"/>
                  <a:gd name="T29" fmla="*/ 76 h 156"/>
                  <a:gd name="T30" fmla="*/ 250 w 285"/>
                  <a:gd name="T31" fmla="*/ 106 h 156"/>
                  <a:gd name="T32" fmla="*/ 280 w 285"/>
                  <a:gd name="T33" fmla="*/ 189 h 156"/>
                  <a:gd name="T34" fmla="*/ 318 w 285"/>
                  <a:gd name="T35" fmla="*/ 121 h 156"/>
                  <a:gd name="T36" fmla="*/ 333 w 285"/>
                  <a:gd name="T37" fmla="*/ 76 h 156"/>
                  <a:gd name="T38" fmla="*/ 341 w 285"/>
                  <a:gd name="T39" fmla="*/ 99 h 156"/>
                  <a:gd name="T40" fmla="*/ 333 w 285"/>
                  <a:gd name="T41" fmla="*/ 136 h 156"/>
                  <a:gd name="T42" fmla="*/ 341 w 285"/>
                  <a:gd name="T43" fmla="*/ 0 h 156"/>
                  <a:gd name="T44" fmla="*/ 387 w 285"/>
                  <a:gd name="T45" fmla="*/ 197 h 156"/>
                  <a:gd name="T46" fmla="*/ 432 w 285"/>
                  <a:gd name="T47" fmla="*/ 197 h 156"/>
                  <a:gd name="T48" fmla="*/ 500 w 285"/>
                  <a:gd name="T49" fmla="*/ 15 h 156"/>
                  <a:gd name="T50" fmla="*/ 523 w 285"/>
                  <a:gd name="T51" fmla="*/ 129 h 156"/>
                  <a:gd name="T52" fmla="*/ 531 w 285"/>
                  <a:gd name="T53" fmla="*/ 152 h 156"/>
                  <a:gd name="T54" fmla="*/ 538 w 285"/>
                  <a:gd name="T55" fmla="*/ 258 h 156"/>
                  <a:gd name="T56" fmla="*/ 546 w 285"/>
                  <a:gd name="T57" fmla="*/ 235 h 156"/>
                  <a:gd name="T58" fmla="*/ 553 w 285"/>
                  <a:gd name="T59" fmla="*/ 205 h 156"/>
                  <a:gd name="T60" fmla="*/ 584 w 285"/>
                  <a:gd name="T61" fmla="*/ 106 h 156"/>
                  <a:gd name="T62" fmla="*/ 614 w 285"/>
                  <a:gd name="T63" fmla="*/ 197 h 156"/>
                  <a:gd name="T64" fmla="*/ 637 w 285"/>
                  <a:gd name="T65" fmla="*/ 212 h 156"/>
                  <a:gd name="T66" fmla="*/ 667 w 285"/>
                  <a:gd name="T67" fmla="*/ 129 h 156"/>
                  <a:gd name="T68" fmla="*/ 697 w 285"/>
                  <a:gd name="T69" fmla="*/ 136 h 156"/>
                  <a:gd name="T70" fmla="*/ 720 w 285"/>
                  <a:gd name="T71" fmla="*/ 265 h 156"/>
                  <a:gd name="T72" fmla="*/ 712 w 285"/>
                  <a:gd name="T73" fmla="*/ 318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156"/>
                  <a:gd name="T113" fmla="*/ 285 w 285"/>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156">
                    <a:moveTo>
                      <a:pt x="0" y="156"/>
                    </a:moveTo>
                    <a:cubicBezTo>
                      <a:pt x="1" y="131"/>
                      <a:pt x="1" y="106"/>
                      <a:pt x="3" y="81"/>
                    </a:cubicBezTo>
                    <a:cubicBezTo>
                      <a:pt x="3" y="78"/>
                      <a:pt x="5" y="87"/>
                      <a:pt x="6" y="90"/>
                    </a:cubicBezTo>
                    <a:cubicBezTo>
                      <a:pt x="12" y="103"/>
                      <a:pt x="15" y="108"/>
                      <a:pt x="18" y="123"/>
                    </a:cubicBezTo>
                    <a:cubicBezTo>
                      <a:pt x="26" y="92"/>
                      <a:pt x="23" y="107"/>
                      <a:pt x="27" y="78"/>
                    </a:cubicBezTo>
                    <a:cubicBezTo>
                      <a:pt x="32" y="90"/>
                      <a:pt x="35" y="102"/>
                      <a:pt x="39" y="114"/>
                    </a:cubicBezTo>
                    <a:cubicBezTo>
                      <a:pt x="41" y="97"/>
                      <a:pt x="42" y="80"/>
                      <a:pt x="48" y="63"/>
                    </a:cubicBezTo>
                    <a:cubicBezTo>
                      <a:pt x="50" y="72"/>
                      <a:pt x="48" y="116"/>
                      <a:pt x="57" y="90"/>
                    </a:cubicBezTo>
                    <a:cubicBezTo>
                      <a:pt x="59" y="58"/>
                      <a:pt x="56" y="32"/>
                      <a:pt x="63" y="57"/>
                    </a:cubicBezTo>
                    <a:cubicBezTo>
                      <a:pt x="66" y="68"/>
                      <a:pt x="69" y="79"/>
                      <a:pt x="72" y="90"/>
                    </a:cubicBezTo>
                    <a:cubicBezTo>
                      <a:pt x="73" y="85"/>
                      <a:pt x="73" y="80"/>
                      <a:pt x="75" y="75"/>
                    </a:cubicBezTo>
                    <a:cubicBezTo>
                      <a:pt x="76" y="72"/>
                      <a:pt x="79" y="63"/>
                      <a:pt x="81" y="66"/>
                    </a:cubicBezTo>
                    <a:cubicBezTo>
                      <a:pt x="87" y="74"/>
                      <a:pt x="84" y="86"/>
                      <a:pt x="87" y="96"/>
                    </a:cubicBezTo>
                    <a:cubicBezTo>
                      <a:pt x="88" y="93"/>
                      <a:pt x="90" y="90"/>
                      <a:pt x="90" y="87"/>
                    </a:cubicBezTo>
                    <a:cubicBezTo>
                      <a:pt x="92" y="68"/>
                      <a:pt x="89" y="49"/>
                      <a:pt x="93" y="30"/>
                    </a:cubicBezTo>
                    <a:cubicBezTo>
                      <a:pt x="94" y="26"/>
                      <a:pt x="97" y="38"/>
                      <a:pt x="99" y="42"/>
                    </a:cubicBezTo>
                    <a:cubicBezTo>
                      <a:pt x="103" y="54"/>
                      <a:pt x="105" y="64"/>
                      <a:pt x="111" y="75"/>
                    </a:cubicBezTo>
                    <a:cubicBezTo>
                      <a:pt x="124" y="62"/>
                      <a:pt x="119" y="70"/>
                      <a:pt x="126" y="48"/>
                    </a:cubicBezTo>
                    <a:cubicBezTo>
                      <a:pt x="128" y="42"/>
                      <a:pt x="132" y="30"/>
                      <a:pt x="132" y="30"/>
                    </a:cubicBezTo>
                    <a:cubicBezTo>
                      <a:pt x="133" y="33"/>
                      <a:pt x="135" y="36"/>
                      <a:pt x="135" y="39"/>
                    </a:cubicBezTo>
                    <a:cubicBezTo>
                      <a:pt x="135" y="44"/>
                      <a:pt x="132" y="59"/>
                      <a:pt x="132" y="54"/>
                    </a:cubicBezTo>
                    <a:cubicBezTo>
                      <a:pt x="132" y="36"/>
                      <a:pt x="134" y="18"/>
                      <a:pt x="135" y="0"/>
                    </a:cubicBezTo>
                    <a:cubicBezTo>
                      <a:pt x="138" y="27"/>
                      <a:pt x="149" y="51"/>
                      <a:pt x="153" y="78"/>
                    </a:cubicBezTo>
                    <a:cubicBezTo>
                      <a:pt x="158" y="10"/>
                      <a:pt x="161" y="48"/>
                      <a:pt x="171" y="78"/>
                    </a:cubicBezTo>
                    <a:cubicBezTo>
                      <a:pt x="185" y="57"/>
                      <a:pt x="183" y="28"/>
                      <a:pt x="198" y="6"/>
                    </a:cubicBezTo>
                    <a:cubicBezTo>
                      <a:pt x="202" y="102"/>
                      <a:pt x="199" y="89"/>
                      <a:pt x="207" y="51"/>
                    </a:cubicBezTo>
                    <a:cubicBezTo>
                      <a:pt x="208" y="54"/>
                      <a:pt x="210" y="57"/>
                      <a:pt x="210" y="60"/>
                    </a:cubicBezTo>
                    <a:cubicBezTo>
                      <a:pt x="212" y="74"/>
                      <a:pt x="210" y="88"/>
                      <a:pt x="213" y="102"/>
                    </a:cubicBezTo>
                    <a:cubicBezTo>
                      <a:pt x="214" y="105"/>
                      <a:pt x="215" y="96"/>
                      <a:pt x="216" y="93"/>
                    </a:cubicBezTo>
                    <a:cubicBezTo>
                      <a:pt x="217" y="89"/>
                      <a:pt x="218" y="85"/>
                      <a:pt x="219" y="81"/>
                    </a:cubicBezTo>
                    <a:cubicBezTo>
                      <a:pt x="223" y="68"/>
                      <a:pt x="227" y="55"/>
                      <a:pt x="231" y="42"/>
                    </a:cubicBezTo>
                    <a:cubicBezTo>
                      <a:pt x="237" y="53"/>
                      <a:pt x="243" y="78"/>
                      <a:pt x="243" y="78"/>
                    </a:cubicBezTo>
                    <a:cubicBezTo>
                      <a:pt x="249" y="61"/>
                      <a:pt x="247" y="36"/>
                      <a:pt x="252" y="84"/>
                    </a:cubicBezTo>
                    <a:cubicBezTo>
                      <a:pt x="255" y="70"/>
                      <a:pt x="256" y="62"/>
                      <a:pt x="264" y="51"/>
                    </a:cubicBezTo>
                    <a:cubicBezTo>
                      <a:pt x="270" y="121"/>
                      <a:pt x="265" y="76"/>
                      <a:pt x="276" y="54"/>
                    </a:cubicBezTo>
                    <a:cubicBezTo>
                      <a:pt x="279" y="71"/>
                      <a:pt x="281" y="88"/>
                      <a:pt x="285" y="105"/>
                    </a:cubicBezTo>
                    <a:cubicBezTo>
                      <a:pt x="284" y="112"/>
                      <a:pt x="282" y="126"/>
                      <a:pt x="282" y="126"/>
                    </a:cubicBezTo>
                  </a:path>
                </a:pathLst>
              </a:custGeom>
              <a:noFill/>
              <a:ln w="9525">
                <a:solidFill>
                  <a:srgbClr val="000000"/>
                </a:solidFill>
                <a:round/>
                <a:headEnd/>
                <a:tailEnd/>
              </a:ln>
            </p:spPr>
            <p:txBody>
              <a:bodyPr/>
              <a:lstStyle/>
              <a:p>
                <a:endParaRPr lang="ru-RU"/>
              </a:p>
            </p:txBody>
          </p:sp>
        </p:grpSp>
        <p:grpSp>
          <p:nvGrpSpPr>
            <p:cNvPr id="26633" name="Group 39"/>
            <p:cNvGrpSpPr>
              <a:grpSpLocks noChangeAspect="1"/>
            </p:cNvGrpSpPr>
            <p:nvPr/>
          </p:nvGrpSpPr>
          <p:grpSpPr bwMode="auto">
            <a:xfrm>
              <a:off x="1818" y="7297"/>
              <a:ext cx="4225" cy="4283"/>
              <a:chOff x="4808" y="5707"/>
              <a:chExt cx="4225" cy="4283"/>
            </a:xfrm>
          </p:grpSpPr>
          <p:sp>
            <p:nvSpPr>
              <p:cNvPr id="26653" name="Freeform 40"/>
              <p:cNvSpPr>
                <a:spLocks noChangeAspect="1"/>
              </p:cNvSpPr>
              <p:nvPr/>
            </p:nvSpPr>
            <p:spPr bwMode="auto">
              <a:xfrm>
                <a:off x="5339" y="6902"/>
                <a:ext cx="985" cy="437"/>
              </a:xfrm>
              <a:custGeom>
                <a:avLst/>
                <a:gdLst>
                  <a:gd name="T0" fmla="*/ 985 w 390"/>
                  <a:gd name="T1" fmla="*/ 0 h 173"/>
                  <a:gd name="T2" fmla="*/ 169 w 390"/>
                  <a:gd name="T3" fmla="*/ 76 h 173"/>
                  <a:gd name="T4" fmla="*/ 56 w 390"/>
                  <a:gd name="T5" fmla="*/ 114 h 173"/>
                  <a:gd name="T6" fmla="*/ 0 w 390"/>
                  <a:gd name="T7" fmla="*/ 131 h 173"/>
                  <a:gd name="T8" fmla="*/ 56 w 390"/>
                  <a:gd name="T9" fmla="*/ 303 h 173"/>
                  <a:gd name="T10" fmla="*/ 871 w 390"/>
                  <a:gd name="T11" fmla="*/ 245 h 173"/>
                  <a:gd name="T12" fmla="*/ 0 60000 65536"/>
                  <a:gd name="T13" fmla="*/ 0 60000 65536"/>
                  <a:gd name="T14" fmla="*/ 0 60000 65536"/>
                  <a:gd name="T15" fmla="*/ 0 60000 65536"/>
                  <a:gd name="T16" fmla="*/ 0 60000 65536"/>
                  <a:gd name="T17" fmla="*/ 0 60000 65536"/>
                  <a:gd name="T18" fmla="*/ 0 w 390"/>
                  <a:gd name="T19" fmla="*/ 0 h 173"/>
                  <a:gd name="T20" fmla="*/ 390 w 390"/>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90" h="173">
                    <a:moveTo>
                      <a:pt x="390" y="0"/>
                    </a:moveTo>
                    <a:cubicBezTo>
                      <a:pt x="267" y="29"/>
                      <a:pt x="237" y="24"/>
                      <a:pt x="67" y="30"/>
                    </a:cubicBezTo>
                    <a:cubicBezTo>
                      <a:pt x="52" y="35"/>
                      <a:pt x="37" y="40"/>
                      <a:pt x="22" y="45"/>
                    </a:cubicBezTo>
                    <a:cubicBezTo>
                      <a:pt x="15" y="47"/>
                      <a:pt x="0" y="52"/>
                      <a:pt x="0" y="52"/>
                    </a:cubicBezTo>
                    <a:cubicBezTo>
                      <a:pt x="7" y="75"/>
                      <a:pt x="15" y="97"/>
                      <a:pt x="22" y="120"/>
                    </a:cubicBezTo>
                    <a:cubicBezTo>
                      <a:pt x="130" y="117"/>
                      <a:pt x="269" y="173"/>
                      <a:pt x="345" y="97"/>
                    </a:cubicBezTo>
                  </a:path>
                </a:pathLst>
              </a:custGeom>
              <a:noFill/>
              <a:ln w="9525">
                <a:solidFill>
                  <a:srgbClr val="000000"/>
                </a:solidFill>
                <a:round/>
                <a:headEnd/>
                <a:tailEnd/>
              </a:ln>
            </p:spPr>
            <p:txBody>
              <a:bodyPr/>
              <a:lstStyle/>
              <a:p>
                <a:endParaRPr lang="ru-RU"/>
              </a:p>
            </p:txBody>
          </p:sp>
          <p:grpSp>
            <p:nvGrpSpPr>
              <p:cNvPr id="26654" name="Group 41"/>
              <p:cNvGrpSpPr>
                <a:grpSpLocks noChangeAspect="1"/>
              </p:cNvGrpSpPr>
              <p:nvPr/>
            </p:nvGrpSpPr>
            <p:grpSpPr bwMode="auto">
              <a:xfrm>
                <a:off x="4808" y="5707"/>
                <a:ext cx="4225" cy="4283"/>
                <a:chOff x="4808" y="5707"/>
                <a:chExt cx="4225" cy="4283"/>
              </a:xfrm>
            </p:grpSpPr>
            <p:sp>
              <p:nvSpPr>
                <p:cNvPr id="26655" name="Freeform 42"/>
                <p:cNvSpPr>
                  <a:spLocks noChangeAspect="1"/>
                </p:cNvSpPr>
                <p:nvPr/>
              </p:nvSpPr>
              <p:spPr bwMode="auto">
                <a:xfrm>
                  <a:off x="6208" y="6485"/>
                  <a:ext cx="1332" cy="1979"/>
                </a:xfrm>
                <a:custGeom>
                  <a:avLst/>
                  <a:gdLst>
                    <a:gd name="T0" fmla="*/ 420 w 527"/>
                    <a:gd name="T1" fmla="*/ 38 h 783"/>
                    <a:gd name="T2" fmla="*/ 286 w 527"/>
                    <a:gd name="T3" fmla="*/ 114 h 783"/>
                    <a:gd name="T4" fmla="*/ 248 w 527"/>
                    <a:gd name="T5" fmla="*/ 169 h 783"/>
                    <a:gd name="T6" fmla="*/ 3 w 527"/>
                    <a:gd name="T7" fmla="*/ 700 h 783"/>
                    <a:gd name="T8" fmla="*/ 96 w 527"/>
                    <a:gd name="T9" fmla="*/ 1345 h 783"/>
                    <a:gd name="T10" fmla="*/ 134 w 527"/>
                    <a:gd name="T11" fmla="*/ 1458 h 783"/>
                    <a:gd name="T12" fmla="*/ 230 w 527"/>
                    <a:gd name="T13" fmla="*/ 1572 h 783"/>
                    <a:gd name="T14" fmla="*/ 437 w 527"/>
                    <a:gd name="T15" fmla="*/ 1762 h 783"/>
                    <a:gd name="T16" fmla="*/ 551 w 527"/>
                    <a:gd name="T17" fmla="*/ 1800 h 783"/>
                    <a:gd name="T18" fmla="*/ 778 w 527"/>
                    <a:gd name="T19" fmla="*/ 1896 h 783"/>
                    <a:gd name="T20" fmla="*/ 1271 w 527"/>
                    <a:gd name="T21" fmla="*/ 1744 h 783"/>
                    <a:gd name="T22" fmla="*/ 1329 w 527"/>
                    <a:gd name="T23" fmla="*/ 872 h 783"/>
                    <a:gd name="T24" fmla="*/ 1254 w 527"/>
                    <a:gd name="T25" fmla="*/ 531 h 783"/>
                    <a:gd name="T26" fmla="*/ 1102 w 527"/>
                    <a:gd name="T27" fmla="*/ 207 h 783"/>
                    <a:gd name="T28" fmla="*/ 1006 w 527"/>
                    <a:gd name="T29" fmla="*/ 94 h 783"/>
                    <a:gd name="T30" fmla="*/ 892 w 527"/>
                    <a:gd name="T31" fmla="*/ 76 h 783"/>
                    <a:gd name="T32" fmla="*/ 589 w 527"/>
                    <a:gd name="T33" fmla="*/ 0 h 783"/>
                    <a:gd name="T34" fmla="*/ 420 w 527"/>
                    <a:gd name="T35" fmla="*/ 38 h 7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7"/>
                    <a:gd name="T55" fmla="*/ 0 h 783"/>
                    <a:gd name="T56" fmla="*/ 527 w 527"/>
                    <a:gd name="T57" fmla="*/ 783 h 7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7" h="783">
                      <a:moveTo>
                        <a:pt x="166" y="15"/>
                      </a:moveTo>
                      <a:cubicBezTo>
                        <a:pt x="149" y="26"/>
                        <a:pt x="129" y="32"/>
                        <a:pt x="113" y="45"/>
                      </a:cubicBezTo>
                      <a:cubicBezTo>
                        <a:pt x="106" y="51"/>
                        <a:pt x="104" y="60"/>
                        <a:pt x="98" y="67"/>
                      </a:cubicBezTo>
                      <a:cubicBezTo>
                        <a:pt x="42" y="135"/>
                        <a:pt x="21" y="192"/>
                        <a:pt x="1" y="277"/>
                      </a:cubicBezTo>
                      <a:cubicBezTo>
                        <a:pt x="6" y="380"/>
                        <a:pt x="0" y="446"/>
                        <a:pt x="38" y="532"/>
                      </a:cubicBezTo>
                      <a:cubicBezTo>
                        <a:pt x="44" y="546"/>
                        <a:pt x="42" y="566"/>
                        <a:pt x="53" y="577"/>
                      </a:cubicBezTo>
                      <a:cubicBezTo>
                        <a:pt x="82" y="606"/>
                        <a:pt x="70" y="591"/>
                        <a:pt x="91" y="622"/>
                      </a:cubicBezTo>
                      <a:cubicBezTo>
                        <a:pt x="103" y="661"/>
                        <a:pt x="140" y="675"/>
                        <a:pt x="173" y="697"/>
                      </a:cubicBezTo>
                      <a:cubicBezTo>
                        <a:pt x="186" y="706"/>
                        <a:pt x="218" y="712"/>
                        <a:pt x="218" y="712"/>
                      </a:cubicBezTo>
                      <a:cubicBezTo>
                        <a:pt x="247" y="731"/>
                        <a:pt x="276" y="738"/>
                        <a:pt x="308" y="750"/>
                      </a:cubicBezTo>
                      <a:cubicBezTo>
                        <a:pt x="410" y="745"/>
                        <a:pt x="481" y="783"/>
                        <a:pt x="503" y="690"/>
                      </a:cubicBezTo>
                      <a:cubicBezTo>
                        <a:pt x="514" y="565"/>
                        <a:pt x="521" y="482"/>
                        <a:pt x="526" y="345"/>
                      </a:cubicBezTo>
                      <a:cubicBezTo>
                        <a:pt x="520" y="282"/>
                        <a:pt x="527" y="256"/>
                        <a:pt x="496" y="210"/>
                      </a:cubicBezTo>
                      <a:cubicBezTo>
                        <a:pt x="480" y="149"/>
                        <a:pt x="476" y="130"/>
                        <a:pt x="436" y="82"/>
                      </a:cubicBezTo>
                      <a:cubicBezTo>
                        <a:pt x="425" y="69"/>
                        <a:pt x="414" y="44"/>
                        <a:pt x="398" y="37"/>
                      </a:cubicBezTo>
                      <a:cubicBezTo>
                        <a:pt x="384" y="31"/>
                        <a:pt x="368" y="32"/>
                        <a:pt x="353" y="30"/>
                      </a:cubicBezTo>
                      <a:cubicBezTo>
                        <a:pt x="312" y="15"/>
                        <a:pt x="277" y="6"/>
                        <a:pt x="233" y="0"/>
                      </a:cubicBezTo>
                      <a:cubicBezTo>
                        <a:pt x="186" y="9"/>
                        <a:pt x="208" y="4"/>
                        <a:pt x="166" y="15"/>
                      </a:cubicBezTo>
                      <a:close/>
                    </a:path>
                  </a:pathLst>
                </a:custGeom>
                <a:noFill/>
                <a:ln w="9525">
                  <a:solidFill>
                    <a:srgbClr val="000000"/>
                  </a:solidFill>
                  <a:round/>
                  <a:headEnd/>
                  <a:tailEnd/>
                </a:ln>
              </p:spPr>
              <p:txBody>
                <a:bodyPr/>
                <a:lstStyle/>
                <a:p>
                  <a:endParaRPr lang="ru-RU"/>
                </a:p>
              </p:txBody>
            </p:sp>
            <p:grpSp>
              <p:nvGrpSpPr>
                <p:cNvPr id="26656" name="Group 43"/>
                <p:cNvGrpSpPr>
                  <a:grpSpLocks noChangeAspect="1"/>
                </p:cNvGrpSpPr>
                <p:nvPr/>
              </p:nvGrpSpPr>
              <p:grpSpPr bwMode="auto">
                <a:xfrm>
                  <a:off x="6248" y="5707"/>
                  <a:ext cx="1062" cy="824"/>
                  <a:chOff x="6518" y="1845"/>
                  <a:chExt cx="420" cy="326"/>
                </a:xfrm>
              </p:grpSpPr>
              <p:sp>
                <p:nvSpPr>
                  <p:cNvPr id="26681" name="Freeform 44"/>
                  <p:cNvSpPr>
                    <a:spLocks noChangeAspect="1"/>
                  </p:cNvSpPr>
                  <p:nvPr/>
                </p:nvSpPr>
                <p:spPr bwMode="auto">
                  <a:xfrm>
                    <a:off x="6568" y="1845"/>
                    <a:ext cx="329" cy="326"/>
                  </a:xfrm>
                  <a:custGeom>
                    <a:avLst/>
                    <a:gdLst>
                      <a:gd name="T0" fmla="*/ 100 w 329"/>
                      <a:gd name="T1" fmla="*/ 308 h 326"/>
                      <a:gd name="T2" fmla="*/ 25 w 329"/>
                      <a:gd name="T3" fmla="*/ 233 h 326"/>
                      <a:gd name="T4" fmla="*/ 32 w 329"/>
                      <a:gd name="T5" fmla="*/ 68 h 326"/>
                      <a:gd name="T6" fmla="*/ 145 w 329"/>
                      <a:gd name="T7" fmla="*/ 15 h 326"/>
                      <a:gd name="T8" fmla="*/ 190 w 329"/>
                      <a:gd name="T9" fmla="*/ 0 h 326"/>
                      <a:gd name="T10" fmla="*/ 272 w 329"/>
                      <a:gd name="T11" fmla="*/ 45 h 326"/>
                      <a:gd name="T12" fmla="*/ 310 w 329"/>
                      <a:gd name="T13" fmla="*/ 113 h 326"/>
                      <a:gd name="T14" fmla="*/ 325 w 329"/>
                      <a:gd name="T15" fmla="*/ 158 h 326"/>
                      <a:gd name="T16" fmla="*/ 317 w 329"/>
                      <a:gd name="T17" fmla="*/ 255 h 326"/>
                      <a:gd name="T18" fmla="*/ 272 w 329"/>
                      <a:gd name="T19" fmla="*/ 285 h 326"/>
                      <a:gd name="T20" fmla="*/ 100 w 329"/>
                      <a:gd name="T21" fmla="*/ 308 h 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9"/>
                      <a:gd name="T34" fmla="*/ 0 h 326"/>
                      <a:gd name="T35" fmla="*/ 329 w 329"/>
                      <a:gd name="T36" fmla="*/ 326 h 3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9" h="326">
                        <a:moveTo>
                          <a:pt x="100" y="308"/>
                        </a:moveTo>
                        <a:cubicBezTo>
                          <a:pt x="68" y="287"/>
                          <a:pt x="57" y="255"/>
                          <a:pt x="25" y="233"/>
                        </a:cubicBezTo>
                        <a:cubicBezTo>
                          <a:pt x="10" y="188"/>
                          <a:pt x="0" y="107"/>
                          <a:pt x="32" y="68"/>
                        </a:cubicBezTo>
                        <a:cubicBezTo>
                          <a:pt x="40" y="58"/>
                          <a:pt x="127" y="23"/>
                          <a:pt x="145" y="15"/>
                        </a:cubicBezTo>
                        <a:cubicBezTo>
                          <a:pt x="159" y="9"/>
                          <a:pt x="190" y="0"/>
                          <a:pt x="190" y="0"/>
                        </a:cubicBezTo>
                        <a:cubicBezTo>
                          <a:pt x="254" y="11"/>
                          <a:pt x="226" y="14"/>
                          <a:pt x="272" y="45"/>
                        </a:cubicBezTo>
                        <a:cubicBezTo>
                          <a:pt x="281" y="70"/>
                          <a:pt x="310" y="113"/>
                          <a:pt x="310" y="113"/>
                        </a:cubicBezTo>
                        <a:cubicBezTo>
                          <a:pt x="315" y="128"/>
                          <a:pt x="326" y="142"/>
                          <a:pt x="325" y="158"/>
                        </a:cubicBezTo>
                        <a:cubicBezTo>
                          <a:pt x="322" y="190"/>
                          <a:pt x="329" y="225"/>
                          <a:pt x="317" y="255"/>
                        </a:cubicBezTo>
                        <a:cubicBezTo>
                          <a:pt x="310" y="272"/>
                          <a:pt x="287" y="275"/>
                          <a:pt x="272" y="285"/>
                        </a:cubicBezTo>
                        <a:cubicBezTo>
                          <a:pt x="211" y="326"/>
                          <a:pt x="178" y="313"/>
                          <a:pt x="100" y="308"/>
                        </a:cubicBezTo>
                        <a:close/>
                      </a:path>
                    </a:pathLst>
                  </a:custGeom>
                  <a:noFill/>
                  <a:ln w="9525">
                    <a:solidFill>
                      <a:srgbClr val="000000"/>
                    </a:solidFill>
                    <a:round/>
                    <a:headEnd/>
                    <a:tailEnd/>
                  </a:ln>
                </p:spPr>
                <p:txBody>
                  <a:bodyPr/>
                  <a:lstStyle/>
                  <a:p>
                    <a:endParaRPr lang="ru-RU"/>
                  </a:p>
                </p:txBody>
              </p:sp>
              <p:sp>
                <p:nvSpPr>
                  <p:cNvPr id="26682" name="Freeform 45"/>
                  <p:cNvSpPr>
                    <a:spLocks noChangeAspect="1"/>
                  </p:cNvSpPr>
                  <p:nvPr/>
                </p:nvSpPr>
                <p:spPr bwMode="auto">
                  <a:xfrm>
                    <a:off x="6518" y="1943"/>
                    <a:ext cx="75" cy="90"/>
                  </a:xfrm>
                  <a:custGeom>
                    <a:avLst/>
                    <a:gdLst>
                      <a:gd name="T0" fmla="*/ 75 w 75"/>
                      <a:gd name="T1" fmla="*/ 0 h 90"/>
                      <a:gd name="T2" fmla="*/ 0 w 75"/>
                      <a:gd name="T3" fmla="*/ 37 h 90"/>
                      <a:gd name="T4" fmla="*/ 60 w 75"/>
                      <a:gd name="T5" fmla="*/ 90 h 90"/>
                      <a:gd name="T6" fmla="*/ 0 60000 65536"/>
                      <a:gd name="T7" fmla="*/ 0 60000 65536"/>
                      <a:gd name="T8" fmla="*/ 0 60000 65536"/>
                      <a:gd name="T9" fmla="*/ 0 w 75"/>
                      <a:gd name="T10" fmla="*/ 0 h 90"/>
                      <a:gd name="T11" fmla="*/ 75 w 75"/>
                      <a:gd name="T12" fmla="*/ 90 h 90"/>
                    </a:gdLst>
                    <a:ahLst/>
                    <a:cxnLst>
                      <a:cxn ang="T6">
                        <a:pos x="T0" y="T1"/>
                      </a:cxn>
                      <a:cxn ang="T7">
                        <a:pos x="T2" y="T3"/>
                      </a:cxn>
                      <a:cxn ang="T8">
                        <a:pos x="T4" y="T5"/>
                      </a:cxn>
                    </a:cxnLst>
                    <a:rect l="T9" t="T10" r="T11" b="T12"/>
                    <a:pathLst>
                      <a:path w="75" h="90">
                        <a:moveTo>
                          <a:pt x="75" y="0"/>
                        </a:moveTo>
                        <a:cubicBezTo>
                          <a:pt x="37" y="6"/>
                          <a:pt x="12" y="0"/>
                          <a:pt x="0" y="37"/>
                        </a:cubicBezTo>
                        <a:cubicBezTo>
                          <a:pt x="9" y="83"/>
                          <a:pt x="13" y="90"/>
                          <a:pt x="60" y="90"/>
                        </a:cubicBezTo>
                      </a:path>
                    </a:pathLst>
                  </a:custGeom>
                  <a:noFill/>
                  <a:ln w="9525">
                    <a:solidFill>
                      <a:srgbClr val="000000"/>
                    </a:solidFill>
                    <a:round/>
                    <a:headEnd/>
                    <a:tailEnd/>
                  </a:ln>
                </p:spPr>
                <p:txBody>
                  <a:bodyPr/>
                  <a:lstStyle/>
                  <a:p>
                    <a:endParaRPr lang="ru-RU"/>
                  </a:p>
                </p:txBody>
              </p:sp>
              <p:sp>
                <p:nvSpPr>
                  <p:cNvPr id="26683" name="Freeform 46"/>
                  <p:cNvSpPr>
                    <a:spLocks noChangeAspect="1"/>
                  </p:cNvSpPr>
                  <p:nvPr/>
                </p:nvSpPr>
                <p:spPr bwMode="auto">
                  <a:xfrm>
                    <a:off x="6870" y="1895"/>
                    <a:ext cx="68" cy="115"/>
                  </a:xfrm>
                  <a:custGeom>
                    <a:avLst/>
                    <a:gdLst>
                      <a:gd name="T0" fmla="*/ 0 w 68"/>
                      <a:gd name="T1" fmla="*/ 18 h 115"/>
                      <a:gd name="T2" fmla="*/ 53 w 68"/>
                      <a:gd name="T3" fmla="*/ 18 h 115"/>
                      <a:gd name="T4" fmla="*/ 68 w 68"/>
                      <a:gd name="T5" fmla="*/ 63 h 115"/>
                      <a:gd name="T6" fmla="*/ 30 w 68"/>
                      <a:gd name="T7" fmla="*/ 115 h 115"/>
                      <a:gd name="T8" fmla="*/ 0 60000 65536"/>
                      <a:gd name="T9" fmla="*/ 0 60000 65536"/>
                      <a:gd name="T10" fmla="*/ 0 60000 65536"/>
                      <a:gd name="T11" fmla="*/ 0 60000 65536"/>
                      <a:gd name="T12" fmla="*/ 0 w 68"/>
                      <a:gd name="T13" fmla="*/ 0 h 115"/>
                      <a:gd name="T14" fmla="*/ 68 w 68"/>
                      <a:gd name="T15" fmla="*/ 115 h 115"/>
                    </a:gdLst>
                    <a:ahLst/>
                    <a:cxnLst>
                      <a:cxn ang="T8">
                        <a:pos x="T0" y="T1"/>
                      </a:cxn>
                      <a:cxn ang="T9">
                        <a:pos x="T2" y="T3"/>
                      </a:cxn>
                      <a:cxn ang="T10">
                        <a:pos x="T4" y="T5"/>
                      </a:cxn>
                      <a:cxn ang="T11">
                        <a:pos x="T6" y="T7"/>
                      </a:cxn>
                    </a:cxnLst>
                    <a:rect l="T12" t="T13" r="T14" b="T15"/>
                    <a:pathLst>
                      <a:path w="68" h="115">
                        <a:moveTo>
                          <a:pt x="0" y="18"/>
                        </a:moveTo>
                        <a:cubicBezTo>
                          <a:pt x="15" y="13"/>
                          <a:pt x="38" y="0"/>
                          <a:pt x="53" y="18"/>
                        </a:cubicBezTo>
                        <a:cubicBezTo>
                          <a:pt x="63" y="30"/>
                          <a:pt x="68" y="63"/>
                          <a:pt x="68" y="63"/>
                        </a:cubicBezTo>
                        <a:cubicBezTo>
                          <a:pt x="59" y="87"/>
                          <a:pt x="54" y="104"/>
                          <a:pt x="30" y="115"/>
                        </a:cubicBezTo>
                      </a:path>
                    </a:pathLst>
                  </a:custGeom>
                  <a:noFill/>
                  <a:ln w="9525">
                    <a:solidFill>
                      <a:srgbClr val="000000"/>
                    </a:solidFill>
                    <a:round/>
                    <a:headEnd/>
                    <a:tailEnd/>
                  </a:ln>
                </p:spPr>
                <p:txBody>
                  <a:bodyPr/>
                  <a:lstStyle/>
                  <a:p>
                    <a:endParaRPr lang="ru-RU"/>
                  </a:p>
                </p:txBody>
              </p:sp>
              <p:sp>
                <p:nvSpPr>
                  <p:cNvPr id="26684" name="Freeform 47"/>
                  <p:cNvSpPr>
                    <a:spLocks noChangeAspect="1"/>
                  </p:cNvSpPr>
                  <p:nvPr/>
                </p:nvSpPr>
                <p:spPr bwMode="auto">
                  <a:xfrm>
                    <a:off x="6646" y="1943"/>
                    <a:ext cx="29" cy="20"/>
                  </a:xfrm>
                  <a:custGeom>
                    <a:avLst/>
                    <a:gdLst>
                      <a:gd name="T0" fmla="*/ 29 w 29"/>
                      <a:gd name="T1" fmla="*/ 0 h 20"/>
                      <a:gd name="T2" fmla="*/ 7 w 29"/>
                      <a:gd name="T3" fmla="*/ 15 h 20"/>
                      <a:gd name="T4" fmla="*/ 29 w 29"/>
                      <a:gd name="T5" fmla="*/ 0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29" y="0"/>
                        </a:moveTo>
                        <a:cubicBezTo>
                          <a:pt x="22" y="5"/>
                          <a:pt x="0" y="20"/>
                          <a:pt x="7" y="15"/>
                        </a:cubicBezTo>
                        <a:cubicBezTo>
                          <a:pt x="14" y="10"/>
                          <a:pt x="22" y="5"/>
                          <a:pt x="29" y="0"/>
                        </a:cubicBezTo>
                        <a:close/>
                      </a:path>
                    </a:pathLst>
                  </a:custGeom>
                  <a:solidFill>
                    <a:srgbClr val="FFFFFF"/>
                  </a:solidFill>
                  <a:ln w="9525">
                    <a:solidFill>
                      <a:srgbClr val="000000"/>
                    </a:solidFill>
                    <a:round/>
                    <a:headEnd/>
                    <a:tailEnd/>
                  </a:ln>
                </p:spPr>
                <p:txBody>
                  <a:bodyPr/>
                  <a:lstStyle/>
                  <a:p>
                    <a:endParaRPr lang="ru-RU"/>
                  </a:p>
                </p:txBody>
              </p:sp>
              <p:sp>
                <p:nvSpPr>
                  <p:cNvPr id="26685" name="Freeform 48"/>
                  <p:cNvSpPr>
                    <a:spLocks noChangeAspect="1"/>
                  </p:cNvSpPr>
                  <p:nvPr/>
                </p:nvSpPr>
                <p:spPr bwMode="auto">
                  <a:xfrm>
                    <a:off x="6780" y="1929"/>
                    <a:ext cx="36" cy="36"/>
                  </a:xfrm>
                  <a:custGeom>
                    <a:avLst/>
                    <a:gdLst>
                      <a:gd name="T0" fmla="*/ 23 w 36"/>
                      <a:gd name="T1" fmla="*/ 29 h 36"/>
                      <a:gd name="T2" fmla="*/ 0 w 36"/>
                      <a:gd name="T3" fmla="*/ 21 h 36"/>
                      <a:gd name="T4" fmla="*/ 23 w 36"/>
                      <a:gd name="T5" fmla="*/ 14 h 36"/>
                      <a:gd name="T6" fmla="*/ 15 w 36"/>
                      <a:gd name="T7" fmla="*/ 36 h 36"/>
                      <a:gd name="T8" fmla="*/ 8 w 36"/>
                      <a:gd name="T9" fmla="*/ 14 h 36"/>
                      <a:gd name="T10" fmla="*/ 30 w 36"/>
                      <a:gd name="T11" fmla="*/ 6 h 36"/>
                      <a:gd name="T12" fmla="*/ 23 w 36"/>
                      <a:gd name="T13" fmla="*/ 29 h 36"/>
                      <a:gd name="T14" fmla="*/ 0 60000 65536"/>
                      <a:gd name="T15" fmla="*/ 0 60000 65536"/>
                      <a:gd name="T16" fmla="*/ 0 60000 65536"/>
                      <a:gd name="T17" fmla="*/ 0 60000 65536"/>
                      <a:gd name="T18" fmla="*/ 0 60000 65536"/>
                      <a:gd name="T19" fmla="*/ 0 60000 65536"/>
                      <a:gd name="T20" fmla="*/ 0 60000 65536"/>
                      <a:gd name="T21" fmla="*/ 0 w 36"/>
                      <a:gd name="T22" fmla="*/ 0 h 36"/>
                      <a:gd name="T23" fmla="*/ 36 w 3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6">
                        <a:moveTo>
                          <a:pt x="23" y="29"/>
                        </a:moveTo>
                        <a:cubicBezTo>
                          <a:pt x="15" y="26"/>
                          <a:pt x="0" y="29"/>
                          <a:pt x="0" y="21"/>
                        </a:cubicBezTo>
                        <a:cubicBezTo>
                          <a:pt x="0" y="13"/>
                          <a:pt x="17" y="8"/>
                          <a:pt x="23" y="14"/>
                        </a:cubicBezTo>
                        <a:cubicBezTo>
                          <a:pt x="29" y="20"/>
                          <a:pt x="18" y="29"/>
                          <a:pt x="15" y="36"/>
                        </a:cubicBezTo>
                        <a:cubicBezTo>
                          <a:pt x="13" y="29"/>
                          <a:pt x="5" y="21"/>
                          <a:pt x="8" y="14"/>
                        </a:cubicBezTo>
                        <a:cubicBezTo>
                          <a:pt x="11" y="7"/>
                          <a:pt x="24" y="0"/>
                          <a:pt x="30" y="6"/>
                        </a:cubicBezTo>
                        <a:cubicBezTo>
                          <a:pt x="36" y="12"/>
                          <a:pt x="23" y="29"/>
                          <a:pt x="23" y="29"/>
                        </a:cubicBezTo>
                        <a:close/>
                      </a:path>
                    </a:pathLst>
                  </a:custGeom>
                  <a:solidFill>
                    <a:srgbClr val="FFFFFF"/>
                  </a:solidFill>
                  <a:ln w="9525">
                    <a:solidFill>
                      <a:srgbClr val="000000"/>
                    </a:solidFill>
                    <a:round/>
                    <a:headEnd/>
                    <a:tailEnd/>
                  </a:ln>
                </p:spPr>
                <p:txBody>
                  <a:bodyPr/>
                  <a:lstStyle/>
                  <a:p>
                    <a:endParaRPr lang="ru-RU"/>
                  </a:p>
                </p:txBody>
              </p:sp>
              <p:sp>
                <p:nvSpPr>
                  <p:cNvPr id="26686" name="Freeform 49"/>
                  <p:cNvSpPr>
                    <a:spLocks noChangeAspect="1"/>
                  </p:cNvSpPr>
                  <p:nvPr/>
                </p:nvSpPr>
                <p:spPr bwMode="auto">
                  <a:xfrm>
                    <a:off x="6690" y="2078"/>
                    <a:ext cx="120" cy="51"/>
                  </a:xfrm>
                  <a:custGeom>
                    <a:avLst/>
                    <a:gdLst>
                      <a:gd name="T0" fmla="*/ 120 w 120"/>
                      <a:gd name="T1" fmla="*/ 0 h 51"/>
                      <a:gd name="T2" fmla="*/ 0 w 120"/>
                      <a:gd name="T3" fmla="*/ 22 h 51"/>
                      <a:gd name="T4" fmla="*/ 0 60000 65536"/>
                      <a:gd name="T5" fmla="*/ 0 60000 65536"/>
                      <a:gd name="T6" fmla="*/ 0 w 120"/>
                      <a:gd name="T7" fmla="*/ 0 h 51"/>
                      <a:gd name="T8" fmla="*/ 120 w 120"/>
                      <a:gd name="T9" fmla="*/ 51 h 51"/>
                    </a:gdLst>
                    <a:ahLst/>
                    <a:cxnLst>
                      <a:cxn ang="T4">
                        <a:pos x="T0" y="T1"/>
                      </a:cxn>
                      <a:cxn ang="T5">
                        <a:pos x="T2" y="T3"/>
                      </a:cxn>
                    </a:cxnLst>
                    <a:rect l="T6" t="T7" r="T8" b="T9"/>
                    <a:pathLst>
                      <a:path w="120" h="51">
                        <a:moveTo>
                          <a:pt x="120" y="0"/>
                        </a:moveTo>
                        <a:cubicBezTo>
                          <a:pt x="43" y="51"/>
                          <a:pt x="106" y="22"/>
                          <a:pt x="0" y="22"/>
                        </a:cubicBezTo>
                      </a:path>
                    </a:pathLst>
                  </a:custGeom>
                  <a:noFill/>
                  <a:ln w="9525">
                    <a:solidFill>
                      <a:srgbClr val="000000"/>
                    </a:solidFill>
                    <a:round/>
                    <a:headEnd/>
                    <a:tailEnd/>
                  </a:ln>
                </p:spPr>
                <p:txBody>
                  <a:bodyPr/>
                  <a:lstStyle/>
                  <a:p>
                    <a:endParaRPr lang="ru-RU"/>
                  </a:p>
                </p:txBody>
              </p:sp>
              <p:sp>
                <p:nvSpPr>
                  <p:cNvPr id="26687" name="Freeform 50"/>
                  <p:cNvSpPr>
                    <a:spLocks noChangeAspect="1"/>
                  </p:cNvSpPr>
                  <p:nvPr/>
                </p:nvSpPr>
                <p:spPr bwMode="auto">
                  <a:xfrm>
                    <a:off x="6743" y="1988"/>
                    <a:ext cx="23" cy="90"/>
                  </a:xfrm>
                  <a:custGeom>
                    <a:avLst/>
                    <a:gdLst>
                      <a:gd name="T0" fmla="*/ 0 w 23"/>
                      <a:gd name="T1" fmla="*/ 0 h 90"/>
                      <a:gd name="T2" fmla="*/ 22 w 23"/>
                      <a:gd name="T3" fmla="*/ 90 h 90"/>
                      <a:gd name="T4" fmla="*/ 0 60000 65536"/>
                      <a:gd name="T5" fmla="*/ 0 60000 65536"/>
                      <a:gd name="T6" fmla="*/ 0 w 23"/>
                      <a:gd name="T7" fmla="*/ 0 h 90"/>
                      <a:gd name="T8" fmla="*/ 23 w 23"/>
                      <a:gd name="T9" fmla="*/ 90 h 90"/>
                    </a:gdLst>
                    <a:ahLst/>
                    <a:cxnLst>
                      <a:cxn ang="T4">
                        <a:pos x="T0" y="T1"/>
                      </a:cxn>
                      <a:cxn ang="T5">
                        <a:pos x="T2" y="T3"/>
                      </a:cxn>
                    </a:cxnLst>
                    <a:rect l="T6" t="T7" r="T8" b="T9"/>
                    <a:pathLst>
                      <a:path w="23" h="90">
                        <a:moveTo>
                          <a:pt x="0" y="0"/>
                        </a:moveTo>
                        <a:cubicBezTo>
                          <a:pt x="23" y="34"/>
                          <a:pt x="22" y="47"/>
                          <a:pt x="22" y="90"/>
                        </a:cubicBezTo>
                      </a:path>
                    </a:pathLst>
                  </a:custGeom>
                  <a:noFill/>
                  <a:ln w="9525">
                    <a:solidFill>
                      <a:srgbClr val="000000"/>
                    </a:solidFill>
                    <a:round/>
                    <a:headEnd/>
                    <a:tailEnd/>
                  </a:ln>
                </p:spPr>
                <p:txBody>
                  <a:bodyPr/>
                  <a:lstStyle/>
                  <a:p>
                    <a:endParaRPr lang="ru-RU"/>
                  </a:p>
                </p:txBody>
              </p:sp>
            </p:grpSp>
            <p:sp>
              <p:nvSpPr>
                <p:cNvPr id="26657" name="Freeform 51"/>
                <p:cNvSpPr>
                  <a:spLocks noChangeAspect="1"/>
                </p:cNvSpPr>
                <p:nvPr/>
              </p:nvSpPr>
              <p:spPr bwMode="auto">
                <a:xfrm>
                  <a:off x="7423" y="6713"/>
                  <a:ext cx="1203" cy="283"/>
                </a:xfrm>
                <a:custGeom>
                  <a:avLst/>
                  <a:gdLst>
                    <a:gd name="T0" fmla="*/ 0 w 476"/>
                    <a:gd name="T1" fmla="*/ 131 h 112"/>
                    <a:gd name="T2" fmla="*/ 607 w 476"/>
                    <a:gd name="T3" fmla="*/ 0 h 112"/>
                    <a:gd name="T4" fmla="*/ 1099 w 476"/>
                    <a:gd name="T5" fmla="*/ 18 h 112"/>
                    <a:gd name="T6" fmla="*/ 1079 w 476"/>
                    <a:gd name="T7" fmla="*/ 190 h 112"/>
                    <a:gd name="T8" fmla="*/ 397 w 476"/>
                    <a:gd name="T9" fmla="*/ 207 h 112"/>
                    <a:gd name="T10" fmla="*/ 56 w 476"/>
                    <a:gd name="T11" fmla="*/ 283 h 112"/>
                    <a:gd name="T12" fmla="*/ 0 60000 65536"/>
                    <a:gd name="T13" fmla="*/ 0 60000 65536"/>
                    <a:gd name="T14" fmla="*/ 0 60000 65536"/>
                    <a:gd name="T15" fmla="*/ 0 60000 65536"/>
                    <a:gd name="T16" fmla="*/ 0 60000 65536"/>
                    <a:gd name="T17" fmla="*/ 0 60000 65536"/>
                    <a:gd name="T18" fmla="*/ 0 w 476"/>
                    <a:gd name="T19" fmla="*/ 0 h 112"/>
                    <a:gd name="T20" fmla="*/ 476 w 476"/>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476" h="112">
                      <a:moveTo>
                        <a:pt x="0" y="52"/>
                      </a:moveTo>
                      <a:cubicBezTo>
                        <a:pt x="88" y="45"/>
                        <a:pt x="157" y="25"/>
                        <a:pt x="240" y="0"/>
                      </a:cubicBezTo>
                      <a:cubicBezTo>
                        <a:pt x="305" y="2"/>
                        <a:pt x="370" y="0"/>
                        <a:pt x="435" y="7"/>
                      </a:cubicBezTo>
                      <a:cubicBezTo>
                        <a:pt x="476" y="11"/>
                        <a:pt x="458" y="73"/>
                        <a:pt x="427" y="75"/>
                      </a:cubicBezTo>
                      <a:cubicBezTo>
                        <a:pt x="337" y="82"/>
                        <a:pt x="247" y="80"/>
                        <a:pt x="157" y="82"/>
                      </a:cubicBezTo>
                      <a:cubicBezTo>
                        <a:pt x="112" y="98"/>
                        <a:pt x="70" y="112"/>
                        <a:pt x="22" y="112"/>
                      </a:cubicBezTo>
                    </a:path>
                  </a:pathLst>
                </a:custGeom>
                <a:noFill/>
                <a:ln w="9525">
                  <a:solidFill>
                    <a:srgbClr val="000000"/>
                  </a:solidFill>
                  <a:round/>
                  <a:headEnd/>
                  <a:tailEnd/>
                </a:ln>
              </p:spPr>
              <p:txBody>
                <a:bodyPr/>
                <a:lstStyle/>
                <a:p>
                  <a:endParaRPr lang="ru-RU"/>
                </a:p>
              </p:txBody>
            </p:sp>
            <p:grpSp>
              <p:nvGrpSpPr>
                <p:cNvPr id="26658" name="Group 52"/>
                <p:cNvGrpSpPr>
                  <a:grpSpLocks noChangeAspect="1"/>
                </p:cNvGrpSpPr>
                <p:nvPr/>
              </p:nvGrpSpPr>
              <p:grpSpPr bwMode="auto">
                <a:xfrm>
                  <a:off x="8523" y="6313"/>
                  <a:ext cx="510" cy="493"/>
                  <a:chOff x="7418" y="2085"/>
                  <a:chExt cx="202" cy="195"/>
                </a:xfrm>
              </p:grpSpPr>
              <p:sp>
                <p:nvSpPr>
                  <p:cNvPr id="26678" name="Freeform 53"/>
                  <p:cNvSpPr>
                    <a:spLocks noChangeAspect="1"/>
                  </p:cNvSpPr>
                  <p:nvPr/>
                </p:nvSpPr>
                <p:spPr bwMode="auto">
                  <a:xfrm>
                    <a:off x="7418" y="2085"/>
                    <a:ext cx="157" cy="150"/>
                  </a:xfrm>
                  <a:custGeom>
                    <a:avLst/>
                    <a:gdLst>
                      <a:gd name="T0" fmla="*/ 0 w 157"/>
                      <a:gd name="T1" fmla="*/ 150 h 150"/>
                      <a:gd name="T2" fmla="*/ 105 w 157"/>
                      <a:gd name="T3" fmla="*/ 68 h 150"/>
                      <a:gd name="T4" fmla="*/ 135 w 157"/>
                      <a:gd name="T5" fmla="*/ 23 h 150"/>
                      <a:gd name="T6" fmla="*/ 157 w 157"/>
                      <a:gd name="T7" fmla="*/ 0 h 150"/>
                      <a:gd name="T8" fmla="*/ 0 60000 65536"/>
                      <a:gd name="T9" fmla="*/ 0 60000 65536"/>
                      <a:gd name="T10" fmla="*/ 0 60000 65536"/>
                      <a:gd name="T11" fmla="*/ 0 60000 65536"/>
                      <a:gd name="T12" fmla="*/ 0 w 157"/>
                      <a:gd name="T13" fmla="*/ 0 h 150"/>
                      <a:gd name="T14" fmla="*/ 157 w 157"/>
                      <a:gd name="T15" fmla="*/ 150 h 150"/>
                    </a:gdLst>
                    <a:ahLst/>
                    <a:cxnLst>
                      <a:cxn ang="T8">
                        <a:pos x="T0" y="T1"/>
                      </a:cxn>
                      <a:cxn ang="T9">
                        <a:pos x="T2" y="T3"/>
                      </a:cxn>
                      <a:cxn ang="T10">
                        <a:pos x="T4" y="T5"/>
                      </a:cxn>
                      <a:cxn ang="T11">
                        <a:pos x="T6" y="T7"/>
                      </a:cxn>
                    </a:cxnLst>
                    <a:rect l="T12" t="T13" r="T14" b="T15"/>
                    <a:pathLst>
                      <a:path w="157" h="150">
                        <a:moveTo>
                          <a:pt x="0" y="150"/>
                        </a:moveTo>
                        <a:cubicBezTo>
                          <a:pt x="61" y="136"/>
                          <a:pt x="58" y="98"/>
                          <a:pt x="105" y="68"/>
                        </a:cubicBezTo>
                        <a:cubicBezTo>
                          <a:pt x="115" y="53"/>
                          <a:pt x="125" y="38"/>
                          <a:pt x="135" y="23"/>
                        </a:cubicBezTo>
                        <a:cubicBezTo>
                          <a:pt x="141" y="14"/>
                          <a:pt x="157" y="0"/>
                          <a:pt x="157" y="0"/>
                        </a:cubicBezTo>
                      </a:path>
                    </a:pathLst>
                  </a:custGeom>
                  <a:noFill/>
                  <a:ln w="9525">
                    <a:solidFill>
                      <a:srgbClr val="000000"/>
                    </a:solidFill>
                    <a:round/>
                    <a:headEnd/>
                    <a:tailEnd/>
                  </a:ln>
                </p:spPr>
                <p:txBody>
                  <a:bodyPr/>
                  <a:lstStyle/>
                  <a:p>
                    <a:endParaRPr lang="ru-RU"/>
                  </a:p>
                </p:txBody>
              </p:sp>
              <p:sp>
                <p:nvSpPr>
                  <p:cNvPr id="26679" name="Freeform 54"/>
                  <p:cNvSpPr>
                    <a:spLocks noChangeAspect="1"/>
                  </p:cNvSpPr>
                  <p:nvPr/>
                </p:nvSpPr>
                <p:spPr bwMode="auto">
                  <a:xfrm>
                    <a:off x="7440" y="2175"/>
                    <a:ext cx="180" cy="75"/>
                  </a:xfrm>
                  <a:custGeom>
                    <a:avLst/>
                    <a:gdLst>
                      <a:gd name="T0" fmla="*/ 0 w 180"/>
                      <a:gd name="T1" fmla="*/ 75 h 75"/>
                      <a:gd name="T2" fmla="*/ 83 w 180"/>
                      <a:gd name="T3" fmla="*/ 60 h 75"/>
                      <a:gd name="T4" fmla="*/ 128 w 180"/>
                      <a:gd name="T5" fmla="*/ 38 h 75"/>
                      <a:gd name="T6" fmla="*/ 180 w 180"/>
                      <a:gd name="T7" fmla="*/ 0 h 75"/>
                      <a:gd name="T8" fmla="*/ 0 60000 65536"/>
                      <a:gd name="T9" fmla="*/ 0 60000 65536"/>
                      <a:gd name="T10" fmla="*/ 0 60000 65536"/>
                      <a:gd name="T11" fmla="*/ 0 60000 65536"/>
                      <a:gd name="T12" fmla="*/ 0 w 180"/>
                      <a:gd name="T13" fmla="*/ 0 h 75"/>
                      <a:gd name="T14" fmla="*/ 180 w 180"/>
                      <a:gd name="T15" fmla="*/ 75 h 75"/>
                    </a:gdLst>
                    <a:ahLst/>
                    <a:cxnLst>
                      <a:cxn ang="T8">
                        <a:pos x="T0" y="T1"/>
                      </a:cxn>
                      <a:cxn ang="T9">
                        <a:pos x="T2" y="T3"/>
                      </a:cxn>
                      <a:cxn ang="T10">
                        <a:pos x="T4" y="T5"/>
                      </a:cxn>
                      <a:cxn ang="T11">
                        <a:pos x="T6" y="T7"/>
                      </a:cxn>
                    </a:cxnLst>
                    <a:rect l="T12" t="T13" r="T14" b="T15"/>
                    <a:pathLst>
                      <a:path w="180" h="75">
                        <a:moveTo>
                          <a:pt x="0" y="75"/>
                        </a:moveTo>
                        <a:cubicBezTo>
                          <a:pt x="17" y="73"/>
                          <a:pt x="63" y="69"/>
                          <a:pt x="83" y="60"/>
                        </a:cubicBezTo>
                        <a:cubicBezTo>
                          <a:pt x="161" y="25"/>
                          <a:pt x="52" y="61"/>
                          <a:pt x="128" y="38"/>
                        </a:cubicBezTo>
                        <a:cubicBezTo>
                          <a:pt x="142" y="29"/>
                          <a:pt x="180" y="16"/>
                          <a:pt x="180" y="0"/>
                        </a:cubicBezTo>
                      </a:path>
                    </a:pathLst>
                  </a:custGeom>
                  <a:noFill/>
                  <a:ln w="9525">
                    <a:solidFill>
                      <a:srgbClr val="000000"/>
                    </a:solidFill>
                    <a:round/>
                    <a:headEnd/>
                    <a:tailEnd/>
                  </a:ln>
                </p:spPr>
                <p:txBody>
                  <a:bodyPr/>
                  <a:lstStyle/>
                  <a:p>
                    <a:endParaRPr lang="ru-RU"/>
                  </a:p>
                </p:txBody>
              </p:sp>
              <p:sp>
                <p:nvSpPr>
                  <p:cNvPr id="26680" name="Freeform 55"/>
                  <p:cNvSpPr>
                    <a:spLocks noChangeAspect="1"/>
                  </p:cNvSpPr>
                  <p:nvPr/>
                </p:nvSpPr>
                <p:spPr bwMode="auto">
                  <a:xfrm>
                    <a:off x="7455" y="2258"/>
                    <a:ext cx="165" cy="22"/>
                  </a:xfrm>
                  <a:custGeom>
                    <a:avLst/>
                    <a:gdLst>
                      <a:gd name="T0" fmla="*/ 0 w 165"/>
                      <a:gd name="T1" fmla="*/ 22 h 22"/>
                      <a:gd name="T2" fmla="*/ 165 w 165"/>
                      <a:gd name="T3" fmla="*/ 0 h 22"/>
                      <a:gd name="T4" fmla="*/ 0 60000 65536"/>
                      <a:gd name="T5" fmla="*/ 0 60000 65536"/>
                      <a:gd name="T6" fmla="*/ 0 w 165"/>
                      <a:gd name="T7" fmla="*/ 0 h 22"/>
                      <a:gd name="T8" fmla="*/ 165 w 165"/>
                      <a:gd name="T9" fmla="*/ 22 h 22"/>
                    </a:gdLst>
                    <a:ahLst/>
                    <a:cxnLst>
                      <a:cxn ang="T4">
                        <a:pos x="T0" y="T1"/>
                      </a:cxn>
                      <a:cxn ang="T5">
                        <a:pos x="T2" y="T3"/>
                      </a:cxn>
                    </a:cxnLst>
                    <a:rect l="T6" t="T7" r="T8" b="T9"/>
                    <a:pathLst>
                      <a:path w="165" h="22">
                        <a:moveTo>
                          <a:pt x="0" y="22"/>
                        </a:moveTo>
                        <a:cubicBezTo>
                          <a:pt x="69" y="9"/>
                          <a:pt x="85" y="0"/>
                          <a:pt x="165" y="0"/>
                        </a:cubicBezTo>
                      </a:path>
                    </a:pathLst>
                  </a:custGeom>
                  <a:noFill/>
                  <a:ln w="9525">
                    <a:solidFill>
                      <a:srgbClr val="000000"/>
                    </a:solidFill>
                    <a:round/>
                    <a:headEnd/>
                    <a:tailEnd/>
                  </a:ln>
                </p:spPr>
                <p:txBody>
                  <a:bodyPr/>
                  <a:lstStyle/>
                  <a:p>
                    <a:endParaRPr lang="ru-RU"/>
                  </a:p>
                </p:txBody>
              </p:sp>
            </p:grpSp>
            <p:sp>
              <p:nvSpPr>
                <p:cNvPr id="26659" name="Freeform 56"/>
                <p:cNvSpPr>
                  <a:spLocks noChangeAspect="1"/>
                </p:cNvSpPr>
                <p:nvPr/>
              </p:nvSpPr>
              <p:spPr bwMode="auto">
                <a:xfrm>
                  <a:off x="6301" y="8171"/>
                  <a:ext cx="508" cy="1460"/>
                </a:xfrm>
                <a:custGeom>
                  <a:avLst/>
                  <a:gdLst>
                    <a:gd name="T0" fmla="*/ 326 w 201"/>
                    <a:gd name="T1" fmla="*/ 0 h 578"/>
                    <a:gd name="T2" fmla="*/ 192 w 201"/>
                    <a:gd name="T3" fmla="*/ 437 h 578"/>
                    <a:gd name="T4" fmla="*/ 306 w 201"/>
                    <a:gd name="T5" fmla="*/ 1460 h 578"/>
                    <a:gd name="T6" fmla="*/ 457 w 201"/>
                    <a:gd name="T7" fmla="*/ 1250 h 578"/>
                    <a:gd name="T8" fmla="*/ 495 w 201"/>
                    <a:gd name="T9" fmla="*/ 1195 h 578"/>
                    <a:gd name="T10" fmla="*/ 495 w 201"/>
                    <a:gd name="T11" fmla="*/ 96 h 578"/>
                    <a:gd name="T12" fmla="*/ 0 60000 65536"/>
                    <a:gd name="T13" fmla="*/ 0 60000 65536"/>
                    <a:gd name="T14" fmla="*/ 0 60000 65536"/>
                    <a:gd name="T15" fmla="*/ 0 60000 65536"/>
                    <a:gd name="T16" fmla="*/ 0 60000 65536"/>
                    <a:gd name="T17" fmla="*/ 0 60000 65536"/>
                    <a:gd name="T18" fmla="*/ 0 w 201"/>
                    <a:gd name="T19" fmla="*/ 0 h 578"/>
                    <a:gd name="T20" fmla="*/ 201 w 201"/>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201" h="578">
                      <a:moveTo>
                        <a:pt x="129" y="0"/>
                      </a:moveTo>
                      <a:cubicBezTo>
                        <a:pt x="110" y="57"/>
                        <a:pt x="96" y="116"/>
                        <a:pt x="76" y="173"/>
                      </a:cubicBezTo>
                      <a:cubicBezTo>
                        <a:pt x="79" y="289"/>
                        <a:pt x="0" y="495"/>
                        <a:pt x="121" y="578"/>
                      </a:cubicBezTo>
                      <a:cubicBezTo>
                        <a:pt x="194" y="565"/>
                        <a:pt x="154" y="550"/>
                        <a:pt x="181" y="495"/>
                      </a:cubicBezTo>
                      <a:cubicBezTo>
                        <a:pt x="185" y="487"/>
                        <a:pt x="196" y="482"/>
                        <a:pt x="196" y="473"/>
                      </a:cubicBezTo>
                      <a:cubicBezTo>
                        <a:pt x="201" y="328"/>
                        <a:pt x="196" y="183"/>
                        <a:pt x="196" y="38"/>
                      </a:cubicBezTo>
                    </a:path>
                  </a:pathLst>
                </a:custGeom>
                <a:noFill/>
                <a:ln w="9525">
                  <a:solidFill>
                    <a:srgbClr val="000000"/>
                  </a:solidFill>
                  <a:round/>
                  <a:headEnd/>
                  <a:tailEnd/>
                </a:ln>
              </p:spPr>
              <p:txBody>
                <a:bodyPr/>
                <a:lstStyle/>
                <a:p>
                  <a:endParaRPr lang="ru-RU"/>
                </a:p>
              </p:txBody>
            </p:sp>
            <p:sp>
              <p:nvSpPr>
                <p:cNvPr id="26660" name="Freeform 57"/>
                <p:cNvSpPr>
                  <a:spLocks noChangeAspect="1"/>
                </p:cNvSpPr>
                <p:nvPr/>
              </p:nvSpPr>
              <p:spPr bwMode="auto">
                <a:xfrm>
                  <a:off x="7423" y="7981"/>
                  <a:ext cx="286" cy="1516"/>
                </a:xfrm>
                <a:custGeom>
                  <a:avLst/>
                  <a:gdLst>
                    <a:gd name="T0" fmla="*/ 0 w 113"/>
                    <a:gd name="T1" fmla="*/ 286 h 600"/>
                    <a:gd name="T2" fmla="*/ 18 w 113"/>
                    <a:gd name="T3" fmla="*/ 1440 h 600"/>
                    <a:gd name="T4" fmla="*/ 94 w 113"/>
                    <a:gd name="T5" fmla="*/ 1516 h 600"/>
                    <a:gd name="T6" fmla="*/ 246 w 113"/>
                    <a:gd name="T7" fmla="*/ 1402 h 600"/>
                    <a:gd name="T8" fmla="*/ 246 w 113"/>
                    <a:gd name="T9" fmla="*/ 1119 h 600"/>
                    <a:gd name="T10" fmla="*/ 228 w 113"/>
                    <a:gd name="T11" fmla="*/ 265 h 600"/>
                    <a:gd name="T12" fmla="*/ 170 w 113"/>
                    <a:gd name="T13" fmla="*/ 58 h 600"/>
                    <a:gd name="T14" fmla="*/ 114 w 113"/>
                    <a:gd name="T15" fmla="*/ 0 h 600"/>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600"/>
                    <a:gd name="T26" fmla="*/ 113 w 113"/>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600">
                      <a:moveTo>
                        <a:pt x="0" y="113"/>
                      </a:moveTo>
                      <a:cubicBezTo>
                        <a:pt x="2" y="265"/>
                        <a:pt x="2" y="418"/>
                        <a:pt x="7" y="570"/>
                      </a:cubicBezTo>
                      <a:cubicBezTo>
                        <a:pt x="8" y="597"/>
                        <a:pt x="16" y="593"/>
                        <a:pt x="37" y="600"/>
                      </a:cubicBezTo>
                      <a:cubicBezTo>
                        <a:pt x="66" y="591"/>
                        <a:pt x="72" y="572"/>
                        <a:pt x="97" y="555"/>
                      </a:cubicBezTo>
                      <a:cubicBezTo>
                        <a:pt x="113" y="481"/>
                        <a:pt x="101" y="555"/>
                        <a:pt x="97" y="443"/>
                      </a:cubicBezTo>
                      <a:cubicBezTo>
                        <a:pt x="93" y="330"/>
                        <a:pt x="95" y="218"/>
                        <a:pt x="90" y="105"/>
                      </a:cubicBezTo>
                      <a:cubicBezTo>
                        <a:pt x="89" y="86"/>
                        <a:pt x="79" y="40"/>
                        <a:pt x="67" y="23"/>
                      </a:cubicBezTo>
                      <a:cubicBezTo>
                        <a:pt x="61" y="14"/>
                        <a:pt x="45" y="0"/>
                        <a:pt x="45" y="0"/>
                      </a:cubicBezTo>
                    </a:path>
                  </a:pathLst>
                </a:custGeom>
                <a:noFill/>
                <a:ln w="9525">
                  <a:solidFill>
                    <a:srgbClr val="000000"/>
                  </a:solidFill>
                  <a:round/>
                  <a:headEnd/>
                  <a:tailEnd/>
                </a:ln>
              </p:spPr>
              <p:txBody>
                <a:bodyPr/>
                <a:lstStyle/>
                <a:p>
                  <a:endParaRPr lang="ru-RU"/>
                </a:p>
              </p:txBody>
            </p:sp>
            <p:grpSp>
              <p:nvGrpSpPr>
                <p:cNvPr id="26661" name="Group 58"/>
                <p:cNvGrpSpPr>
                  <a:grpSpLocks noChangeAspect="1"/>
                </p:cNvGrpSpPr>
                <p:nvPr/>
              </p:nvGrpSpPr>
              <p:grpSpPr bwMode="auto">
                <a:xfrm>
                  <a:off x="4808" y="6503"/>
                  <a:ext cx="624" cy="1023"/>
                  <a:chOff x="5948" y="2160"/>
                  <a:chExt cx="247" cy="405"/>
                </a:xfrm>
              </p:grpSpPr>
              <p:sp>
                <p:nvSpPr>
                  <p:cNvPr id="26673" name="Freeform 59"/>
                  <p:cNvSpPr>
                    <a:spLocks noChangeAspect="1"/>
                  </p:cNvSpPr>
                  <p:nvPr/>
                </p:nvSpPr>
                <p:spPr bwMode="auto">
                  <a:xfrm>
                    <a:off x="6098" y="2160"/>
                    <a:ext cx="82" cy="180"/>
                  </a:xfrm>
                  <a:custGeom>
                    <a:avLst/>
                    <a:gdLst>
                      <a:gd name="T0" fmla="*/ 82 w 82"/>
                      <a:gd name="T1" fmla="*/ 180 h 180"/>
                      <a:gd name="T2" fmla="*/ 37 w 82"/>
                      <a:gd name="T3" fmla="*/ 45 h 180"/>
                      <a:gd name="T4" fmla="*/ 0 w 82"/>
                      <a:gd name="T5" fmla="*/ 0 h 180"/>
                      <a:gd name="T6" fmla="*/ 0 60000 65536"/>
                      <a:gd name="T7" fmla="*/ 0 60000 65536"/>
                      <a:gd name="T8" fmla="*/ 0 60000 65536"/>
                      <a:gd name="T9" fmla="*/ 0 w 82"/>
                      <a:gd name="T10" fmla="*/ 0 h 180"/>
                      <a:gd name="T11" fmla="*/ 82 w 82"/>
                      <a:gd name="T12" fmla="*/ 180 h 180"/>
                    </a:gdLst>
                    <a:ahLst/>
                    <a:cxnLst>
                      <a:cxn ang="T6">
                        <a:pos x="T0" y="T1"/>
                      </a:cxn>
                      <a:cxn ang="T7">
                        <a:pos x="T2" y="T3"/>
                      </a:cxn>
                      <a:cxn ang="T8">
                        <a:pos x="T4" y="T5"/>
                      </a:cxn>
                    </a:cxnLst>
                    <a:rect l="T9" t="T10" r="T11" b="T12"/>
                    <a:pathLst>
                      <a:path w="82" h="180">
                        <a:moveTo>
                          <a:pt x="82" y="180"/>
                        </a:moveTo>
                        <a:cubicBezTo>
                          <a:pt x="77" y="131"/>
                          <a:pt x="81" y="74"/>
                          <a:pt x="37" y="45"/>
                        </a:cubicBezTo>
                        <a:cubicBezTo>
                          <a:pt x="25" y="7"/>
                          <a:pt x="14" y="31"/>
                          <a:pt x="0" y="0"/>
                        </a:cubicBezTo>
                      </a:path>
                    </a:pathLst>
                  </a:custGeom>
                  <a:noFill/>
                  <a:ln w="9525">
                    <a:solidFill>
                      <a:srgbClr val="000000"/>
                    </a:solidFill>
                    <a:round/>
                    <a:headEnd/>
                    <a:tailEnd/>
                  </a:ln>
                </p:spPr>
                <p:txBody>
                  <a:bodyPr/>
                  <a:lstStyle/>
                  <a:p>
                    <a:endParaRPr lang="ru-RU"/>
                  </a:p>
                </p:txBody>
              </p:sp>
              <p:sp>
                <p:nvSpPr>
                  <p:cNvPr id="26674" name="Freeform 60"/>
                  <p:cNvSpPr>
                    <a:spLocks noChangeAspect="1"/>
                  </p:cNvSpPr>
                  <p:nvPr/>
                </p:nvSpPr>
                <p:spPr bwMode="auto">
                  <a:xfrm>
                    <a:off x="6015" y="2235"/>
                    <a:ext cx="158" cy="128"/>
                  </a:xfrm>
                  <a:custGeom>
                    <a:avLst/>
                    <a:gdLst>
                      <a:gd name="T0" fmla="*/ 158 w 158"/>
                      <a:gd name="T1" fmla="*/ 128 h 128"/>
                      <a:gd name="T2" fmla="*/ 113 w 158"/>
                      <a:gd name="T3" fmla="*/ 90 h 128"/>
                      <a:gd name="T4" fmla="*/ 98 w 158"/>
                      <a:gd name="T5" fmla="*/ 68 h 128"/>
                      <a:gd name="T6" fmla="*/ 75 w 158"/>
                      <a:gd name="T7" fmla="*/ 60 h 128"/>
                      <a:gd name="T8" fmla="*/ 0 w 158"/>
                      <a:gd name="T9" fmla="*/ 0 h 128"/>
                      <a:gd name="T10" fmla="*/ 0 60000 65536"/>
                      <a:gd name="T11" fmla="*/ 0 60000 65536"/>
                      <a:gd name="T12" fmla="*/ 0 60000 65536"/>
                      <a:gd name="T13" fmla="*/ 0 60000 65536"/>
                      <a:gd name="T14" fmla="*/ 0 60000 65536"/>
                      <a:gd name="T15" fmla="*/ 0 w 158"/>
                      <a:gd name="T16" fmla="*/ 0 h 128"/>
                      <a:gd name="T17" fmla="*/ 158 w 158"/>
                      <a:gd name="T18" fmla="*/ 128 h 128"/>
                    </a:gdLst>
                    <a:ahLst/>
                    <a:cxnLst>
                      <a:cxn ang="T10">
                        <a:pos x="T0" y="T1"/>
                      </a:cxn>
                      <a:cxn ang="T11">
                        <a:pos x="T2" y="T3"/>
                      </a:cxn>
                      <a:cxn ang="T12">
                        <a:pos x="T4" y="T5"/>
                      </a:cxn>
                      <a:cxn ang="T13">
                        <a:pos x="T6" y="T7"/>
                      </a:cxn>
                      <a:cxn ang="T14">
                        <a:pos x="T8" y="T9"/>
                      </a:cxn>
                    </a:cxnLst>
                    <a:rect l="T15" t="T16" r="T17" b="T18"/>
                    <a:pathLst>
                      <a:path w="158" h="128">
                        <a:moveTo>
                          <a:pt x="158" y="128"/>
                        </a:moveTo>
                        <a:cubicBezTo>
                          <a:pt x="134" y="112"/>
                          <a:pt x="133" y="114"/>
                          <a:pt x="113" y="90"/>
                        </a:cubicBezTo>
                        <a:cubicBezTo>
                          <a:pt x="107" y="83"/>
                          <a:pt x="105" y="73"/>
                          <a:pt x="98" y="68"/>
                        </a:cubicBezTo>
                        <a:cubicBezTo>
                          <a:pt x="92" y="63"/>
                          <a:pt x="82" y="64"/>
                          <a:pt x="75" y="60"/>
                        </a:cubicBezTo>
                        <a:cubicBezTo>
                          <a:pt x="48" y="45"/>
                          <a:pt x="15" y="28"/>
                          <a:pt x="0" y="0"/>
                        </a:cubicBezTo>
                      </a:path>
                    </a:pathLst>
                  </a:custGeom>
                  <a:noFill/>
                  <a:ln w="9525">
                    <a:solidFill>
                      <a:srgbClr val="000000"/>
                    </a:solidFill>
                    <a:round/>
                    <a:headEnd/>
                    <a:tailEnd/>
                  </a:ln>
                </p:spPr>
                <p:txBody>
                  <a:bodyPr/>
                  <a:lstStyle/>
                  <a:p>
                    <a:endParaRPr lang="ru-RU"/>
                  </a:p>
                </p:txBody>
              </p:sp>
              <p:sp>
                <p:nvSpPr>
                  <p:cNvPr id="26675" name="Freeform 61"/>
                  <p:cNvSpPr>
                    <a:spLocks noChangeAspect="1"/>
                  </p:cNvSpPr>
                  <p:nvPr/>
                </p:nvSpPr>
                <p:spPr bwMode="auto">
                  <a:xfrm>
                    <a:off x="5978" y="2363"/>
                    <a:ext cx="202" cy="37"/>
                  </a:xfrm>
                  <a:custGeom>
                    <a:avLst/>
                    <a:gdLst>
                      <a:gd name="T0" fmla="*/ 202 w 202"/>
                      <a:gd name="T1" fmla="*/ 37 h 37"/>
                      <a:gd name="T2" fmla="*/ 30 w 202"/>
                      <a:gd name="T3" fmla="*/ 7 h 37"/>
                      <a:gd name="T4" fmla="*/ 0 w 202"/>
                      <a:gd name="T5" fmla="*/ 0 h 37"/>
                      <a:gd name="T6" fmla="*/ 0 60000 65536"/>
                      <a:gd name="T7" fmla="*/ 0 60000 65536"/>
                      <a:gd name="T8" fmla="*/ 0 60000 65536"/>
                      <a:gd name="T9" fmla="*/ 0 w 202"/>
                      <a:gd name="T10" fmla="*/ 0 h 37"/>
                      <a:gd name="T11" fmla="*/ 202 w 202"/>
                      <a:gd name="T12" fmla="*/ 37 h 37"/>
                    </a:gdLst>
                    <a:ahLst/>
                    <a:cxnLst>
                      <a:cxn ang="T6">
                        <a:pos x="T0" y="T1"/>
                      </a:cxn>
                      <a:cxn ang="T7">
                        <a:pos x="T2" y="T3"/>
                      </a:cxn>
                      <a:cxn ang="T8">
                        <a:pos x="T4" y="T5"/>
                      </a:cxn>
                    </a:cxnLst>
                    <a:rect l="T9" t="T10" r="T11" b="T12"/>
                    <a:pathLst>
                      <a:path w="202" h="37">
                        <a:moveTo>
                          <a:pt x="202" y="37"/>
                        </a:moveTo>
                        <a:cubicBezTo>
                          <a:pt x="80" y="9"/>
                          <a:pt x="138" y="19"/>
                          <a:pt x="30" y="7"/>
                        </a:cubicBezTo>
                        <a:cubicBezTo>
                          <a:pt x="20" y="5"/>
                          <a:pt x="0" y="0"/>
                          <a:pt x="0" y="0"/>
                        </a:cubicBezTo>
                      </a:path>
                    </a:pathLst>
                  </a:custGeom>
                  <a:noFill/>
                  <a:ln w="9525">
                    <a:solidFill>
                      <a:srgbClr val="000000"/>
                    </a:solidFill>
                    <a:round/>
                    <a:headEnd/>
                    <a:tailEnd/>
                  </a:ln>
                </p:spPr>
                <p:txBody>
                  <a:bodyPr/>
                  <a:lstStyle/>
                  <a:p>
                    <a:endParaRPr lang="ru-RU"/>
                  </a:p>
                </p:txBody>
              </p:sp>
              <p:sp>
                <p:nvSpPr>
                  <p:cNvPr id="26676" name="Freeform 62"/>
                  <p:cNvSpPr>
                    <a:spLocks noChangeAspect="1"/>
                  </p:cNvSpPr>
                  <p:nvPr/>
                </p:nvSpPr>
                <p:spPr bwMode="auto">
                  <a:xfrm>
                    <a:off x="5948" y="2415"/>
                    <a:ext cx="240" cy="46"/>
                  </a:xfrm>
                  <a:custGeom>
                    <a:avLst/>
                    <a:gdLst>
                      <a:gd name="T0" fmla="*/ 240 w 240"/>
                      <a:gd name="T1" fmla="*/ 0 h 46"/>
                      <a:gd name="T2" fmla="*/ 0 w 240"/>
                      <a:gd name="T3" fmla="*/ 30 h 46"/>
                      <a:gd name="T4" fmla="*/ 0 60000 65536"/>
                      <a:gd name="T5" fmla="*/ 0 60000 65536"/>
                      <a:gd name="T6" fmla="*/ 0 w 240"/>
                      <a:gd name="T7" fmla="*/ 0 h 46"/>
                      <a:gd name="T8" fmla="*/ 240 w 240"/>
                      <a:gd name="T9" fmla="*/ 46 h 46"/>
                    </a:gdLst>
                    <a:ahLst/>
                    <a:cxnLst>
                      <a:cxn ang="T4">
                        <a:pos x="T0" y="T1"/>
                      </a:cxn>
                      <a:cxn ang="T5">
                        <a:pos x="T2" y="T3"/>
                      </a:cxn>
                    </a:cxnLst>
                    <a:rect l="T6" t="T7" r="T8" b="T9"/>
                    <a:pathLst>
                      <a:path w="240" h="46">
                        <a:moveTo>
                          <a:pt x="240" y="0"/>
                        </a:moveTo>
                        <a:cubicBezTo>
                          <a:pt x="149" y="46"/>
                          <a:pt x="124" y="30"/>
                          <a:pt x="0" y="30"/>
                        </a:cubicBezTo>
                      </a:path>
                    </a:pathLst>
                  </a:custGeom>
                  <a:noFill/>
                  <a:ln w="9525">
                    <a:solidFill>
                      <a:srgbClr val="000000"/>
                    </a:solidFill>
                    <a:round/>
                    <a:headEnd/>
                    <a:tailEnd/>
                  </a:ln>
                </p:spPr>
                <p:txBody>
                  <a:bodyPr/>
                  <a:lstStyle/>
                  <a:p>
                    <a:endParaRPr lang="ru-RU"/>
                  </a:p>
                </p:txBody>
              </p:sp>
              <p:sp>
                <p:nvSpPr>
                  <p:cNvPr id="26677" name="Freeform 63"/>
                  <p:cNvSpPr>
                    <a:spLocks noChangeAspect="1"/>
                  </p:cNvSpPr>
                  <p:nvPr/>
                </p:nvSpPr>
                <p:spPr bwMode="auto">
                  <a:xfrm>
                    <a:off x="6008" y="2415"/>
                    <a:ext cx="187" cy="150"/>
                  </a:xfrm>
                  <a:custGeom>
                    <a:avLst/>
                    <a:gdLst>
                      <a:gd name="T0" fmla="*/ 187 w 187"/>
                      <a:gd name="T1" fmla="*/ 0 h 150"/>
                      <a:gd name="T2" fmla="*/ 82 w 187"/>
                      <a:gd name="T3" fmla="*/ 68 h 150"/>
                      <a:gd name="T4" fmla="*/ 67 w 187"/>
                      <a:gd name="T5" fmla="*/ 90 h 150"/>
                      <a:gd name="T6" fmla="*/ 45 w 187"/>
                      <a:gd name="T7" fmla="*/ 98 h 150"/>
                      <a:gd name="T8" fmla="*/ 37 w 187"/>
                      <a:gd name="T9" fmla="*/ 120 h 150"/>
                      <a:gd name="T10" fmla="*/ 22 w 187"/>
                      <a:gd name="T11" fmla="*/ 143 h 150"/>
                      <a:gd name="T12" fmla="*/ 0 w 187"/>
                      <a:gd name="T13" fmla="*/ 150 h 150"/>
                      <a:gd name="T14" fmla="*/ 0 60000 65536"/>
                      <a:gd name="T15" fmla="*/ 0 60000 65536"/>
                      <a:gd name="T16" fmla="*/ 0 60000 65536"/>
                      <a:gd name="T17" fmla="*/ 0 60000 65536"/>
                      <a:gd name="T18" fmla="*/ 0 60000 65536"/>
                      <a:gd name="T19" fmla="*/ 0 60000 65536"/>
                      <a:gd name="T20" fmla="*/ 0 60000 65536"/>
                      <a:gd name="T21" fmla="*/ 0 w 187"/>
                      <a:gd name="T22" fmla="*/ 0 h 150"/>
                      <a:gd name="T23" fmla="*/ 187 w 187"/>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150">
                        <a:moveTo>
                          <a:pt x="187" y="0"/>
                        </a:moveTo>
                        <a:cubicBezTo>
                          <a:pt x="146" y="15"/>
                          <a:pt x="121" y="49"/>
                          <a:pt x="82" y="68"/>
                        </a:cubicBezTo>
                        <a:cubicBezTo>
                          <a:pt x="77" y="75"/>
                          <a:pt x="74" y="84"/>
                          <a:pt x="67" y="90"/>
                        </a:cubicBezTo>
                        <a:cubicBezTo>
                          <a:pt x="61" y="95"/>
                          <a:pt x="51" y="92"/>
                          <a:pt x="45" y="98"/>
                        </a:cubicBezTo>
                        <a:cubicBezTo>
                          <a:pt x="39" y="104"/>
                          <a:pt x="41" y="113"/>
                          <a:pt x="37" y="120"/>
                        </a:cubicBezTo>
                        <a:cubicBezTo>
                          <a:pt x="33" y="128"/>
                          <a:pt x="29" y="137"/>
                          <a:pt x="22" y="143"/>
                        </a:cubicBezTo>
                        <a:cubicBezTo>
                          <a:pt x="16" y="148"/>
                          <a:pt x="0" y="150"/>
                          <a:pt x="0" y="150"/>
                        </a:cubicBezTo>
                      </a:path>
                    </a:pathLst>
                  </a:custGeom>
                  <a:noFill/>
                  <a:ln w="9525">
                    <a:solidFill>
                      <a:srgbClr val="000000"/>
                    </a:solidFill>
                    <a:round/>
                    <a:headEnd/>
                    <a:tailEnd/>
                  </a:ln>
                </p:spPr>
                <p:txBody>
                  <a:bodyPr/>
                  <a:lstStyle/>
                  <a:p>
                    <a:endParaRPr lang="ru-RU"/>
                  </a:p>
                </p:txBody>
              </p:sp>
            </p:grpSp>
            <p:grpSp>
              <p:nvGrpSpPr>
                <p:cNvPr id="26662" name="Group 64"/>
                <p:cNvGrpSpPr>
                  <a:grpSpLocks noChangeAspect="1"/>
                </p:cNvGrpSpPr>
                <p:nvPr/>
              </p:nvGrpSpPr>
              <p:grpSpPr bwMode="auto">
                <a:xfrm>
                  <a:off x="7289" y="9366"/>
                  <a:ext cx="645" cy="359"/>
                  <a:chOff x="6930" y="3293"/>
                  <a:chExt cx="255" cy="142"/>
                </a:xfrm>
              </p:grpSpPr>
              <p:sp>
                <p:nvSpPr>
                  <p:cNvPr id="26669" name="Freeform 65"/>
                  <p:cNvSpPr>
                    <a:spLocks noChangeAspect="1"/>
                  </p:cNvSpPr>
                  <p:nvPr/>
                </p:nvSpPr>
                <p:spPr bwMode="auto">
                  <a:xfrm>
                    <a:off x="6930" y="3317"/>
                    <a:ext cx="75" cy="96"/>
                  </a:xfrm>
                  <a:custGeom>
                    <a:avLst/>
                    <a:gdLst>
                      <a:gd name="T0" fmla="*/ 68 w 75"/>
                      <a:gd name="T1" fmla="*/ 6 h 96"/>
                      <a:gd name="T2" fmla="*/ 38 w 75"/>
                      <a:gd name="T3" fmla="*/ 43 h 96"/>
                      <a:gd name="T4" fmla="*/ 8 w 75"/>
                      <a:gd name="T5" fmla="*/ 88 h 96"/>
                      <a:gd name="T6" fmla="*/ 0 w 75"/>
                      <a:gd name="T7" fmla="*/ 96 h 96"/>
                      <a:gd name="T8" fmla="*/ 0 60000 65536"/>
                      <a:gd name="T9" fmla="*/ 0 60000 65536"/>
                      <a:gd name="T10" fmla="*/ 0 60000 65536"/>
                      <a:gd name="T11" fmla="*/ 0 60000 65536"/>
                      <a:gd name="T12" fmla="*/ 0 w 75"/>
                      <a:gd name="T13" fmla="*/ 0 h 96"/>
                      <a:gd name="T14" fmla="*/ 75 w 75"/>
                      <a:gd name="T15" fmla="*/ 96 h 96"/>
                    </a:gdLst>
                    <a:ahLst/>
                    <a:cxnLst>
                      <a:cxn ang="T8">
                        <a:pos x="T0" y="T1"/>
                      </a:cxn>
                      <a:cxn ang="T9">
                        <a:pos x="T2" y="T3"/>
                      </a:cxn>
                      <a:cxn ang="T10">
                        <a:pos x="T4" y="T5"/>
                      </a:cxn>
                      <a:cxn ang="T11">
                        <a:pos x="T6" y="T7"/>
                      </a:cxn>
                    </a:cxnLst>
                    <a:rect l="T12" t="T13" r="T14" b="T15"/>
                    <a:pathLst>
                      <a:path w="75" h="96">
                        <a:moveTo>
                          <a:pt x="68" y="6"/>
                        </a:moveTo>
                        <a:cubicBezTo>
                          <a:pt x="50" y="57"/>
                          <a:pt x="75" y="0"/>
                          <a:pt x="38" y="43"/>
                        </a:cubicBezTo>
                        <a:cubicBezTo>
                          <a:pt x="26" y="57"/>
                          <a:pt x="21" y="75"/>
                          <a:pt x="8" y="88"/>
                        </a:cubicBezTo>
                        <a:cubicBezTo>
                          <a:pt x="5" y="91"/>
                          <a:pt x="3" y="93"/>
                          <a:pt x="0" y="96"/>
                        </a:cubicBezTo>
                      </a:path>
                    </a:pathLst>
                  </a:custGeom>
                  <a:noFill/>
                  <a:ln w="9525">
                    <a:solidFill>
                      <a:srgbClr val="000000"/>
                    </a:solidFill>
                    <a:round/>
                    <a:headEnd/>
                    <a:tailEnd/>
                  </a:ln>
                </p:spPr>
                <p:txBody>
                  <a:bodyPr/>
                  <a:lstStyle/>
                  <a:p>
                    <a:endParaRPr lang="ru-RU"/>
                  </a:p>
                </p:txBody>
              </p:sp>
              <p:sp>
                <p:nvSpPr>
                  <p:cNvPr id="26670" name="Freeform 66"/>
                  <p:cNvSpPr>
                    <a:spLocks noChangeAspect="1"/>
                  </p:cNvSpPr>
                  <p:nvPr/>
                </p:nvSpPr>
                <p:spPr bwMode="auto">
                  <a:xfrm>
                    <a:off x="7013" y="3323"/>
                    <a:ext cx="7" cy="97"/>
                  </a:xfrm>
                  <a:custGeom>
                    <a:avLst/>
                    <a:gdLst>
                      <a:gd name="T0" fmla="*/ 0 w 7"/>
                      <a:gd name="T1" fmla="*/ 0 h 97"/>
                      <a:gd name="T2" fmla="*/ 7 w 7"/>
                      <a:gd name="T3" fmla="*/ 97 h 97"/>
                      <a:gd name="T4" fmla="*/ 0 60000 65536"/>
                      <a:gd name="T5" fmla="*/ 0 60000 65536"/>
                      <a:gd name="T6" fmla="*/ 0 w 7"/>
                      <a:gd name="T7" fmla="*/ 0 h 97"/>
                      <a:gd name="T8" fmla="*/ 7 w 7"/>
                      <a:gd name="T9" fmla="*/ 97 h 97"/>
                    </a:gdLst>
                    <a:ahLst/>
                    <a:cxnLst>
                      <a:cxn ang="T4">
                        <a:pos x="T0" y="T1"/>
                      </a:cxn>
                      <a:cxn ang="T5">
                        <a:pos x="T2" y="T3"/>
                      </a:cxn>
                    </a:cxnLst>
                    <a:rect l="T6" t="T7" r="T8" b="T9"/>
                    <a:pathLst>
                      <a:path w="7" h="97">
                        <a:moveTo>
                          <a:pt x="0" y="0"/>
                        </a:moveTo>
                        <a:cubicBezTo>
                          <a:pt x="7" y="87"/>
                          <a:pt x="7" y="55"/>
                          <a:pt x="7" y="97"/>
                        </a:cubicBezTo>
                      </a:path>
                    </a:pathLst>
                  </a:custGeom>
                  <a:noFill/>
                  <a:ln w="9525">
                    <a:solidFill>
                      <a:srgbClr val="000000"/>
                    </a:solidFill>
                    <a:round/>
                    <a:headEnd/>
                    <a:tailEnd/>
                  </a:ln>
                </p:spPr>
                <p:txBody>
                  <a:bodyPr/>
                  <a:lstStyle/>
                  <a:p>
                    <a:endParaRPr lang="ru-RU"/>
                  </a:p>
                </p:txBody>
              </p:sp>
              <p:sp>
                <p:nvSpPr>
                  <p:cNvPr id="26671" name="Freeform 67"/>
                  <p:cNvSpPr>
                    <a:spLocks noChangeAspect="1"/>
                  </p:cNvSpPr>
                  <p:nvPr/>
                </p:nvSpPr>
                <p:spPr bwMode="auto">
                  <a:xfrm>
                    <a:off x="7050" y="3330"/>
                    <a:ext cx="63" cy="105"/>
                  </a:xfrm>
                  <a:custGeom>
                    <a:avLst/>
                    <a:gdLst>
                      <a:gd name="T0" fmla="*/ 0 w 63"/>
                      <a:gd name="T1" fmla="*/ 0 h 105"/>
                      <a:gd name="T2" fmla="*/ 38 w 63"/>
                      <a:gd name="T3" fmla="*/ 68 h 105"/>
                      <a:gd name="T4" fmla="*/ 60 w 63"/>
                      <a:gd name="T5" fmla="*/ 83 h 105"/>
                      <a:gd name="T6" fmla="*/ 0 60000 65536"/>
                      <a:gd name="T7" fmla="*/ 0 60000 65536"/>
                      <a:gd name="T8" fmla="*/ 0 60000 65536"/>
                      <a:gd name="T9" fmla="*/ 0 w 63"/>
                      <a:gd name="T10" fmla="*/ 0 h 105"/>
                      <a:gd name="T11" fmla="*/ 63 w 63"/>
                      <a:gd name="T12" fmla="*/ 105 h 105"/>
                    </a:gdLst>
                    <a:ahLst/>
                    <a:cxnLst>
                      <a:cxn ang="T6">
                        <a:pos x="T0" y="T1"/>
                      </a:cxn>
                      <a:cxn ang="T7">
                        <a:pos x="T2" y="T3"/>
                      </a:cxn>
                      <a:cxn ang="T8">
                        <a:pos x="T4" y="T5"/>
                      </a:cxn>
                    </a:cxnLst>
                    <a:rect l="T9" t="T10" r="T11" b="T12"/>
                    <a:pathLst>
                      <a:path w="63" h="105">
                        <a:moveTo>
                          <a:pt x="0" y="0"/>
                        </a:moveTo>
                        <a:cubicBezTo>
                          <a:pt x="14" y="40"/>
                          <a:pt x="3" y="16"/>
                          <a:pt x="38" y="68"/>
                        </a:cubicBezTo>
                        <a:cubicBezTo>
                          <a:pt x="63" y="105"/>
                          <a:pt x="60" y="57"/>
                          <a:pt x="60" y="83"/>
                        </a:cubicBezTo>
                      </a:path>
                    </a:pathLst>
                  </a:custGeom>
                  <a:noFill/>
                  <a:ln w="9525">
                    <a:solidFill>
                      <a:srgbClr val="000000"/>
                    </a:solidFill>
                    <a:round/>
                    <a:headEnd/>
                    <a:tailEnd/>
                  </a:ln>
                </p:spPr>
                <p:txBody>
                  <a:bodyPr/>
                  <a:lstStyle/>
                  <a:p>
                    <a:endParaRPr lang="ru-RU"/>
                  </a:p>
                </p:txBody>
              </p:sp>
              <p:sp>
                <p:nvSpPr>
                  <p:cNvPr id="26672" name="Freeform 68"/>
                  <p:cNvSpPr>
                    <a:spLocks noChangeAspect="1"/>
                  </p:cNvSpPr>
                  <p:nvPr/>
                </p:nvSpPr>
                <p:spPr bwMode="auto">
                  <a:xfrm>
                    <a:off x="7073" y="3293"/>
                    <a:ext cx="112" cy="82"/>
                  </a:xfrm>
                  <a:custGeom>
                    <a:avLst/>
                    <a:gdLst>
                      <a:gd name="T0" fmla="*/ 0 w 112"/>
                      <a:gd name="T1" fmla="*/ 0 h 82"/>
                      <a:gd name="T2" fmla="*/ 7 w 112"/>
                      <a:gd name="T3" fmla="*/ 22 h 82"/>
                      <a:gd name="T4" fmla="*/ 30 w 112"/>
                      <a:gd name="T5" fmla="*/ 30 h 82"/>
                      <a:gd name="T6" fmla="*/ 112 w 112"/>
                      <a:gd name="T7" fmla="*/ 82 h 82"/>
                      <a:gd name="T8" fmla="*/ 0 60000 65536"/>
                      <a:gd name="T9" fmla="*/ 0 60000 65536"/>
                      <a:gd name="T10" fmla="*/ 0 60000 65536"/>
                      <a:gd name="T11" fmla="*/ 0 60000 65536"/>
                      <a:gd name="T12" fmla="*/ 0 w 112"/>
                      <a:gd name="T13" fmla="*/ 0 h 82"/>
                      <a:gd name="T14" fmla="*/ 112 w 112"/>
                      <a:gd name="T15" fmla="*/ 82 h 82"/>
                    </a:gdLst>
                    <a:ahLst/>
                    <a:cxnLst>
                      <a:cxn ang="T8">
                        <a:pos x="T0" y="T1"/>
                      </a:cxn>
                      <a:cxn ang="T9">
                        <a:pos x="T2" y="T3"/>
                      </a:cxn>
                      <a:cxn ang="T10">
                        <a:pos x="T4" y="T5"/>
                      </a:cxn>
                      <a:cxn ang="T11">
                        <a:pos x="T6" y="T7"/>
                      </a:cxn>
                    </a:cxnLst>
                    <a:rect l="T12" t="T13" r="T14" b="T15"/>
                    <a:pathLst>
                      <a:path w="112" h="82">
                        <a:moveTo>
                          <a:pt x="0" y="0"/>
                        </a:moveTo>
                        <a:cubicBezTo>
                          <a:pt x="2" y="7"/>
                          <a:pt x="2" y="17"/>
                          <a:pt x="7" y="22"/>
                        </a:cubicBezTo>
                        <a:cubicBezTo>
                          <a:pt x="13" y="28"/>
                          <a:pt x="23" y="26"/>
                          <a:pt x="30" y="30"/>
                        </a:cubicBezTo>
                        <a:cubicBezTo>
                          <a:pt x="59" y="46"/>
                          <a:pt x="82" y="68"/>
                          <a:pt x="112" y="82"/>
                        </a:cubicBezTo>
                      </a:path>
                    </a:pathLst>
                  </a:custGeom>
                  <a:noFill/>
                  <a:ln w="9525">
                    <a:solidFill>
                      <a:srgbClr val="000000"/>
                    </a:solidFill>
                    <a:round/>
                    <a:headEnd/>
                    <a:tailEnd/>
                  </a:ln>
                </p:spPr>
                <p:txBody>
                  <a:bodyPr/>
                  <a:lstStyle/>
                  <a:p>
                    <a:endParaRPr lang="ru-RU"/>
                  </a:p>
                </p:txBody>
              </p:sp>
            </p:grpSp>
            <p:grpSp>
              <p:nvGrpSpPr>
                <p:cNvPr id="26663" name="Group 69"/>
                <p:cNvGrpSpPr>
                  <a:grpSpLocks noChangeAspect="1"/>
                </p:cNvGrpSpPr>
                <p:nvPr/>
              </p:nvGrpSpPr>
              <p:grpSpPr bwMode="auto">
                <a:xfrm>
                  <a:off x="6152" y="9480"/>
                  <a:ext cx="685" cy="510"/>
                  <a:chOff x="6480" y="3338"/>
                  <a:chExt cx="271" cy="202"/>
                </a:xfrm>
              </p:grpSpPr>
              <p:sp>
                <p:nvSpPr>
                  <p:cNvPr id="26664" name="Freeform 70"/>
                  <p:cNvSpPr>
                    <a:spLocks noChangeAspect="1"/>
                  </p:cNvSpPr>
                  <p:nvPr/>
                </p:nvSpPr>
                <p:spPr bwMode="auto">
                  <a:xfrm>
                    <a:off x="6683" y="3375"/>
                    <a:ext cx="68" cy="93"/>
                  </a:xfrm>
                  <a:custGeom>
                    <a:avLst/>
                    <a:gdLst>
                      <a:gd name="T0" fmla="*/ 0 w 68"/>
                      <a:gd name="T1" fmla="*/ 0 h 93"/>
                      <a:gd name="T2" fmla="*/ 52 w 68"/>
                      <a:gd name="T3" fmla="*/ 60 h 93"/>
                      <a:gd name="T4" fmla="*/ 67 w 68"/>
                      <a:gd name="T5" fmla="*/ 90 h 93"/>
                      <a:gd name="T6" fmla="*/ 0 60000 65536"/>
                      <a:gd name="T7" fmla="*/ 0 60000 65536"/>
                      <a:gd name="T8" fmla="*/ 0 60000 65536"/>
                      <a:gd name="T9" fmla="*/ 0 w 68"/>
                      <a:gd name="T10" fmla="*/ 0 h 93"/>
                      <a:gd name="T11" fmla="*/ 68 w 68"/>
                      <a:gd name="T12" fmla="*/ 93 h 93"/>
                    </a:gdLst>
                    <a:ahLst/>
                    <a:cxnLst>
                      <a:cxn ang="T6">
                        <a:pos x="T0" y="T1"/>
                      </a:cxn>
                      <a:cxn ang="T7">
                        <a:pos x="T2" y="T3"/>
                      </a:cxn>
                      <a:cxn ang="T8">
                        <a:pos x="T4" y="T5"/>
                      </a:cxn>
                    </a:cxnLst>
                    <a:rect l="T9" t="T10" r="T11" b="T12"/>
                    <a:pathLst>
                      <a:path w="68" h="93">
                        <a:moveTo>
                          <a:pt x="0" y="0"/>
                        </a:moveTo>
                        <a:cubicBezTo>
                          <a:pt x="31" y="21"/>
                          <a:pt x="36" y="28"/>
                          <a:pt x="52" y="60"/>
                        </a:cubicBezTo>
                        <a:cubicBezTo>
                          <a:pt x="68" y="93"/>
                          <a:pt x="67" y="72"/>
                          <a:pt x="67" y="90"/>
                        </a:cubicBezTo>
                      </a:path>
                    </a:pathLst>
                  </a:custGeom>
                  <a:noFill/>
                  <a:ln w="9525">
                    <a:solidFill>
                      <a:srgbClr val="000000"/>
                    </a:solidFill>
                    <a:round/>
                    <a:headEnd/>
                    <a:tailEnd/>
                  </a:ln>
                </p:spPr>
                <p:txBody>
                  <a:bodyPr/>
                  <a:lstStyle/>
                  <a:p>
                    <a:endParaRPr lang="ru-RU"/>
                  </a:p>
                </p:txBody>
              </p:sp>
              <p:sp>
                <p:nvSpPr>
                  <p:cNvPr id="26665" name="Freeform 71"/>
                  <p:cNvSpPr>
                    <a:spLocks noChangeAspect="1"/>
                  </p:cNvSpPr>
                  <p:nvPr/>
                </p:nvSpPr>
                <p:spPr bwMode="auto">
                  <a:xfrm>
                    <a:off x="6675" y="3368"/>
                    <a:ext cx="1" cy="172"/>
                  </a:xfrm>
                  <a:custGeom>
                    <a:avLst/>
                    <a:gdLst>
                      <a:gd name="T0" fmla="*/ 0 w 1"/>
                      <a:gd name="T1" fmla="*/ 0 h 172"/>
                      <a:gd name="T2" fmla="*/ 0 w 1"/>
                      <a:gd name="T3" fmla="*/ 172 h 172"/>
                      <a:gd name="T4" fmla="*/ 0 60000 65536"/>
                      <a:gd name="T5" fmla="*/ 0 60000 65536"/>
                      <a:gd name="T6" fmla="*/ 0 w 1"/>
                      <a:gd name="T7" fmla="*/ 0 h 172"/>
                      <a:gd name="T8" fmla="*/ 1 w 1"/>
                      <a:gd name="T9" fmla="*/ 172 h 172"/>
                    </a:gdLst>
                    <a:ahLst/>
                    <a:cxnLst>
                      <a:cxn ang="T4">
                        <a:pos x="T0" y="T1"/>
                      </a:cxn>
                      <a:cxn ang="T5">
                        <a:pos x="T2" y="T3"/>
                      </a:cxn>
                    </a:cxnLst>
                    <a:rect l="T6" t="T7" r="T8" b="T9"/>
                    <a:pathLst>
                      <a:path w="1" h="172">
                        <a:moveTo>
                          <a:pt x="0" y="0"/>
                        </a:moveTo>
                        <a:cubicBezTo>
                          <a:pt x="0" y="57"/>
                          <a:pt x="0" y="115"/>
                          <a:pt x="0" y="172"/>
                        </a:cubicBezTo>
                      </a:path>
                    </a:pathLst>
                  </a:custGeom>
                  <a:noFill/>
                  <a:ln w="9525">
                    <a:solidFill>
                      <a:srgbClr val="000000"/>
                    </a:solidFill>
                    <a:round/>
                    <a:headEnd/>
                    <a:tailEnd/>
                  </a:ln>
                </p:spPr>
                <p:txBody>
                  <a:bodyPr/>
                  <a:lstStyle/>
                  <a:p>
                    <a:endParaRPr lang="ru-RU"/>
                  </a:p>
                </p:txBody>
              </p:sp>
              <p:sp>
                <p:nvSpPr>
                  <p:cNvPr id="26666" name="Freeform 72"/>
                  <p:cNvSpPr>
                    <a:spLocks noChangeAspect="1"/>
                  </p:cNvSpPr>
                  <p:nvPr/>
                </p:nvSpPr>
                <p:spPr bwMode="auto">
                  <a:xfrm>
                    <a:off x="6578" y="3360"/>
                    <a:ext cx="75" cy="130"/>
                  </a:xfrm>
                  <a:custGeom>
                    <a:avLst/>
                    <a:gdLst>
                      <a:gd name="T0" fmla="*/ 75 w 75"/>
                      <a:gd name="T1" fmla="*/ 0 h 130"/>
                      <a:gd name="T2" fmla="*/ 45 w 75"/>
                      <a:gd name="T3" fmla="*/ 83 h 130"/>
                      <a:gd name="T4" fmla="*/ 22 w 75"/>
                      <a:gd name="T5" fmla="*/ 105 h 130"/>
                      <a:gd name="T6" fmla="*/ 0 w 75"/>
                      <a:gd name="T7" fmla="*/ 128 h 130"/>
                      <a:gd name="T8" fmla="*/ 0 60000 65536"/>
                      <a:gd name="T9" fmla="*/ 0 60000 65536"/>
                      <a:gd name="T10" fmla="*/ 0 60000 65536"/>
                      <a:gd name="T11" fmla="*/ 0 60000 65536"/>
                      <a:gd name="T12" fmla="*/ 0 w 75"/>
                      <a:gd name="T13" fmla="*/ 0 h 130"/>
                      <a:gd name="T14" fmla="*/ 75 w 75"/>
                      <a:gd name="T15" fmla="*/ 130 h 130"/>
                    </a:gdLst>
                    <a:ahLst/>
                    <a:cxnLst>
                      <a:cxn ang="T8">
                        <a:pos x="T0" y="T1"/>
                      </a:cxn>
                      <a:cxn ang="T9">
                        <a:pos x="T2" y="T3"/>
                      </a:cxn>
                      <a:cxn ang="T10">
                        <a:pos x="T4" y="T5"/>
                      </a:cxn>
                      <a:cxn ang="T11">
                        <a:pos x="T6" y="T7"/>
                      </a:cxn>
                    </a:cxnLst>
                    <a:rect l="T12" t="T13" r="T14" b="T15"/>
                    <a:pathLst>
                      <a:path w="75" h="130">
                        <a:moveTo>
                          <a:pt x="75" y="0"/>
                        </a:moveTo>
                        <a:cubicBezTo>
                          <a:pt x="65" y="28"/>
                          <a:pt x="63" y="59"/>
                          <a:pt x="45" y="83"/>
                        </a:cubicBezTo>
                        <a:cubicBezTo>
                          <a:pt x="39" y="92"/>
                          <a:pt x="29" y="97"/>
                          <a:pt x="22" y="105"/>
                        </a:cubicBezTo>
                        <a:cubicBezTo>
                          <a:pt x="1" y="130"/>
                          <a:pt x="17" y="128"/>
                          <a:pt x="0" y="128"/>
                        </a:cubicBezTo>
                      </a:path>
                    </a:pathLst>
                  </a:custGeom>
                  <a:noFill/>
                  <a:ln w="9525">
                    <a:solidFill>
                      <a:srgbClr val="000000"/>
                    </a:solidFill>
                    <a:round/>
                    <a:headEnd/>
                    <a:tailEnd/>
                  </a:ln>
                </p:spPr>
                <p:txBody>
                  <a:bodyPr/>
                  <a:lstStyle/>
                  <a:p>
                    <a:endParaRPr lang="ru-RU"/>
                  </a:p>
                </p:txBody>
              </p:sp>
              <p:sp>
                <p:nvSpPr>
                  <p:cNvPr id="26667" name="Freeform 73"/>
                  <p:cNvSpPr>
                    <a:spLocks noChangeAspect="1"/>
                  </p:cNvSpPr>
                  <p:nvPr/>
                </p:nvSpPr>
                <p:spPr bwMode="auto">
                  <a:xfrm>
                    <a:off x="6523" y="3375"/>
                    <a:ext cx="122" cy="83"/>
                  </a:xfrm>
                  <a:custGeom>
                    <a:avLst/>
                    <a:gdLst>
                      <a:gd name="T0" fmla="*/ 122 w 122"/>
                      <a:gd name="T1" fmla="*/ 0 h 83"/>
                      <a:gd name="T2" fmla="*/ 25 w 122"/>
                      <a:gd name="T3" fmla="*/ 60 h 83"/>
                      <a:gd name="T4" fmla="*/ 2 w 122"/>
                      <a:gd name="T5" fmla="*/ 83 h 83"/>
                      <a:gd name="T6" fmla="*/ 0 60000 65536"/>
                      <a:gd name="T7" fmla="*/ 0 60000 65536"/>
                      <a:gd name="T8" fmla="*/ 0 60000 65536"/>
                      <a:gd name="T9" fmla="*/ 0 w 122"/>
                      <a:gd name="T10" fmla="*/ 0 h 83"/>
                      <a:gd name="T11" fmla="*/ 122 w 122"/>
                      <a:gd name="T12" fmla="*/ 83 h 83"/>
                    </a:gdLst>
                    <a:ahLst/>
                    <a:cxnLst>
                      <a:cxn ang="T6">
                        <a:pos x="T0" y="T1"/>
                      </a:cxn>
                      <a:cxn ang="T7">
                        <a:pos x="T2" y="T3"/>
                      </a:cxn>
                      <a:cxn ang="T8">
                        <a:pos x="T4" y="T5"/>
                      </a:cxn>
                    </a:cxnLst>
                    <a:rect l="T9" t="T10" r="T11" b="T12"/>
                    <a:pathLst>
                      <a:path w="122" h="83">
                        <a:moveTo>
                          <a:pt x="122" y="0"/>
                        </a:moveTo>
                        <a:cubicBezTo>
                          <a:pt x="90" y="22"/>
                          <a:pt x="57" y="39"/>
                          <a:pt x="25" y="60"/>
                        </a:cubicBezTo>
                        <a:cubicBezTo>
                          <a:pt x="0" y="77"/>
                          <a:pt x="2" y="66"/>
                          <a:pt x="2" y="83"/>
                        </a:cubicBezTo>
                      </a:path>
                    </a:pathLst>
                  </a:custGeom>
                  <a:noFill/>
                  <a:ln w="9525">
                    <a:solidFill>
                      <a:srgbClr val="000000"/>
                    </a:solidFill>
                    <a:round/>
                    <a:headEnd/>
                    <a:tailEnd/>
                  </a:ln>
                </p:spPr>
                <p:txBody>
                  <a:bodyPr/>
                  <a:lstStyle/>
                  <a:p>
                    <a:endParaRPr lang="ru-RU"/>
                  </a:p>
                </p:txBody>
              </p:sp>
              <p:sp>
                <p:nvSpPr>
                  <p:cNvPr id="26668" name="Freeform 74"/>
                  <p:cNvSpPr>
                    <a:spLocks noChangeAspect="1"/>
                  </p:cNvSpPr>
                  <p:nvPr/>
                </p:nvSpPr>
                <p:spPr bwMode="auto">
                  <a:xfrm>
                    <a:off x="6480" y="3338"/>
                    <a:ext cx="143" cy="45"/>
                  </a:xfrm>
                  <a:custGeom>
                    <a:avLst/>
                    <a:gdLst>
                      <a:gd name="T0" fmla="*/ 143 w 143"/>
                      <a:gd name="T1" fmla="*/ 0 h 45"/>
                      <a:gd name="T2" fmla="*/ 45 w 143"/>
                      <a:gd name="T3" fmla="*/ 30 h 45"/>
                      <a:gd name="T4" fmla="*/ 0 w 143"/>
                      <a:gd name="T5" fmla="*/ 45 h 45"/>
                      <a:gd name="T6" fmla="*/ 0 60000 65536"/>
                      <a:gd name="T7" fmla="*/ 0 60000 65536"/>
                      <a:gd name="T8" fmla="*/ 0 60000 65536"/>
                      <a:gd name="T9" fmla="*/ 0 w 143"/>
                      <a:gd name="T10" fmla="*/ 0 h 45"/>
                      <a:gd name="T11" fmla="*/ 143 w 143"/>
                      <a:gd name="T12" fmla="*/ 45 h 45"/>
                    </a:gdLst>
                    <a:ahLst/>
                    <a:cxnLst>
                      <a:cxn ang="T6">
                        <a:pos x="T0" y="T1"/>
                      </a:cxn>
                      <a:cxn ang="T7">
                        <a:pos x="T2" y="T3"/>
                      </a:cxn>
                      <a:cxn ang="T8">
                        <a:pos x="T4" y="T5"/>
                      </a:cxn>
                    </a:cxnLst>
                    <a:rect l="T9" t="T10" r="T11" b="T12"/>
                    <a:pathLst>
                      <a:path w="143" h="45">
                        <a:moveTo>
                          <a:pt x="143" y="0"/>
                        </a:moveTo>
                        <a:cubicBezTo>
                          <a:pt x="109" y="8"/>
                          <a:pt x="78" y="19"/>
                          <a:pt x="45" y="30"/>
                        </a:cubicBezTo>
                        <a:cubicBezTo>
                          <a:pt x="30" y="35"/>
                          <a:pt x="0" y="45"/>
                          <a:pt x="0" y="45"/>
                        </a:cubicBezTo>
                      </a:path>
                    </a:pathLst>
                  </a:custGeom>
                  <a:noFill/>
                  <a:ln w="9525">
                    <a:solidFill>
                      <a:srgbClr val="000000"/>
                    </a:solidFill>
                    <a:round/>
                    <a:headEnd/>
                    <a:tailEnd/>
                  </a:ln>
                </p:spPr>
                <p:txBody>
                  <a:bodyPr/>
                  <a:lstStyle/>
                  <a:p>
                    <a:endParaRPr lang="ru-RU"/>
                  </a:p>
                </p:txBody>
              </p:sp>
            </p:grpSp>
          </p:grpSp>
        </p:grpSp>
        <p:grpSp>
          <p:nvGrpSpPr>
            <p:cNvPr id="26634" name="Group 75"/>
            <p:cNvGrpSpPr>
              <a:grpSpLocks noChangeAspect="1"/>
            </p:cNvGrpSpPr>
            <p:nvPr/>
          </p:nvGrpSpPr>
          <p:grpSpPr bwMode="auto">
            <a:xfrm>
              <a:off x="6335" y="6955"/>
              <a:ext cx="4680" cy="3980"/>
              <a:chOff x="1955" y="5905"/>
              <a:chExt cx="4680" cy="3980"/>
            </a:xfrm>
          </p:grpSpPr>
          <p:sp>
            <p:nvSpPr>
              <p:cNvPr id="26635" name="Freeform 76"/>
              <p:cNvSpPr>
                <a:spLocks noChangeAspect="1"/>
              </p:cNvSpPr>
              <p:nvPr/>
            </p:nvSpPr>
            <p:spPr bwMode="auto">
              <a:xfrm>
                <a:off x="3224" y="6777"/>
                <a:ext cx="1875" cy="1933"/>
              </a:xfrm>
              <a:custGeom>
                <a:avLst/>
                <a:gdLst>
                  <a:gd name="T0" fmla="*/ 1089 w 742"/>
                  <a:gd name="T1" fmla="*/ 1857 h 765"/>
                  <a:gd name="T2" fmla="*/ 1448 w 742"/>
                  <a:gd name="T3" fmla="*/ 1799 h 765"/>
                  <a:gd name="T4" fmla="*/ 1637 w 742"/>
                  <a:gd name="T5" fmla="*/ 1743 h 765"/>
                  <a:gd name="T6" fmla="*/ 1771 w 742"/>
                  <a:gd name="T7" fmla="*/ 1610 h 765"/>
                  <a:gd name="T8" fmla="*/ 1865 w 742"/>
                  <a:gd name="T9" fmla="*/ 1079 h 765"/>
                  <a:gd name="T10" fmla="*/ 1847 w 742"/>
                  <a:gd name="T11" fmla="*/ 227 h 765"/>
                  <a:gd name="T12" fmla="*/ 1771 w 742"/>
                  <a:gd name="T13" fmla="*/ 114 h 765"/>
                  <a:gd name="T14" fmla="*/ 1658 w 742"/>
                  <a:gd name="T15" fmla="*/ 76 h 765"/>
                  <a:gd name="T16" fmla="*/ 1430 w 742"/>
                  <a:gd name="T17" fmla="*/ 0 h 765"/>
                  <a:gd name="T18" fmla="*/ 596 w 742"/>
                  <a:gd name="T19" fmla="*/ 18 h 765"/>
                  <a:gd name="T20" fmla="*/ 483 w 742"/>
                  <a:gd name="T21" fmla="*/ 56 h 765"/>
                  <a:gd name="T22" fmla="*/ 369 w 742"/>
                  <a:gd name="T23" fmla="*/ 131 h 765"/>
                  <a:gd name="T24" fmla="*/ 273 w 742"/>
                  <a:gd name="T25" fmla="*/ 397 h 765"/>
                  <a:gd name="T26" fmla="*/ 521 w 742"/>
                  <a:gd name="T27" fmla="*/ 1723 h 765"/>
                  <a:gd name="T28" fmla="*/ 690 w 742"/>
                  <a:gd name="T29" fmla="*/ 1837 h 765"/>
                  <a:gd name="T30" fmla="*/ 1165 w 742"/>
                  <a:gd name="T31" fmla="*/ 1933 h 765"/>
                  <a:gd name="T32" fmla="*/ 1354 w 742"/>
                  <a:gd name="T33" fmla="*/ 1837 h 7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2"/>
                  <a:gd name="T52" fmla="*/ 0 h 765"/>
                  <a:gd name="T53" fmla="*/ 742 w 742"/>
                  <a:gd name="T54" fmla="*/ 765 h 7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2" h="765">
                    <a:moveTo>
                      <a:pt x="431" y="735"/>
                    </a:moveTo>
                    <a:cubicBezTo>
                      <a:pt x="480" y="729"/>
                      <a:pt x="526" y="724"/>
                      <a:pt x="573" y="712"/>
                    </a:cubicBezTo>
                    <a:cubicBezTo>
                      <a:pt x="598" y="706"/>
                      <a:pt x="648" y="690"/>
                      <a:pt x="648" y="690"/>
                    </a:cubicBezTo>
                    <a:cubicBezTo>
                      <a:pt x="700" y="655"/>
                      <a:pt x="687" y="677"/>
                      <a:pt x="701" y="637"/>
                    </a:cubicBezTo>
                    <a:cubicBezTo>
                      <a:pt x="706" y="553"/>
                      <a:pt x="715" y="502"/>
                      <a:pt x="738" y="427"/>
                    </a:cubicBezTo>
                    <a:cubicBezTo>
                      <a:pt x="736" y="315"/>
                      <a:pt x="742" y="202"/>
                      <a:pt x="731" y="90"/>
                    </a:cubicBezTo>
                    <a:cubicBezTo>
                      <a:pt x="729" y="72"/>
                      <a:pt x="711" y="60"/>
                      <a:pt x="701" y="45"/>
                    </a:cubicBezTo>
                    <a:cubicBezTo>
                      <a:pt x="692" y="32"/>
                      <a:pt x="656" y="30"/>
                      <a:pt x="656" y="30"/>
                    </a:cubicBezTo>
                    <a:cubicBezTo>
                      <a:pt x="626" y="11"/>
                      <a:pt x="601" y="7"/>
                      <a:pt x="566" y="0"/>
                    </a:cubicBezTo>
                    <a:cubicBezTo>
                      <a:pt x="456" y="2"/>
                      <a:pt x="346" y="1"/>
                      <a:pt x="236" y="7"/>
                    </a:cubicBezTo>
                    <a:cubicBezTo>
                      <a:pt x="220" y="8"/>
                      <a:pt x="191" y="22"/>
                      <a:pt x="191" y="22"/>
                    </a:cubicBezTo>
                    <a:cubicBezTo>
                      <a:pt x="176" y="32"/>
                      <a:pt x="156" y="37"/>
                      <a:pt x="146" y="52"/>
                    </a:cubicBezTo>
                    <a:cubicBezTo>
                      <a:pt x="124" y="86"/>
                      <a:pt x="122" y="120"/>
                      <a:pt x="108" y="157"/>
                    </a:cubicBezTo>
                    <a:cubicBezTo>
                      <a:pt x="99" y="322"/>
                      <a:pt x="0" y="619"/>
                      <a:pt x="206" y="682"/>
                    </a:cubicBezTo>
                    <a:cubicBezTo>
                      <a:pt x="240" y="705"/>
                      <a:pt x="230" y="717"/>
                      <a:pt x="273" y="727"/>
                    </a:cubicBezTo>
                    <a:cubicBezTo>
                      <a:pt x="338" y="759"/>
                      <a:pt x="384" y="759"/>
                      <a:pt x="461" y="765"/>
                    </a:cubicBezTo>
                    <a:cubicBezTo>
                      <a:pt x="481" y="758"/>
                      <a:pt x="521" y="742"/>
                      <a:pt x="536" y="727"/>
                    </a:cubicBezTo>
                  </a:path>
                </a:pathLst>
              </a:custGeom>
              <a:noFill/>
              <a:ln w="9525">
                <a:solidFill>
                  <a:srgbClr val="000000"/>
                </a:solidFill>
                <a:round/>
                <a:headEnd/>
                <a:tailEnd/>
              </a:ln>
            </p:spPr>
            <p:txBody>
              <a:bodyPr/>
              <a:lstStyle/>
              <a:p>
                <a:endParaRPr lang="ru-RU"/>
              </a:p>
            </p:txBody>
          </p:sp>
          <p:sp>
            <p:nvSpPr>
              <p:cNvPr id="26636" name="Freeform 77"/>
              <p:cNvSpPr>
                <a:spLocks noChangeAspect="1"/>
              </p:cNvSpPr>
              <p:nvPr/>
            </p:nvSpPr>
            <p:spPr bwMode="auto">
              <a:xfrm>
                <a:off x="3683" y="5905"/>
                <a:ext cx="1042" cy="965"/>
              </a:xfrm>
              <a:custGeom>
                <a:avLst/>
                <a:gdLst>
                  <a:gd name="T0" fmla="*/ 223 w 412"/>
                  <a:gd name="T1" fmla="*/ 851 h 382"/>
                  <a:gd name="T2" fmla="*/ 129 w 412"/>
                  <a:gd name="T3" fmla="*/ 720 h 382"/>
                  <a:gd name="T4" fmla="*/ 33 w 412"/>
                  <a:gd name="T5" fmla="*/ 568 h 382"/>
                  <a:gd name="T6" fmla="*/ 167 w 412"/>
                  <a:gd name="T7" fmla="*/ 152 h 382"/>
                  <a:gd name="T8" fmla="*/ 336 w 412"/>
                  <a:gd name="T9" fmla="*/ 38 h 382"/>
                  <a:gd name="T10" fmla="*/ 395 w 412"/>
                  <a:gd name="T11" fmla="*/ 0 h 382"/>
                  <a:gd name="T12" fmla="*/ 716 w 412"/>
                  <a:gd name="T13" fmla="*/ 18 h 382"/>
                  <a:gd name="T14" fmla="*/ 888 w 412"/>
                  <a:gd name="T15" fmla="*/ 114 h 382"/>
                  <a:gd name="T16" fmla="*/ 1039 w 412"/>
                  <a:gd name="T17" fmla="*/ 397 h 382"/>
                  <a:gd name="T18" fmla="*/ 1019 w 412"/>
                  <a:gd name="T19" fmla="*/ 796 h 382"/>
                  <a:gd name="T20" fmla="*/ 964 w 412"/>
                  <a:gd name="T21" fmla="*/ 813 h 382"/>
                  <a:gd name="T22" fmla="*/ 678 w 412"/>
                  <a:gd name="T23" fmla="*/ 965 h 382"/>
                  <a:gd name="T24" fmla="*/ 298 w 412"/>
                  <a:gd name="T25" fmla="*/ 947 h 382"/>
                  <a:gd name="T26" fmla="*/ 223 w 412"/>
                  <a:gd name="T27" fmla="*/ 851 h 3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2"/>
                  <a:gd name="T43" fmla="*/ 0 h 382"/>
                  <a:gd name="T44" fmla="*/ 412 w 412"/>
                  <a:gd name="T45" fmla="*/ 382 h 3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2" h="382">
                    <a:moveTo>
                      <a:pt x="88" y="337"/>
                    </a:moveTo>
                    <a:cubicBezTo>
                      <a:pt x="71" y="285"/>
                      <a:pt x="88" y="297"/>
                      <a:pt x="51" y="285"/>
                    </a:cubicBezTo>
                    <a:cubicBezTo>
                      <a:pt x="23" y="267"/>
                      <a:pt x="24" y="255"/>
                      <a:pt x="13" y="225"/>
                    </a:cubicBezTo>
                    <a:cubicBezTo>
                      <a:pt x="17" y="173"/>
                      <a:pt x="0" y="80"/>
                      <a:pt x="66" y="60"/>
                    </a:cubicBezTo>
                    <a:cubicBezTo>
                      <a:pt x="88" y="45"/>
                      <a:pt x="111" y="30"/>
                      <a:pt x="133" y="15"/>
                    </a:cubicBezTo>
                    <a:cubicBezTo>
                      <a:pt x="141" y="10"/>
                      <a:pt x="156" y="0"/>
                      <a:pt x="156" y="0"/>
                    </a:cubicBezTo>
                    <a:cubicBezTo>
                      <a:pt x="198" y="2"/>
                      <a:pt x="241" y="3"/>
                      <a:pt x="283" y="7"/>
                    </a:cubicBezTo>
                    <a:cubicBezTo>
                      <a:pt x="309" y="10"/>
                      <a:pt x="351" y="45"/>
                      <a:pt x="351" y="45"/>
                    </a:cubicBezTo>
                    <a:cubicBezTo>
                      <a:pt x="364" y="86"/>
                      <a:pt x="396" y="116"/>
                      <a:pt x="411" y="157"/>
                    </a:cubicBezTo>
                    <a:cubicBezTo>
                      <a:pt x="408" y="210"/>
                      <a:pt x="412" y="263"/>
                      <a:pt x="403" y="315"/>
                    </a:cubicBezTo>
                    <a:cubicBezTo>
                      <a:pt x="402" y="323"/>
                      <a:pt x="388" y="318"/>
                      <a:pt x="381" y="322"/>
                    </a:cubicBezTo>
                    <a:cubicBezTo>
                      <a:pt x="337" y="346"/>
                      <a:pt x="315" y="368"/>
                      <a:pt x="268" y="382"/>
                    </a:cubicBezTo>
                    <a:cubicBezTo>
                      <a:pt x="218" y="380"/>
                      <a:pt x="168" y="379"/>
                      <a:pt x="118" y="375"/>
                    </a:cubicBezTo>
                    <a:cubicBezTo>
                      <a:pt x="100" y="373"/>
                      <a:pt x="71" y="356"/>
                      <a:pt x="88" y="337"/>
                    </a:cubicBezTo>
                    <a:close/>
                  </a:path>
                </a:pathLst>
              </a:custGeom>
              <a:noFill/>
              <a:ln w="9525">
                <a:solidFill>
                  <a:srgbClr val="000000"/>
                </a:solidFill>
                <a:round/>
                <a:headEnd/>
                <a:tailEnd/>
              </a:ln>
            </p:spPr>
            <p:txBody>
              <a:bodyPr/>
              <a:lstStyle/>
              <a:p>
                <a:endParaRPr lang="ru-RU"/>
              </a:p>
            </p:txBody>
          </p:sp>
          <p:sp>
            <p:nvSpPr>
              <p:cNvPr id="26637" name="Freeform 78"/>
              <p:cNvSpPr>
                <a:spLocks noChangeAspect="1"/>
              </p:cNvSpPr>
              <p:nvPr/>
            </p:nvSpPr>
            <p:spPr bwMode="auto">
              <a:xfrm>
                <a:off x="4280" y="6120"/>
                <a:ext cx="157" cy="278"/>
              </a:xfrm>
              <a:custGeom>
                <a:avLst/>
                <a:gdLst>
                  <a:gd name="T0" fmla="*/ 139 w 62"/>
                  <a:gd name="T1" fmla="*/ 30 h 110"/>
                  <a:gd name="T2" fmla="*/ 25 w 62"/>
                  <a:gd name="T3" fmla="*/ 126 h 110"/>
                  <a:gd name="T4" fmla="*/ 43 w 62"/>
                  <a:gd name="T5" fmla="*/ 258 h 110"/>
                  <a:gd name="T6" fmla="*/ 119 w 62"/>
                  <a:gd name="T7" fmla="*/ 240 h 110"/>
                  <a:gd name="T8" fmla="*/ 157 w 62"/>
                  <a:gd name="T9" fmla="*/ 126 h 110"/>
                  <a:gd name="T10" fmla="*/ 139 w 62"/>
                  <a:gd name="T11" fmla="*/ 30 h 110"/>
                  <a:gd name="T12" fmla="*/ 0 60000 65536"/>
                  <a:gd name="T13" fmla="*/ 0 60000 65536"/>
                  <a:gd name="T14" fmla="*/ 0 60000 65536"/>
                  <a:gd name="T15" fmla="*/ 0 60000 65536"/>
                  <a:gd name="T16" fmla="*/ 0 60000 65536"/>
                  <a:gd name="T17" fmla="*/ 0 60000 65536"/>
                  <a:gd name="T18" fmla="*/ 0 w 62"/>
                  <a:gd name="T19" fmla="*/ 0 h 110"/>
                  <a:gd name="T20" fmla="*/ 62 w 62"/>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62" h="110">
                    <a:moveTo>
                      <a:pt x="55" y="12"/>
                    </a:moveTo>
                    <a:cubicBezTo>
                      <a:pt x="16" y="0"/>
                      <a:pt x="31" y="17"/>
                      <a:pt x="10" y="50"/>
                    </a:cubicBezTo>
                    <a:cubicBezTo>
                      <a:pt x="12" y="67"/>
                      <a:pt x="6" y="88"/>
                      <a:pt x="17" y="102"/>
                    </a:cubicBezTo>
                    <a:cubicBezTo>
                      <a:pt x="24" y="110"/>
                      <a:pt x="40" y="103"/>
                      <a:pt x="47" y="95"/>
                    </a:cubicBezTo>
                    <a:cubicBezTo>
                      <a:pt x="57" y="83"/>
                      <a:pt x="62" y="50"/>
                      <a:pt x="62" y="50"/>
                    </a:cubicBezTo>
                    <a:cubicBezTo>
                      <a:pt x="44" y="37"/>
                      <a:pt x="0" y="12"/>
                      <a:pt x="55" y="12"/>
                    </a:cubicBezTo>
                    <a:close/>
                  </a:path>
                </a:pathLst>
              </a:custGeom>
              <a:noFill/>
              <a:ln w="9525">
                <a:solidFill>
                  <a:srgbClr val="000000"/>
                </a:solidFill>
                <a:round/>
                <a:headEnd/>
                <a:tailEnd/>
              </a:ln>
            </p:spPr>
            <p:txBody>
              <a:bodyPr/>
              <a:lstStyle/>
              <a:p>
                <a:endParaRPr lang="ru-RU"/>
              </a:p>
            </p:txBody>
          </p:sp>
          <p:sp>
            <p:nvSpPr>
              <p:cNvPr id="26638" name="Freeform 79"/>
              <p:cNvSpPr>
                <a:spLocks noChangeAspect="1"/>
              </p:cNvSpPr>
              <p:nvPr/>
            </p:nvSpPr>
            <p:spPr bwMode="auto">
              <a:xfrm>
                <a:off x="3921" y="6132"/>
                <a:ext cx="157" cy="266"/>
              </a:xfrm>
              <a:custGeom>
                <a:avLst/>
                <a:gdLst>
                  <a:gd name="T0" fmla="*/ 81 w 62"/>
                  <a:gd name="T1" fmla="*/ 0 h 105"/>
                  <a:gd name="T2" fmla="*/ 43 w 62"/>
                  <a:gd name="T3" fmla="*/ 56 h 105"/>
                  <a:gd name="T4" fmla="*/ 5 w 62"/>
                  <a:gd name="T5" fmla="*/ 170 h 105"/>
                  <a:gd name="T6" fmla="*/ 23 w 62"/>
                  <a:gd name="T7" fmla="*/ 246 h 105"/>
                  <a:gd name="T8" fmla="*/ 157 w 62"/>
                  <a:gd name="T9" fmla="*/ 190 h 105"/>
                  <a:gd name="T10" fmla="*/ 119 w 62"/>
                  <a:gd name="T11" fmla="*/ 76 h 105"/>
                  <a:gd name="T12" fmla="*/ 99 w 62"/>
                  <a:gd name="T13" fmla="*/ 18 h 105"/>
                  <a:gd name="T14" fmla="*/ 81 w 62"/>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05"/>
                  <a:gd name="T26" fmla="*/ 62 w 62"/>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05">
                    <a:moveTo>
                      <a:pt x="32" y="0"/>
                    </a:moveTo>
                    <a:cubicBezTo>
                      <a:pt x="27" y="7"/>
                      <a:pt x="21" y="14"/>
                      <a:pt x="17" y="22"/>
                    </a:cubicBezTo>
                    <a:cubicBezTo>
                      <a:pt x="11" y="36"/>
                      <a:pt x="2" y="67"/>
                      <a:pt x="2" y="67"/>
                    </a:cubicBezTo>
                    <a:cubicBezTo>
                      <a:pt x="4" y="77"/>
                      <a:pt x="0" y="92"/>
                      <a:pt x="9" y="97"/>
                    </a:cubicBezTo>
                    <a:cubicBezTo>
                      <a:pt x="22" y="105"/>
                      <a:pt x="54" y="80"/>
                      <a:pt x="62" y="75"/>
                    </a:cubicBezTo>
                    <a:cubicBezTo>
                      <a:pt x="57" y="60"/>
                      <a:pt x="52" y="45"/>
                      <a:pt x="47" y="30"/>
                    </a:cubicBezTo>
                    <a:cubicBezTo>
                      <a:pt x="44" y="22"/>
                      <a:pt x="39" y="7"/>
                      <a:pt x="39" y="7"/>
                    </a:cubicBezTo>
                    <a:cubicBezTo>
                      <a:pt x="10" y="17"/>
                      <a:pt x="11" y="21"/>
                      <a:pt x="32" y="0"/>
                    </a:cubicBezTo>
                    <a:close/>
                  </a:path>
                </a:pathLst>
              </a:custGeom>
              <a:noFill/>
              <a:ln w="9525">
                <a:solidFill>
                  <a:srgbClr val="000000"/>
                </a:solidFill>
                <a:round/>
                <a:headEnd/>
                <a:tailEnd/>
              </a:ln>
            </p:spPr>
            <p:txBody>
              <a:bodyPr/>
              <a:lstStyle/>
              <a:p>
                <a:endParaRPr lang="ru-RU"/>
              </a:p>
            </p:txBody>
          </p:sp>
          <p:sp>
            <p:nvSpPr>
              <p:cNvPr id="26639" name="Freeform 80"/>
              <p:cNvSpPr>
                <a:spLocks noChangeAspect="1"/>
              </p:cNvSpPr>
              <p:nvPr/>
            </p:nvSpPr>
            <p:spPr bwMode="auto">
              <a:xfrm>
                <a:off x="3641" y="8596"/>
                <a:ext cx="171" cy="1289"/>
              </a:xfrm>
              <a:custGeom>
                <a:avLst/>
                <a:gdLst>
                  <a:gd name="T0" fmla="*/ 171 w 68"/>
                  <a:gd name="T1" fmla="*/ 0 h 510"/>
                  <a:gd name="T2" fmla="*/ 96 w 68"/>
                  <a:gd name="T3" fmla="*/ 910 h 510"/>
                  <a:gd name="T4" fmla="*/ 0 w 68"/>
                  <a:gd name="T5" fmla="*/ 1289 h 510"/>
                  <a:gd name="T6" fmla="*/ 0 60000 65536"/>
                  <a:gd name="T7" fmla="*/ 0 60000 65536"/>
                  <a:gd name="T8" fmla="*/ 0 60000 65536"/>
                  <a:gd name="T9" fmla="*/ 0 w 68"/>
                  <a:gd name="T10" fmla="*/ 0 h 510"/>
                  <a:gd name="T11" fmla="*/ 68 w 68"/>
                  <a:gd name="T12" fmla="*/ 510 h 510"/>
                </a:gdLst>
                <a:ahLst/>
                <a:cxnLst>
                  <a:cxn ang="T6">
                    <a:pos x="T0" y="T1"/>
                  </a:cxn>
                  <a:cxn ang="T7">
                    <a:pos x="T2" y="T3"/>
                  </a:cxn>
                  <a:cxn ang="T8">
                    <a:pos x="T4" y="T5"/>
                  </a:cxn>
                </a:cxnLst>
                <a:rect l="T9" t="T10" r="T11" b="T12"/>
                <a:pathLst>
                  <a:path w="68" h="510">
                    <a:moveTo>
                      <a:pt x="68" y="0"/>
                    </a:moveTo>
                    <a:cubicBezTo>
                      <a:pt x="63" y="123"/>
                      <a:pt x="60" y="240"/>
                      <a:pt x="38" y="360"/>
                    </a:cubicBezTo>
                    <a:cubicBezTo>
                      <a:pt x="29" y="410"/>
                      <a:pt x="0" y="459"/>
                      <a:pt x="0" y="510"/>
                    </a:cubicBezTo>
                  </a:path>
                </a:pathLst>
              </a:custGeom>
              <a:noFill/>
              <a:ln w="9525">
                <a:solidFill>
                  <a:srgbClr val="000000"/>
                </a:solidFill>
                <a:round/>
                <a:headEnd/>
                <a:tailEnd/>
              </a:ln>
            </p:spPr>
            <p:txBody>
              <a:bodyPr/>
              <a:lstStyle/>
              <a:p>
                <a:endParaRPr lang="ru-RU"/>
              </a:p>
            </p:txBody>
          </p:sp>
          <p:sp>
            <p:nvSpPr>
              <p:cNvPr id="26640" name="Freeform 81"/>
              <p:cNvSpPr>
                <a:spLocks noChangeAspect="1"/>
              </p:cNvSpPr>
              <p:nvPr/>
            </p:nvSpPr>
            <p:spPr bwMode="auto">
              <a:xfrm>
                <a:off x="4740" y="8558"/>
                <a:ext cx="172" cy="1289"/>
              </a:xfrm>
              <a:custGeom>
                <a:avLst/>
                <a:gdLst>
                  <a:gd name="T0" fmla="*/ 0 w 68"/>
                  <a:gd name="T1" fmla="*/ 0 h 510"/>
                  <a:gd name="T2" fmla="*/ 114 w 68"/>
                  <a:gd name="T3" fmla="*/ 265 h 510"/>
                  <a:gd name="T4" fmla="*/ 134 w 68"/>
                  <a:gd name="T5" fmla="*/ 1289 h 510"/>
                  <a:gd name="T6" fmla="*/ 0 60000 65536"/>
                  <a:gd name="T7" fmla="*/ 0 60000 65536"/>
                  <a:gd name="T8" fmla="*/ 0 60000 65536"/>
                  <a:gd name="T9" fmla="*/ 0 w 68"/>
                  <a:gd name="T10" fmla="*/ 0 h 510"/>
                  <a:gd name="T11" fmla="*/ 68 w 68"/>
                  <a:gd name="T12" fmla="*/ 510 h 510"/>
                </a:gdLst>
                <a:ahLst/>
                <a:cxnLst>
                  <a:cxn ang="T6">
                    <a:pos x="T0" y="T1"/>
                  </a:cxn>
                  <a:cxn ang="T7">
                    <a:pos x="T2" y="T3"/>
                  </a:cxn>
                  <a:cxn ang="T8">
                    <a:pos x="T4" y="T5"/>
                  </a:cxn>
                </a:cxnLst>
                <a:rect l="T9" t="T10" r="T11" b="T12"/>
                <a:pathLst>
                  <a:path w="68" h="510">
                    <a:moveTo>
                      <a:pt x="0" y="0"/>
                    </a:moveTo>
                    <a:cubicBezTo>
                      <a:pt x="18" y="37"/>
                      <a:pt x="33" y="66"/>
                      <a:pt x="45" y="105"/>
                    </a:cubicBezTo>
                    <a:cubicBezTo>
                      <a:pt x="68" y="279"/>
                      <a:pt x="53" y="145"/>
                      <a:pt x="53" y="510"/>
                    </a:cubicBezTo>
                  </a:path>
                </a:pathLst>
              </a:custGeom>
              <a:noFill/>
              <a:ln w="9525">
                <a:solidFill>
                  <a:srgbClr val="000000"/>
                </a:solidFill>
                <a:round/>
                <a:headEnd/>
                <a:tailEnd/>
              </a:ln>
            </p:spPr>
            <p:txBody>
              <a:bodyPr/>
              <a:lstStyle/>
              <a:p>
                <a:endParaRPr lang="ru-RU"/>
              </a:p>
            </p:txBody>
          </p:sp>
          <p:sp>
            <p:nvSpPr>
              <p:cNvPr id="26641" name="Freeform 82"/>
              <p:cNvSpPr>
                <a:spLocks noChangeAspect="1"/>
              </p:cNvSpPr>
              <p:nvPr/>
            </p:nvSpPr>
            <p:spPr bwMode="auto">
              <a:xfrm>
                <a:off x="2561" y="7573"/>
                <a:ext cx="910" cy="98"/>
              </a:xfrm>
              <a:custGeom>
                <a:avLst/>
                <a:gdLst>
                  <a:gd name="T0" fmla="*/ 910 w 360"/>
                  <a:gd name="T1" fmla="*/ 0 h 39"/>
                  <a:gd name="T2" fmla="*/ 0 w 360"/>
                  <a:gd name="T3" fmla="*/ 55 h 39"/>
                  <a:gd name="T4" fmla="*/ 0 60000 65536"/>
                  <a:gd name="T5" fmla="*/ 0 60000 65536"/>
                  <a:gd name="T6" fmla="*/ 0 w 360"/>
                  <a:gd name="T7" fmla="*/ 0 h 39"/>
                  <a:gd name="T8" fmla="*/ 360 w 360"/>
                  <a:gd name="T9" fmla="*/ 39 h 39"/>
                </a:gdLst>
                <a:ahLst/>
                <a:cxnLst>
                  <a:cxn ang="T4">
                    <a:pos x="T0" y="T1"/>
                  </a:cxn>
                  <a:cxn ang="T5">
                    <a:pos x="T2" y="T3"/>
                  </a:cxn>
                </a:cxnLst>
                <a:rect l="T6" t="T7" r="T8" b="T9"/>
                <a:pathLst>
                  <a:path w="360" h="39">
                    <a:moveTo>
                      <a:pt x="360" y="0"/>
                    </a:moveTo>
                    <a:cubicBezTo>
                      <a:pt x="232" y="39"/>
                      <a:pt x="171" y="22"/>
                      <a:pt x="0" y="22"/>
                    </a:cubicBezTo>
                  </a:path>
                </a:pathLst>
              </a:custGeom>
              <a:noFill/>
              <a:ln w="9525">
                <a:solidFill>
                  <a:srgbClr val="000000"/>
                </a:solidFill>
                <a:round/>
                <a:headEnd/>
                <a:tailEnd/>
              </a:ln>
            </p:spPr>
            <p:txBody>
              <a:bodyPr/>
              <a:lstStyle/>
              <a:p>
                <a:endParaRPr lang="ru-RU"/>
              </a:p>
            </p:txBody>
          </p:sp>
          <p:sp>
            <p:nvSpPr>
              <p:cNvPr id="26642" name="Freeform 83"/>
              <p:cNvSpPr>
                <a:spLocks noChangeAspect="1"/>
              </p:cNvSpPr>
              <p:nvPr/>
            </p:nvSpPr>
            <p:spPr bwMode="auto">
              <a:xfrm>
                <a:off x="5119" y="7401"/>
                <a:ext cx="1023" cy="187"/>
              </a:xfrm>
              <a:custGeom>
                <a:avLst/>
                <a:gdLst>
                  <a:gd name="T0" fmla="*/ 0 w 405"/>
                  <a:gd name="T1" fmla="*/ 0 h 74"/>
                  <a:gd name="T2" fmla="*/ 1023 w 405"/>
                  <a:gd name="T3" fmla="*/ 20 h 74"/>
                  <a:gd name="T4" fmla="*/ 0 60000 65536"/>
                  <a:gd name="T5" fmla="*/ 0 60000 65536"/>
                  <a:gd name="T6" fmla="*/ 0 w 405"/>
                  <a:gd name="T7" fmla="*/ 0 h 74"/>
                  <a:gd name="T8" fmla="*/ 405 w 405"/>
                  <a:gd name="T9" fmla="*/ 74 h 74"/>
                </a:gdLst>
                <a:ahLst/>
                <a:cxnLst>
                  <a:cxn ang="T4">
                    <a:pos x="T0" y="T1"/>
                  </a:cxn>
                  <a:cxn ang="T5">
                    <a:pos x="T2" y="T3"/>
                  </a:cxn>
                </a:cxnLst>
                <a:rect l="T6" t="T7" r="T8" b="T9"/>
                <a:pathLst>
                  <a:path w="405" h="74">
                    <a:moveTo>
                      <a:pt x="0" y="0"/>
                    </a:moveTo>
                    <a:cubicBezTo>
                      <a:pt x="113" y="74"/>
                      <a:pt x="405" y="8"/>
                      <a:pt x="405" y="8"/>
                    </a:cubicBezTo>
                  </a:path>
                </a:pathLst>
              </a:custGeom>
              <a:noFill/>
              <a:ln w="9525">
                <a:solidFill>
                  <a:srgbClr val="000000"/>
                </a:solidFill>
                <a:round/>
                <a:headEnd/>
                <a:tailEnd/>
              </a:ln>
            </p:spPr>
            <p:txBody>
              <a:bodyPr/>
              <a:lstStyle/>
              <a:p>
                <a:endParaRPr lang="ru-RU"/>
              </a:p>
            </p:txBody>
          </p:sp>
          <p:grpSp>
            <p:nvGrpSpPr>
              <p:cNvPr id="26643" name="Group 84"/>
              <p:cNvGrpSpPr>
                <a:grpSpLocks noChangeAspect="1"/>
              </p:cNvGrpSpPr>
              <p:nvPr/>
            </p:nvGrpSpPr>
            <p:grpSpPr bwMode="auto">
              <a:xfrm>
                <a:off x="6087" y="6870"/>
                <a:ext cx="548" cy="607"/>
                <a:chOff x="6087" y="6870"/>
                <a:chExt cx="548" cy="607"/>
              </a:xfrm>
            </p:grpSpPr>
            <p:sp>
              <p:nvSpPr>
                <p:cNvPr id="26649" name="Freeform 85"/>
                <p:cNvSpPr>
                  <a:spLocks noChangeAspect="1"/>
                </p:cNvSpPr>
                <p:nvPr/>
              </p:nvSpPr>
              <p:spPr bwMode="auto">
                <a:xfrm>
                  <a:off x="6142" y="6870"/>
                  <a:ext cx="190" cy="475"/>
                </a:xfrm>
                <a:custGeom>
                  <a:avLst/>
                  <a:gdLst>
                    <a:gd name="T0" fmla="*/ 0 w 75"/>
                    <a:gd name="T1" fmla="*/ 475 h 188"/>
                    <a:gd name="T2" fmla="*/ 76 w 75"/>
                    <a:gd name="T3" fmla="*/ 361 h 188"/>
                    <a:gd name="T4" fmla="*/ 190 w 75"/>
                    <a:gd name="T5" fmla="*/ 0 h 188"/>
                    <a:gd name="T6" fmla="*/ 0 60000 65536"/>
                    <a:gd name="T7" fmla="*/ 0 60000 65536"/>
                    <a:gd name="T8" fmla="*/ 0 60000 65536"/>
                    <a:gd name="T9" fmla="*/ 0 w 75"/>
                    <a:gd name="T10" fmla="*/ 0 h 188"/>
                    <a:gd name="T11" fmla="*/ 75 w 75"/>
                    <a:gd name="T12" fmla="*/ 188 h 188"/>
                  </a:gdLst>
                  <a:ahLst/>
                  <a:cxnLst>
                    <a:cxn ang="T6">
                      <a:pos x="T0" y="T1"/>
                    </a:cxn>
                    <a:cxn ang="T7">
                      <a:pos x="T2" y="T3"/>
                    </a:cxn>
                    <a:cxn ang="T8">
                      <a:pos x="T4" y="T5"/>
                    </a:cxn>
                  </a:cxnLst>
                  <a:rect l="T9" t="T10" r="T11" b="T12"/>
                  <a:pathLst>
                    <a:path w="75" h="188">
                      <a:moveTo>
                        <a:pt x="0" y="188"/>
                      </a:moveTo>
                      <a:cubicBezTo>
                        <a:pt x="10" y="173"/>
                        <a:pt x="20" y="158"/>
                        <a:pt x="30" y="143"/>
                      </a:cubicBezTo>
                      <a:cubicBezTo>
                        <a:pt x="56" y="103"/>
                        <a:pt x="55" y="43"/>
                        <a:pt x="75" y="0"/>
                      </a:cubicBezTo>
                    </a:path>
                  </a:pathLst>
                </a:custGeom>
                <a:noFill/>
                <a:ln w="9525">
                  <a:solidFill>
                    <a:srgbClr val="000000"/>
                  </a:solidFill>
                  <a:round/>
                  <a:headEnd/>
                  <a:tailEnd/>
                </a:ln>
              </p:spPr>
              <p:txBody>
                <a:bodyPr/>
                <a:lstStyle/>
                <a:p>
                  <a:endParaRPr lang="ru-RU"/>
                </a:p>
              </p:txBody>
            </p:sp>
            <p:sp>
              <p:nvSpPr>
                <p:cNvPr id="26650" name="Freeform 86"/>
                <p:cNvSpPr>
                  <a:spLocks noChangeAspect="1"/>
                </p:cNvSpPr>
                <p:nvPr/>
              </p:nvSpPr>
              <p:spPr bwMode="auto">
                <a:xfrm>
                  <a:off x="6142" y="7022"/>
                  <a:ext cx="493" cy="303"/>
                </a:xfrm>
                <a:custGeom>
                  <a:avLst/>
                  <a:gdLst>
                    <a:gd name="T0" fmla="*/ 0 w 195"/>
                    <a:gd name="T1" fmla="*/ 303 h 120"/>
                    <a:gd name="T2" fmla="*/ 210 w 195"/>
                    <a:gd name="T3" fmla="*/ 247 h 120"/>
                    <a:gd name="T4" fmla="*/ 265 w 195"/>
                    <a:gd name="T5" fmla="*/ 189 h 120"/>
                    <a:gd name="T6" fmla="*/ 324 w 195"/>
                    <a:gd name="T7" fmla="*/ 172 h 120"/>
                    <a:gd name="T8" fmla="*/ 362 w 195"/>
                    <a:gd name="T9" fmla="*/ 114 h 120"/>
                    <a:gd name="T10" fmla="*/ 417 w 195"/>
                    <a:gd name="T11" fmla="*/ 76 h 120"/>
                    <a:gd name="T12" fmla="*/ 437 w 195"/>
                    <a:gd name="T13" fmla="*/ 20 h 120"/>
                    <a:gd name="T14" fmla="*/ 493 w 195"/>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195"/>
                    <a:gd name="T25" fmla="*/ 0 h 120"/>
                    <a:gd name="T26" fmla="*/ 195 w 19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 h="120">
                      <a:moveTo>
                        <a:pt x="0" y="120"/>
                      </a:moveTo>
                      <a:cubicBezTo>
                        <a:pt x="28" y="113"/>
                        <a:pt x="56" y="106"/>
                        <a:pt x="83" y="98"/>
                      </a:cubicBezTo>
                      <a:cubicBezTo>
                        <a:pt x="90" y="90"/>
                        <a:pt x="96" y="81"/>
                        <a:pt x="105" y="75"/>
                      </a:cubicBezTo>
                      <a:cubicBezTo>
                        <a:pt x="112" y="71"/>
                        <a:pt x="122" y="73"/>
                        <a:pt x="128" y="68"/>
                      </a:cubicBezTo>
                      <a:cubicBezTo>
                        <a:pt x="135" y="62"/>
                        <a:pt x="137" y="52"/>
                        <a:pt x="143" y="45"/>
                      </a:cubicBezTo>
                      <a:cubicBezTo>
                        <a:pt x="149" y="39"/>
                        <a:pt x="158" y="35"/>
                        <a:pt x="165" y="30"/>
                      </a:cubicBezTo>
                      <a:cubicBezTo>
                        <a:pt x="168" y="23"/>
                        <a:pt x="167" y="14"/>
                        <a:pt x="173" y="8"/>
                      </a:cubicBezTo>
                      <a:cubicBezTo>
                        <a:pt x="179" y="2"/>
                        <a:pt x="195" y="0"/>
                        <a:pt x="195" y="0"/>
                      </a:cubicBezTo>
                    </a:path>
                  </a:pathLst>
                </a:custGeom>
                <a:noFill/>
                <a:ln w="9525">
                  <a:solidFill>
                    <a:srgbClr val="000000"/>
                  </a:solidFill>
                  <a:round/>
                  <a:headEnd/>
                  <a:tailEnd/>
                </a:ln>
              </p:spPr>
              <p:txBody>
                <a:bodyPr/>
                <a:lstStyle/>
                <a:p>
                  <a:endParaRPr lang="ru-RU"/>
                </a:p>
              </p:txBody>
            </p:sp>
            <p:sp>
              <p:nvSpPr>
                <p:cNvPr id="26651" name="Freeform 87"/>
                <p:cNvSpPr>
                  <a:spLocks noChangeAspect="1"/>
                </p:cNvSpPr>
                <p:nvPr/>
              </p:nvSpPr>
              <p:spPr bwMode="auto">
                <a:xfrm>
                  <a:off x="6200" y="7307"/>
                  <a:ext cx="379" cy="3"/>
                </a:xfrm>
                <a:custGeom>
                  <a:avLst/>
                  <a:gdLst>
                    <a:gd name="T0" fmla="*/ 0 w 150"/>
                    <a:gd name="T1" fmla="*/ 0 h 1"/>
                    <a:gd name="T2" fmla="*/ 379 w 150"/>
                    <a:gd name="T3" fmla="*/ 0 h 1"/>
                    <a:gd name="T4" fmla="*/ 0 60000 65536"/>
                    <a:gd name="T5" fmla="*/ 0 60000 65536"/>
                    <a:gd name="T6" fmla="*/ 0 w 150"/>
                    <a:gd name="T7" fmla="*/ 0 h 1"/>
                    <a:gd name="T8" fmla="*/ 150 w 150"/>
                    <a:gd name="T9" fmla="*/ 1 h 1"/>
                  </a:gdLst>
                  <a:ahLst/>
                  <a:cxnLst>
                    <a:cxn ang="T4">
                      <a:pos x="T0" y="T1"/>
                    </a:cxn>
                    <a:cxn ang="T5">
                      <a:pos x="T2" y="T3"/>
                    </a:cxn>
                  </a:cxnLst>
                  <a:rect l="T6" t="T7" r="T8" b="T9"/>
                  <a:pathLst>
                    <a:path w="150" h="1">
                      <a:moveTo>
                        <a:pt x="0" y="0"/>
                      </a:moveTo>
                      <a:cubicBezTo>
                        <a:pt x="50" y="0"/>
                        <a:pt x="100" y="0"/>
                        <a:pt x="150" y="0"/>
                      </a:cubicBezTo>
                    </a:path>
                  </a:pathLst>
                </a:custGeom>
                <a:noFill/>
                <a:ln w="9525">
                  <a:solidFill>
                    <a:srgbClr val="000000"/>
                  </a:solidFill>
                  <a:round/>
                  <a:headEnd/>
                  <a:tailEnd/>
                </a:ln>
              </p:spPr>
              <p:txBody>
                <a:bodyPr/>
                <a:lstStyle/>
                <a:p>
                  <a:endParaRPr lang="ru-RU"/>
                </a:p>
              </p:txBody>
            </p:sp>
            <p:sp>
              <p:nvSpPr>
                <p:cNvPr id="26652" name="Freeform 88"/>
                <p:cNvSpPr>
                  <a:spLocks noChangeAspect="1"/>
                </p:cNvSpPr>
                <p:nvPr/>
              </p:nvSpPr>
              <p:spPr bwMode="auto">
                <a:xfrm>
                  <a:off x="6087" y="7376"/>
                  <a:ext cx="492" cy="101"/>
                </a:xfrm>
                <a:custGeom>
                  <a:avLst/>
                  <a:gdLst>
                    <a:gd name="T0" fmla="*/ 0 w 195"/>
                    <a:gd name="T1" fmla="*/ 25 h 40"/>
                    <a:gd name="T2" fmla="*/ 492 w 195"/>
                    <a:gd name="T3" fmla="*/ 101 h 40"/>
                    <a:gd name="T4" fmla="*/ 0 60000 65536"/>
                    <a:gd name="T5" fmla="*/ 0 60000 65536"/>
                    <a:gd name="T6" fmla="*/ 0 w 195"/>
                    <a:gd name="T7" fmla="*/ 0 h 40"/>
                    <a:gd name="T8" fmla="*/ 195 w 195"/>
                    <a:gd name="T9" fmla="*/ 40 h 40"/>
                  </a:gdLst>
                  <a:ahLst/>
                  <a:cxnLst>
                    <a:cxn ang="T4">
                      <a:pos x="T0" y="T1"/>
                    </a:cxn>
                    <a:cxn ang="T5">
                      <a:pos x="T2" y="T3"/>
                    </a:cxn>
                  </a:cxnLst>
                  <a:rect l="T6" t="T7" r="T8" b="T9"/>
                  <a:pathLst>
                    <a:path w="195" h="40">
                      <a:moveTo>
                        <a:pt x="0" y="10"/>
                      </a:moveTo>
                      <a:cubicBezTo>
                        <a:pt x="181" y="19"/>
                        <a:pt x="110" y="0"/>
                        <a:pt x="195" y="40"/>
                      </a:cubicBezTo>
                    </a:path>
                  </a:pathLst>
                </a:custGeom>
                <a:noFill/>
                <a:ln w="9525">
                  <a:solidFill>
                    <a:srgbClr val="000000"/>
                  </a:solidFill>
                  <a:round/>
                  <a:headEnd/>
                  <a:tailEnd/>
                </a:ln>
              </p:spPr>
              <p:txBody>
                <a:bodyPr/>
                <a:lstStyle/>
                <a:p>
                  <a:endParaRPr lang="ru-RU"/>
                </a:p>
              </p:txBody>
            </p:sp>
          </p:grpSp>
          <p:grpSp>
            <p:nvGrpSpPr>
              <p:cNvPr id="26644" name="Group 89"/>
              <p:cNvGrpSpPr>
                <a:grpSpLocks noChangeAspect="1"/>
              </p:cNvGrpSpPr>
              <p:nvPr/>
            </p:nvGrpSpPr>
            <p:grpSpPr bwMode="auto">
              <a:xfrm>
                <a:off x="1955" y="7307"/>
                <a:ext cx="634" cy="645"/>
                <a:chOff x="1955" y="7307"/>
                <a:chExt cx="634" cy="645"/>
              </a:xfrm>
            </p:grpSpPr>
            <p:sp>
              <p:nvSpPr>
                <p:cNvPr id="26645" name="Freeform 90"/>
                <p:cNvSpPr>
                  <a:spLocks noChangeAspect="1"/>
                </p:cNvSpPr>
                <p:nvPr/>
              </p:nvSpPr>
              <p:spPr bwMode="auto">
                <a:xfrm>
                  <a:off x="2448" y="7307"/>
                  <a:ext cx="131" cy="266"/>
                </a:xfrm>
                <a:custGeom>
                  <a:avLst/>
                  <a:gdLst>
                    <a:gd name="T0" fmla="*/ 131 w 52"/>
                    <a:gd name="T1" fmla="*/ 266 h 105"/>
                    <a:gd name="T2" fmla="*/ 0 w 52"/>
                    <a:gd name="T3" fmla="*/ 0 h 105"/>
                    <a:gd name="T4" fmla="*/ 0 60000 65536"/>
                    <a:gd name="T5" fmla="*/ 0 60000 65536"/>
                    <a:gd name="T6" fmla="*/ 0 w 52"/>
                    <a:gd name="T7" fmla="*/ 0 h 105"/>
                    <a:gd name="T8" fmla="*/ 52 w 52"/>
                    <a:gd name="T9" fmla="*/ 105 h 105"/>
                  </a:gdLst>
                  <a:ahLst/>
                  <a:cxnLst>
                    <a:cxn ang="T4">
                      <a:pos x="T0" y="T1"/>
                    </a:cxn>
                    <a:cxn ang="T5">
                      <a:pos x="T2" y="T3"/>
                    </a:cxn>
                  </a:cxnLst>
                  <a:rect l="T6" t="T7" r="T8" b="T9"/>
                  <a:pathLst>
                    <a:path w="52" h="105">
                      <a:moveTo>
                        <a:pt x="52" y="105"/>
                      </a:moveTo>
                      <a:cubicBezTo>
                        <a:pt x="27" y="67"/>
                        <a:pt x="19" y="40"/>
                        <a:pt x="0" y="0"/>
                      </a:cubicBezTo>
                    </a:path>
                  </a:pathLst>
                </a:custGeom>
                <a:noFill/>
                <a:ln w="9525">
                  <a:solidFill>
                    <a:srgbClr val="000000"/>
                  </a:solidFill>
                  <a:round/>
                  <a:headEnd/>
                  <a:tailEnd/>
                </a:ln>
              </p:spPr>
              <p:txBody>
                <a:bodyPr/>
                <a:lstStyle/>
                <a:p>
                  <a:endParaRPr lang="ru-RU"/>
                </a:p>
              </p:txBody>
            </p:sp>
            <p:sp>
              <p:nvSpPr>
                <p:cNvPr id="26646" name="Freeform 91"/>
                <p:cNvSpPr>
                  <a:spLocks noChangeAspect="1"/>
                </p:cNvSpPr>
                <p:nvPr/>
              </p:nvSpPr>
              <p:spPr bwMode="auto">
                <a:xfrm>
                  <a:off x="1955" y="7363"/>
                  <a:ext cx="569" cy="248"/>
                </a:xfrm>
                <a:custGeom>
                  <a:avLst/>
                  <a:gdLst>
                    <a:gd name="T0" fmla="*/ 569 w 225"/>
                    <a:gd name="T1" fmla="*/ 248 h 98"/>
                    <a:gd name="T2" fmla="*/ 341 w 225"/>
                    <a:gd name="T3" fmla="*/ 96 h 98"/>
                    <a:gd name="T4" fmla="*/ 0 w 225"/>
                    <a:gd name="T5" fmla="*/ 0 h 98"/>
                    <a:gd name="T6" fmla="*/ 0 60000 65536"/>
                    <a:gd name="T7" fmla="*/ 0 60000 65536"/>
                    <a:gd name="T8" fmla="*/ 0 60000 65536"/>
                    <a:gd name="T9" fmla="*/ 0 w 225"/>
                    <a:gd name="T10" fmla="*/ 0 h 98"/>
                    <a:gd name="T11" fmla="*/ 225 w 225"/>
                    <a:gd name="T12" fmla="*/ 98 h 98"/>
                  </a:gdLst>
                  <a:ahLst/>
                  <a:cxnLst>
                    <a:cxn ang="T6">
                      <a:pos x="T0" y="T1"/>
                    </a:cxn>
                    <a:cxn ang="T7">
                      <a:pos x="T2" y="T3"/>
                    </a:cxn>
                    <a:cxn ang="T8">
                      <a:pos x="T4" y="T5"/>
                    </a:cxn>
                  </a:cxnLst>
                  <a:rect l="T9" t="T10" r="T11" b="T12"/>
                  <a:pathLst>
                    <a:path w="225" h="98">
                      <a:moveTo>
                        <a:pt x="225" y="98"/>
                      </a:moveTo>
                      <a:cubicBezTo>
                        <a:pt x="198" y="71"/>
                        <a:pt x="171" y="50"/>
                        <a:pt x="135" y="38"/>
                      </a:cubicBezTo>
                      <a:cubicBezTo>
                        <a:pt x="93" y="10"/>
                        <a:pt x="50" y="0"/>
                        <a:pt x="0" y="0"/>
                      </a:cubicBezTo>
                    </a:path>
                  </a:pathLst>
                </a:custGeom>
                <a:noFill/>
                <a:ln w="9525">
                  <a:solidFill>
                    <a:srgbClr val="000000"/>
                  </a:solidFill>
                  <a:round/>
                  <a:headEnd/>
                  <a:tailEnd/>
                </a:ln>
              </p:spPr>
              <p:txBody>
                <a:bodyPr/>
                <a:lstStyle/>
                <a:p>
                  <a:endParaRPr lang="ru-RU"/>
                </a:p>
              </p:txBody>
            </p:sp>
            <p:sp>
              <p:nvSpPr>
                <p:cNvPr id="26647" name="Freeform 92"/>
                <p:cNvSpPr>
                  <a:spLocks noChangeAspect="1"/>
                </p:cNvSpPr>
                <p:nvPr/>
              </p:nvSpPr>
              <p:spPr bwMode="auto">
                <a:xfrm>
                  <a:off x="2031" y="7590"/>
                  <a:ext cx="493" cy="59"/>
                </a:xfrm>
                <a:custGeom>
                  <a:avLst/>
                  <a:gdLst>
                    <a:gd name="T0" fmla="*/ 493 w 195"/>
                    <a:gd name="T1" fmla="*/ 0 h 23"/>
                    <a:gd name="T2" fmla="*/ 0 w 195"/>
                    <a:gd name="T3" fmla="*/ 59 h 23"/>
                    <a:gd name="T4" fmla="*/ 0 60000 65536"/>
                    <a:gd name="T5" fmla="*/ 0 60000 65536"/>
                    <a:gd name="T6" fmla="*/ 0 w 195"/>
                    <a:gd name="T7" fmla="*/ 0 h 23"/>
                    <a:gd name="T8" fmla="*/ 195 w 195"/>
                    <a:gd name="T9" fmla="*/ 23 h 23"/>
                  </a:gdLst>
                  <a:ahLst/>
                  <a:cxnLst>
                    <a:cxn ang="T4">
                      <a:pos x="T0" y="T1"/>
                    </a:cxn>
                    <a:cxn ang="T5">
                      <a:pos x="T2" y="T3"/>
                    </a:cxn>
                  </a:cxnLst>
                  <a:rect l="T6" t="T7" r="T8" b="T9"/>
                  <a:pathLst>
                    <a:path w="195" h="23">
                      <a:moveTo>
                        <a:pt x="195" y="0"/>
                      </a:moveTo>
                      <a:cubicBezTo>
                        <a:pt x="125" y="8"/>
                        <a:pt x="71" y="23"/>
                        <a:pt x="0" y="23"/>
                      </a:cubicBezTo>
                    </a:path>
                  </a:pathLst>
                </a:custGeom>
                <a:noFill/>
                <a:ln w="9525">
                  <a:solidFill>
                    <a:srgbClr val="000000"/>
                  </a:solidFill>
                  <a:round/>
                  <a:headEnd/>
                  <a:tailEnd/>
                </a:ln>
              </p:spPr>
              <p:txBody>
                <a:bodyPr/>
                <a:lstStyle/>
                <a:p>
                  <a:endParaRPr lang="ru-RU"/>
                </a:p>
              </p:txBody>
            </p:sp>
            <p:sp>
              <p:nvSpPr>
                <p:cNvPr id="26648" name="Freeform 93"/>
                <p:cNvSpPr>
                  <a:spLocks noChangeAspect="1"/>
                </p:cNvSpPr>
                <p:nvPr/>
              </p:nvSpPr>
              <p:spPr bwMode="auto">
                <a:xfrm>
                  <a:off x="1993" y="7596"/>
                  <a:ext cx="596" cy="356"/>
                </a:xfrm>
                <a:custGeom>
                  <a:avLst/>
                  <a:gdLst>
                    <a:gd name="T0" fmla="*/ 586 w 236"/>
                    <a:gd name="T1" fmla="*/ 15 h 141"/>
                    <a:gd name="T2" fmla="*/ 492 w 236"/>
                    <a:gd name="T3" fmla="*/ 91 h 141"/>
                    <a:gd name="T4" fmla="*/ 321 w 236"/>
                    <a:gd name="T5" fmla="*/ 184 h 141"/>
                    <a:gd name="T6" fmla="*/ 0 w 236"/>
                    <a:gd name="T7" fmla="*/ 356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232" y="6"/>
                      </a:moveTo>
                      <a:cubicBezTo>
                        <a:pt x="183" y="22"/>
                        <a:pt x="236" y="0"/>
                        <a:pt x="195" y="36"/>
                      </a:cubicBezTo>
                      <a:cubicBezTo>
                        <a:pt x="163" y="65"/>
                        <a:pt x="159" y="63"/>
                        <a:pt x="127" y="73"/>
                      </a:cubicBezTo>
                      <a:cubicBezTo>
                        <a:pt x="99" y="92"/>
                        <a:pt x="33" y="141"/>
                        <a:pt x="0" y="141"/>
                      </a:cubicBezTo>
                    </a:path>
                  </a:pathLst>
                </a:custGeom>
                <a:noFill/>
                <a:ln w="9525">
                  <a:solidFill>
                    <a:srgbClr val="000000"/>
                  </a:solidFill>
                  <a:round/>
                  <a:headEnd/>
                  <a:tailEnd/>
                </a:ln>
              </p:spPr>
              <p:txBody>
                <a:bodyPr/>
                <a:lstStyle/>
                <a:p>
                  <a:endParaRPr lang="ru-RU"/>
                </a:p>
              </p:txBody>
            </p:sp>
          </p:grpSp>
        </p:grpSp>
      </p:grpSp>
      <p:pic>
        <p:nvPicPr>
          <p:cNvPr id="26628" name="Picture 94"/>
          <p:cNvPicPr>
            <a:picLocks noChangeAspect="1" noChangeArrowheads="1"/>
          </p:cNvPicPr>
          <p:nvPr/>
        </p:nvPicPr>
        <p:blipFill>
          <a:blip r:embed="rId3" cstate="print"/>
          <a:srcRect/>
          <a:stretch>
            <a:fillRect/>
          </a:stretch>
        </p:blipFill>
        <p:spPr bwMode="auto">
          <a:xfrm>
            <a:off x="4716463" y="4365625"/>
            <a:ext cx="4248150" cy="2171700"/>
          </a:xfrm>
          <a:prstGeom prst="rect">
            <a:avLst/>
          </a:prstGeom>
          <a:noFill/>
          <a:ln w="9525">
            <a:noFill/>
            <a:miter lim="800000"/>
            <a:headEnd/>
            <a:tailEnd/>
          </a:ln>
        </p:spPr>
      </p:pic>
      <p:pic>
        <p:nvPicPr>
          <p:cNvPr id="26629" name="Picture 95"/>
          <p:cNvPicPr>
            <a:picLocks noChangeAspect="1" noChangeArrowheads="1"/>
          </p:cNvPicPr>
          <p:nvPr/>
        </p:nvPicPr>
        <p:blipFill>
          <a:blip r:embed="rId4" cstate="print"/>
          <a:srcRect l="8121" t="12305" r="11075" b="9843"/>
          <a:stretch>
            <a:fillRect/>
          </a:stretch>
        </p:blipFill>
        <p:spPr bwMode="auto">
          <a:xfrm>
            <a:off x="468313" y="4406900"/>
            <a:ext cx="2374900" cy="2119313"/>
          </a:xfrm>
          <a:prstGeom prst="rect">
            <a:avLst/>
          </a:prstGeom>
          <a:noFill/>
          <a:ln w="9525">
            <a:noFill/>
            <a:miter lim="800000"/>
            <a:headEnd/>
            <a:tailEnd/>
          </a:ln>
        </p:spPr>
      </p:pic>
      <p:sp>
        <p:nvSpPr>
          <p:cNvPr id="150624" name="Rectangle 96"/>
          <p:cNvSpPr>
            <a:spLocks noGrp="1" noChangeArrowheads="1"/>
          </p:cNvSpPr>
          <p:nvPr>
            <p:ph type="title"/>
          </p:nvPr>
        </p:nvSpPr>
        <p:spPr>
          <a:xfrm>
            <a:off x="0" y="152400"/>
            <a:ext cx="9144000" cy="762000"/>
          </a:xfrm>
        </p:spPr>
        <p:txBody>
          <a:bodyPr/>
          <a:lstStyle/>
          <a:p>
            <a:pPr eaLnBrk="1" hangingPunct="1">
              <a:lnSpc>
                <a:spcPct val="70000"/>
              </a:lnSpc>
              <a:defRPr/>
            </a:pPr>
            <a:r>
              <a:rPr lang="ru-RU" sz="3200" b="1" dirty="0" smtClean="0">
                <a:effectLst>
                  <a:outerShdw blurRad="38100" dist="38100" dir="2700000" algn="tl">
                    <a:srgbClr val="C0C0C0"/>
                  </a:outerShdw>
                </a:effectLst>
                <a:latin typeface="Times New Roman" pitchFamily="18" charset="0"/>
              </a:rPr>
              <a:t>Апробация инструментария и технологии</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mtClean="0"/>
              <a:t>Валидизация инструментария</a:t>
            </a:r>
          </a:p>
        </p:txBody>
      </p:sp>
      <p:sp>
        <p:nvSpPr>
          <p:cNvPr id="27651" name="Rectangle 3"/>
          <p:cNvSpPr>
            <a:spLocks noGrp="1" noChangeArrowheads="1"/>
          </p:cNvSpPr>
          <p:nvPr>
            <p:ph type="body" idx="1"/>
          </p:nvPr>
        </p:nvSpPr>
        <p:spPr>
          <a:xfrm>
            <a:off x="457200" y="1600200"/>
            <a:ext cx="8229600" cy="4724400"/>
          </a:xfrm>
        </p:spPr>
        <p:txBody>
          <a:bodyPr/>
          <a:lstStyle/>
          <a:p>
            <a:pPr eaLnBrk="1" hangingPunct="1">
              <a:lnSpc>
                <a:spcPct val="80000"/>
              </a:lnSpc>
            </a:pPr>
            <a:r>
              <a:rPr lang="ru-RU" sz="2400" b="1" i="1" smtClean="0">
                <a:latin typeface="Times New Roman" pitchFamily="18" charset="0"/>
              </a:rPr>
              <a:t>Критерии качества разработанных материалов:</a:t>
            </a:r>
          </a:p>
          <a:p>
            <a:pPr lvl="1" eaLnBrk="1" hangingPunct="1">
              <a:lnSpc>
                <a:spcPct val="80000"/>
              </a:lnSpc>
            </a:pPr>
            <a:r>
              <a:rPr lang="ru-RU" sz="2000" smtClean="0">
                <a:latin typeface="Times New Roman" pitchFamily="18" charset="0"/>
              </a:rPr>
              <a:t>соответствие диагностических материалов и технологии их проведения возрасту учащихся;</a:t>
            </a:r>
          </a:p>
          <a:p>
            <a:pPr lvl="1" eaLnBrk="1" hangingPunct="1">
              <a:lnSpc>
                <a:spcPct val="80000"/>
              </a:lnSpc>
            </a:pPr>
            <a:r>
              <a:rPr lang="ru-RU" sz="2000" smtClean="0">
                <a:latin typeface="Times New Roman" pitchFamily="18" charset="0"/>
              </a:rPr>
              <a:t>соответствие характеристики учащегося, полученной на основе диагностики, мнению учителя и родителей относительно ребенка;</a:t>
            </a:r>
          </a:p>
          <a:p>
            <a:pPr lvl="1" eaLnBrk="1" hangingPunct="1">
              <a:lnSpc>
                <a:spcPct val="80000"/>
              </a:lnSpc>
            </a:pPr>
            <a:r>
              <a:rPr lang="ru-RU" sz="2000" smtClean="0">
                <a:latin typeface="Times New Roman" pitchFamily="18" charset="0"/>
              </a:rPr>
              <a:t>отношение учителей, родителей, учащихся к содержанию диагностических материалов (трудность, интерес, ясность формулировок и др.);</a:t>
            </a:r>
          </a:p>
          <a:p>
            <a:pPr lvl="1" eaLnBrk="1" hangingPunct="1">
              <a:lnSpc>
                <a:spcPct val="80000"/>
              </a:lnSpc>
            </a:pPr>
            <a:r>
              <a:rPr lang="ru-RU" sz="2000" smtClean="0">
                <a:latin typeface="Times New Roman" pitchFamily="18" charset="0"/>
              </a:rPr>
              <a:t>отношение учителей, родителей, учащихся к процедуре диагностики (возникновение усталости, тревожности и др.), </a:t>
            </a:r>
          </a:p>
          <a:p>
            <a:pPr lvl="1" eaLnBrk="1" hangingPunct="1">
              <a:lnSpc>
                <a:spcPct val="80000"/>
              </a:lnSpc>
            </a:pPr>
            <a:r>
              <a:rPr lang="ru-RU" sz="2000" smtClean="0">
                <a:latin typeface="Times New Roman" pitchFamily="18" charset="0"/>
              </a:rPr>
              <a:t>возможность плавного включения диагностики в учебный процесс;</a:t>
            </a:r>
          </a:p>
          <a:p>
            <a:pPr lvl="1" eaLnBrk="1" hangingPunct="1">
              <a:lnSpc>
                <a:spcPct val="80000"/>
              </a:lnSpc>
            </a:pPr>
            <a:r>
              <a:rPr lang="ru-RU" sz="2000" smtClean="0">
                <a:latin typeface="Times New Roman" pitchFamily="18" charset="0"/>
              </a:rPr>
              <a:t>полезность полученных рекомендаций для учителей и для родителей в целях организации помощи учащимся в поддержке или коррекции адаптации к школе (при организации обучения в школе, подготовке уроков, при соблюдении режима дня,  в отношении поведения в школе и др.).</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lnSpc>
                <a:spcPct val="80000"/>
              </a:lnSpc>
            </a:pPr>
            <a:r>
              <a:rPr lang="ru-RU" sz="3600" b="1" smtClean="0"/>
              <a:t>Результаты валидизации материалов и технологии (более 500 участников)</a:t>
            </a:r>
          </a:p>
        </p:txBody>
      </p:sp>
      <p:sp>
        <p:nvSpPr>
          <p:cNvPr id="28675" name="Rectangle 3"/>
          <p:cNvSpPr>
            <a:spLocks noGrp="1" noChangeArrowheads="1"/>
          </p:cNvSpPr>
          <p:nvPr>
            <p:ph type="body" idx="1"/>
          </p:nvPr>
        </p:nvSpPr>
        <p:spPr/>
        <p:txBody>
          <a:bodyPr/>
          <a:lstStyle/>
          <a:p>
            <a:pPr eaLnBrk="1" hangingPunct="1">
              <a:lnSpc>
                <a:spcPct val="90000"/>
              </a:lnSpc>
            </a:pPr>
            <a:r>
              <a:rPr lang="ru-RU" sz="2400" smtClean="0"/>
              <a:t>Большинство интегрированных характеристик учащихся (</a:t>
            </a:r>
            <a:r>
              <a:rPr lang="ru-RU" sz="2400" b="1" u="sng" smtClean="0"/>
              <a:t>71,3%</a:t>
            </a:r>
            <a:r>
              <a:rPr lang="en-US" sz="2400" b="1" u="sng" smtClean="0"/>
              <a:t>/12%</a:t>
            </a:r>
            <a:r>
              <a:rPr lang="ru-RU" sz="2400" smtClean="0"/>
              <a:t>), по мнению учителей</a:t>
            </a:r>
            <a:r>
              <a:rPr lang="en-US" sz="2400" smtClean="0"/>
              <a:t>/</a:t>
            </a:r>
            <a:r>
              <a:rPr lang="ru-RU" sz="2400" smtClean="0"/>
              <a:t>родителей, </a:t>
            </a:r>
            <a:r>
              <a:rPr lang="ru-RU" sz="2400" b="1" u="sng" smtClean="0"/>
              <a:t>полностью соответствуют</a:t>
            </a:r>
            <a:r>
              <a:rPr lang="ru-RU" sz="2400" smtClean="0"/>
              <a:t> их представлениям (</a:t>
            </a:r>
            <a:r>
              <a:rPr lang="ru-RU" sz="2400" smtClean="0">
                <a:latin typeface="Times New Roman" pitchFamily="18" charset="0"/>
              </a:rPr>
              <a:t>52,4% учителей считают, что оценка познавательной сферы полностью соответствует их представлениям и ожиданиям и 47,6% в основном)</a:t>
            </a:r>
            <a:r>
              <a:rPr lang="ru-RU" sz="2400" smtClean="0"/>
              <a:t>; </a:t>
            </a:r>
          </a:p>
          <a:p>
            <a:pPr eaLnBrk="1" hangingPunct="1">
              <a:lnSpc>
                <a:spcPct val="90000"/>
              </a:lnSpc>
            </a:pPr>
            <a:r>
              <a:rPr lang="ru-RU" sz="2400" smtClean="0"/>
              <a:t>Результаты около трети учащихся (</a:t>
            </a:r>
            <a:r>
              <a:rPr lang="ru-RU" sz="2400" u="sng" smtClean="0"/>
              <a:t>28,7%</a:t>
            </a:r>
            <a:r>
              <a:rPr lang="en-US" sz="2400" u="sng" smtClean="0"/>
              <a:t>/</a:t>
            </a:r>
            <a:r>
              <a:rPr lang="ru-RU" sz="2400" u="sng" smtClean="0"/>
              <a:t>63%)</a:t>
            </a:r>
            <a:r>
              <a:rPr lang="ru-RU" sz="2400" smtClean="0"/>
              <a:t> </a:t>
            </a:r>
            <a:r>
              <a:rPr lang="ru-RU" sz="2400" b="1" u="sng" smtClean="0"/>
              <a:t>в основном</a:t>
            </a:r>
            <a:r>
              <a:rPr lang="ru-RU" sz="2400" smtClean="0"/>
              <a:t> </a:t>
            </a:r>
            <a:r>
              <a:rPr lang="ru-RU" sz="2400" b="1" u="sng" smtClean="0"/>
              <a:t>соответствуют</a:t>
            </a:r>
            <a:r>
              <a:rPr lang="ru-RU" sz="2400" smtClean="0"/>
              <a:t> их ожиданиям;</a:t>
            </a:r>
          </a:p>
          <a:p>
            <a:pPr eaLnBrk="1" hangingPunct="1">
              <a:lnSpc>
                <a:spcPct val="90000"/>
              </a:lnSpc>
            </a:pPr>
            <a:r>
              <a:rPr lang="ru-RU" sz="2400" b="1" u="sng" smtClean="0"/>
              <a:t>1,4%</a:t>
            </a:r>
            <a:r>
              <a:rPr lang="en-US" sz="2400" b="1" u="sng" smtClean="0"/>
              <a:t>/</a:t>
            </a:r>
            <a:r>
              <a:rPr lang="ru-RU" sz="2400" b="1" u="sng" smtClean="0"/>
              <a:t>20%</a:t>
            </a:r>
            <a:r>
              <a:rPr lang="ru-RU" sz="2400" smtClean="0"/>
              <a:t> интегрированных данных </a:t>
            </a:r>
            <a:r>
              <a:rPr lang="ru-RU" sz="2400" b="1" smtClean="0"/>
              <a:t>соответствуют</a:t>
            </a:r>
            <a:r>
              <a:rPr lang="ru-RU" sz="2400" smtClean="0"/>
              <a:t> </a:t>
            </a:r>
            <a:r>
              <a:rPr lang="ru-RU" sz="2400" b="1" u="sng" smtClean="0"/>
              <a:t>частично</a:t>
            </a:r>
            <a:r>
              <a:rPr lang="ru-RU" sz="2400" smtClean="0"/>
              <a:t>;</a:t>
            </a:r>
          </a:p>
          <a:p>
            <a:pPr eaLnBrk="1" hangingPunct="1">
              <a:lnSpc>
                <a:spcPct val="90000"/>
              </a:lnSpc>
            </a:pPr>
            <a:r>
              <a:rPr lang="ru-RU" sz="2400" b="1" u="sng" smtClean="0"/>
              <a:t>0,2%</a:t>
            </a:r>
            <a:r>
              <a:rPr lang="en-US" sz="2400" b="1" u="sng" smtClean="0"/>
              <a:t>/</a:t>
            </a:r>
            <a:r>
              <a:rPr lang="ru-RU" sz="2400" b="1" u="sng" smtClean="0"/>
              <a:t> 5%</a:t>
            </a:r>
            <a:r>
              <a:rPr lang="ru-RU" sz="2400" smtClean="0"/>
              <a:t> </a:t>
            </a:r>
            <a:r>
              <a:rPr lang="ru-RU" sz="2400" b="1" u="sng" smtClean="0"/>
              <a:t>полностью не соответствуют</a:t>
            </a:r>
            <a:r>
              <a:rPr lang="ru-RU" sz="240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81000" y="53975"/>
            <a:ext cx="8305800" cy="1317625"/>
          </a:xfrm>
        </p:spPr>
        <p:txBody>
          <a:bodyPr/>
          <a:lstStyle/>
          <a:p>
            <a:pPr algn="ctr" eaLnBrk="1" hangingPunct="1">
              <a:lnSpc>
                <a:spcPct val="80000"/>
              </a:lnSpc>
            </a:pPr>
            <a:r>
              <a:rPr lang="ru-RU" sz="2400" b="1" smtClean="0"/>
              <a:t>Изучение социально-психологических особенностей первоклассников и их связи с динамикой успешности освоения школьной программы в первом классе</a:t>
            </a:r>
          </a:p>
        </p:txBody>
      </p:sp>
      <p:sp>
        <p:nvSpPr>
          <p:cNvPr id="1028" name="Rectangle 3"/>
          <p:cNvSpPr>
            <a:spLocks noGrp="1" noChangeArrowheads="1"/>
          </p:cNvSpPr>
          <p:nvPr>
            <p:ph type="body" idx="1"/>
          </p:nvPr>
        </p:nvSpPr>
        <p:spPr>
          <a:xfrm>
            <a:off x="457200" y="1981200"/>
            <a:ext cx="8229600" cy="4144963"/>
          </a:xfrm>
        </p:spPr>
        <p:txBody>
          <a:bodyPr/>
          <a:lstStyle/>
          <a:p>
            <a:pPr marL="0" indent="0" algn="ctr" eaLnBrk="1" hangingPunct="1">
              <a:buFontTx/>
              <a:buNone/>
            </a:pPr>
            <a:endParaRPr lang="ru-RU" b="1" smtClean="0"/>
          </a:p>
        </p:txBody>
      </p:sp>
      <p:graphicFrame>
        <p:nvGraphicFramePr>
          <p:cNvPr id="1026" name="Object 2"/>
          <p:cNvGraphicFramePr>
            <a:graphicFrameLocks noChangeAspect="1"/>
          </p:cNvGraphicFramePr>
          <p:nvPr/>
        </p:nvGraphicFramePr>
        <p:xfrm>
          <a:off x="114300" y="1651000"/>
          <a:ext cx="8839200" cy="4965700"/>
        </p:xfrm>
        <a:graphic>
          <a:graphicData uri="http://schemas.openxmlformats.org/presentationml/2006/ole">
            <p:oleObj spid="_x0000_s1026" name="Документ" r:id="rId3" imgW="8849230" imgH="4972487"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04800"/>
            <a:ext cx="8305800" cy="1676400"/>
          </a:xfrm>
        </p:spPr>
        <p:txBody>
          <a:bodyPr/>
          <a:lstStyle/>
          <a:p>
            <a:pPr eaLnBrk="1" hangingPunct="1"/>
            <a:r>
              <a:rPr lang="ru-RU" sz="3200" b="1" smtClean="0"/>
              <a:t>Основные выводы исследования социо-психологических особенностей </a:t>
            </a:r>
          </a:p>
        </p:txBody>
      </p:sp>
      <p:sp>
        <p:nvSpPr>
          <p:cNvPr id="29699" name="Rectangle 3"/>
          <p:cNvSpPr>
            <a:spLocks noGrp="1" noChangeArrowheads="1"/>
          </p:cNvSpPr>
          <p:nvPr>
            <p:ph type="body" idx="1"/>
          </p:nvPr>
        </p:nvSpPr>
        <p:spPr>
          <a:xfrm>
            <a:off x="533400" y="1524000"/>
            <a:ext cx="8229600" cy="4678363"/>
          </a:xfrm>
        </p:spPr>
        <p:txBody>
          <a:bodyPr/>
          <a:lstStyle/>
          <a:p>
            <a:pPr marL="514350" indent="-514350" eaLnBrk="1" hangingPunct="1">
              <a:buFontTx/>
              <a:buAutoNum type="arabicPeriod"/>
            </a:pPr>
            <a:r>
              <a:rPr lang="ru-RU" sz="1800" b="1" smtClean="0"/>
              <a:t>Наряду с традиционно анализируемой познавательной сферой ребенка, существенно значимой компонентой его готовности к школе является социально-психологическая составляющая.</a:t>
            </a:r>
          </a:p>
          <a:p>
            <a:pPr marL="514350" indent="-514350" eaLnBrk="1" hangingPunct="1">
              <a:buFontTx/>
              <a:buAutoNum type="arabicPeriod"/>
            </a:pPr>
            <a:r>
              <a:rPr lang="ru-RU" sz="1800" b="1" smtClean="0"/>
              <a:t>Подтверждена взаимосвязь между социометрическим статусом в группе первоклассников и динамикой успешности овладения ими учебным материалом наряду с существованием такой связи между социометрическим статусом и школьной успешностью. </a:t>
            </a:r>
          </a:p>
          <a:p>
            <a:pPr marL="514350" indent="-514350" eaLnBrk="1" hangingPunct="1">
              <a:buFontTx/>
              <a:buAutoNum type="arabicPeriod"/>
            </a:pPr>
            <a:r>
              <a:rPr lang="ru-RU" sz="1800" b="1" smtClean="0"/>
              <a:t>Первоклассников, которые имеют явный диссонанс между учебными и межличностными успехами учитель оценивает неадекватно с позиций отношений к ним учащихся класса.</a:t>
            </a:r>
          </a:p>
          <a:p>
            <a:pPr marL="514350" indent="-514350" eaLnBrk="1" hangingPunct="1">
              <a:buFontTx/>
              <a:buAutoNum type="arabicPeriod"/>
            </a:pPr>
            <a:r>
              <a:rPr lang="ru-RU" sz="1800" b="1" smtClean="0"/>
              <a:t>Подтвержден известный из практики факт, что успешность освоения школьной программы первоклассников в конце учебного года по традиционным характеристикам ребенка, измеренным в начале учебного года, можно спрогнозировать с относительно невысокой достоверностью.</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975"/>
            <a:ext cx="8305800" cy="1317625"/>
          </a:xfrm>
        </p:spPr>
        <p:txBody>
          <a:bodyPr/>
          <a:lstStyle/>
          <a:p>
            <a:pPr algn="ctr" eaLnBrk="1" hangingPunct="1"/>
            <a:r>
              <a:rPr lang="ru-RU" sz="3600" b="1" smtClean="0"/>
              <a:t>Первый этап проекта </a:t>
            </a:r>
            <a:br>
              <a:rPr lang="ru-RU" sz="3600" b="1" smtClean="0"/>
            </a:br>
            <a:r>
              <a:rPr lang="ru-RU" sz="3600" b="1" smtClean="0"/>
              <a:t>(начало 1 класса)</a:t>
            </a:r>
          </a:p>
        </p:txBody>
      </p:sp>
      <p:sp>
        <p:nvSpPr>
          <p:cNvPr id="30723" name="Rectangle 3"/>
          <p:cNvSpPr>
            <a:spLocks noGrp="1" noChangeArrowheads="1"/>
          </p:cNvSpPr>
          <p:nvPr>
            <p:ph type="body" idx="1"/>
          </p:nvPr>
        </p:nvSpPr>
        <p:spPr>
          <a:xfrm>
            <a:off x="457200" y="1981200"/>
            <a:ext cx="8229600" cy="4144963"/>
          </a:xfrm>
        </p:spPr>
        <p:txBody>
          <a:bodyPr/>
          <a:lstStyle/>
          <a:p>
            <a:pPr marL="0" indent="0" algn="ctr" eaLnBrk="1" hangingPunct="1">
              <a:buFontTx/>
              <a:buNone/>
            </a:pPr>
            <a:r>
              <a:rPr lang="ru-RU" b="1" smtClean="0"/>
              <a:t>Некоторые результаты проведенных обследований в регионах России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smtClean="0"/>
              <a:t>Рисунок человека</a:t>
            </a:r>
          </a:p>
        </p:txBody>
      </p:sp>
      <p:grpSp>
        <p:nvGrpSpPr>
          <p:cNvPr id="31747" name="Group 3"/>
          <p:cNvGrpSpPr>
            <a:grpSpLocks/>
          </p:cNvGrpSpPr>
          <p:nvPr/>
        </p:nvGrpSpPr>
        <p:grpSpPr bwMode="auto">
          <a:xfrm>
            <a:off x="152400" y="1447800"/>
            <a:ext cx="4267200" cy="2209800"/>
            <a:chOff x="96" y="864"/>
            <a:chExt cx="4357" cy="1710"/>
          </a:xfrm>
        </p:grpSpPr>
        <p:pic>
          <p:nvPicPr>
            <p:cNvPr id="31839" name="Рисунок 4"/>
            <p:cNvPicPr>
              <a:picLocks noChangeAspect="1" noChangeArrowheads="1"/>
            </p:cNvPicPr>
            <p:nvPr/>
          </p:nvPicPr>
          <p:blipFill>
            <a:blip r:embed="rId2" cstate="print"/>
            <a:srcRect/>
            <a:stretch>
              <a:fillRect/>
            </a:stretch>
          </p:blipFill>
          <p:spPr bwMode="auto">
            <a:xfrm>
              <a:off x="1809" y="864"/>
              <a:ext cx="1688" cy="1709"/>
            </a:xfrm>
            <a:prstGeom prst="rect">
              <a:avLst/>
            </a:prstGeom>
            <a:noFill/>
            <a:ln w="9525">
              <a:noFill/>
              <a:miter lim="800000"/>
              <a:headEnd/>
              <a:tailEnd/>
            </a:ln>
          </p:spPr>
        </p:pic>
        <p:pic>
          <p:nvPicPr>
            <p:cNvPr id="31840" name="Рисунок 3"/>
            <p:cNvPicPr>
              <a:picLocks noChangeAspect="1" noChangeArrowheads="1"/>
            </p:cNvPicPr>
            <p:nvPr/>
          </p:nvPicPr>
          <p:blipFill>
            <a:blip r:embed="rId3" cstate="print"/>
            <a:srcRect/>
            <a:stretch>
              <a:fillRect/>
            </a:stretch>
          </p:blipFill>
          <p:spPr bwMode="auto">
            <a:xfrm>
              <a:off x="861" y="864"/>
              <a:ext cx="1137" cy="1676"/>
            </a:xfrm>
            <a:prstGeom prst="rect">
              <a:avLst/>
            </a:prstGeom>
            <a:noFill/>
            <a:ln w="9525">
              <a:noFill/>
              <a:miter lim="800000"/>
              <a:headEnd/>
              <a:tailEnd/>
            </a:ln>
          </p:spPr>
        </p:pic>
        <p:pic>
          <p:nvPicPr>
            <p:cNvPr id="31841" name="Рисунок 2"/>
            <p:cNvPicPr>
              <a:picLocks noChangeAspect="1" noChangeArrowheads="1"/>
            </p:cNvPicPr>
            <p:nvPr/>
          </p:nvPicPr>
          <p:blipFill>
            <a:blip r:embed="rId4" cstate="print"/>
            <a:srcRect/>
            <a:stretch>
              <a:fillRect/>
            </a:stretch>
          </p:blipFill>
          <p:spPr bwMode="auto">
            <a:xfrm>
              <a:off x="96" y="864"/>
              <a:ext cx="901" cy="1680"/>
            </a:xfrm>
            <a:prstGeom prst="rect">
              <a:avLst/>
            </a:prstGeom>
            <a:noFill/>
            <a:ln w="9525">
              <a:noFill/>
              <a:miter lim="800000"/>
              <a:headEnd/>
              <a:tailEnd/>
            </a:ln>
          </p:spPr>
        </p:pic>
        <p:pic>
          <p:nvPicPr>
            <p:cNvPr id="31842" name="Picture 7" descr="Рисунок человека004"/>
            <p:cNvPicPr>
              <a:picLocks noChangeAspect="1" noChangeArrowheads="1"/>
            </p:cNvPicPr>
            <p:nvPr/>
          </p:nvPicPr>
          <p:blipFill>
            <a:blip r:embed="rId5" cstate="print"/>
            <a:srcRect/>
            <a:stretch>
              <a:fillRect/>
            </a:stretch>
          </p:blipFill>
          <p:spPr bwMode="auto">
            <a:xfrm>
              <a:off x="3174" y="864"/>
              <a:ext cx="1279" cy="1710"/>
            </a:xfrm>
            <a:prstGeom prst="rect">
              <a:avLst/>
            </a:prstGeom>
            <a:noFill/>
            <a:ln w="9525">
              <a:noFill/>
              <a:miter lim="800000"/>
              <a:headEnd/>
              <a:tailEnd/>
            </a:ln>
          </p:spPr>
        </p:pic>
      </p:grpSp>
      <p:grpSp>
        <p:nvGrpSpPr>
          <p:cNvPr id="31748" name="Group 8"/>
          <p:cNvGrpSpPr>
            <a:grpSpLocks noChangeAspect="1"/>
          </p:cNvGrpSpPr>
          <p:nvPr/>
        </p:nvGrpSpPr>
        <p:grpSpPr bwMode="auto">
          <a:xfrm>
            <a:off x="1620838" y="4303713"/>
            <a:ext cx="338137" cy="654050"/>
            <a:chOff x="8885" y="5991"/>
            <a:chExt cx="2123" cy="4096"/>
          </a:xfrm>
        </p:grpSpPr>
        <p:sp>
          <p:nvSpPr>
            <p:cNvPr id="31826" name="Freeform 9"/>
            <p:cNvSpPr>
              <a:spLocks noChangeAspect="1"/>
            </p:cNvSpPr>
            <p:nvPr/>
          </p:nvSpPr>
          <p:spPr bwMode="auto">
            <a:xfrm>
              <a:off x="9368" y="6036"/>
              <a:ext cx="801" cy="887"/>
            </a:xfrm>
            <a:custGeom>
              <a:avLst/>
              <a:gdLst>
                <a:gd name="T0" fmla="*/ 553 w 317"/>
                <a:gd name="T1" fmla="*/ 61 h 351"/>
                <a:gd name="T2" fmla="*/ 462 w 317"/>
                <a:gd name="T3" fmla="*/ 8 h 351"/>
                <a:gd name="T4" fmla="*/ 205 w 317"/>
                <a:gd name="T5" fmla="*/ 38 h 351"/>
                <a:gd name="T6" fmla="*/ 152 w 317"/>
                <a:gd name="T7" fmla="*/ 68 h 351"/>
                <a:gd name="T8" fmla="*/ 106 w 317"/>
                <a:gd name="T9" fmla="*/ 99 h 351"/>
                <a:gd name="T10" fmla="*/ 45 w 317"/>
                <a:gd name="T11" fmla="*/ 197 h 351"/>
                <a:gd name="T12" fmla="*/ 15 w 317"/>
                <a:gd name="T13" fmla="*/ 303 h 351"/>
                <a:gd name="T14" fmla="*/ 45 w 317"/>
                <a:gd name="T15" fmla="*/ 523 h 351"/>
                <a:gd name="T16" fmla="*/ 364 w 317"/>
                <a:gd name="T17" fmla="*/ 887 h 351"/>
                <a:gd name="T18" fmla="*/ 508 w 317"/>
                <a:gd name="T19" fmla="*/ 879 h 351"/>
                <a:gd name="T20" fmla="*/ 659 w 317"/>
                <a:gd name="T21" fmla="*/ 819 h 351"/>
                <a:gd name="T22" fmla="*/ 728 w 317"/>
                <a:gd name="T23" fmla="*/ 584 h 351"/>
                <a:gd name="T24" fmla="*/ 667 w 317"/>
                <a:gd name="T25" fmla="*/ 159 h 351"/>
                <a:gd name="T26" fmla="*/ 576 w 317"/>
                <a:gd name="T27" fmla="*/ 99 h 351"/>
                <a:gd name="T28" fmla="*/ 531 w 317"/>
                <a:gd name="T29" fmla="*/ 68 h 351"/>
                <a:gd name="T30" fmla="*/ 478 w 317"/>
                <a:gd name="T31" fmla="*/ 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7"/>
                <a:gd name="T49" fmla="*/ 0 h 351"/>
                <a:gd name="T50" fmla="*/ 317 w 317"/>
                <a:gd name="T51" fmla="*/ 351 h 3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7" h="351">
                  <a:moveTo>
                    <a:pt x="219" y="24"/>
                  </a:moveTo>
                  <a:cubicBezTo>
                    <a:pt x="207" y="16"/>
                    <a:pt x="197" y="8"/>
                    <a:pt x="183" y="3"/>
                  </a:cubicBezTo>
                  <a:cubicBezTo>
                    <a:pt x="136" y="5"/>
                    <a:pt x="118" y="6"/>
                    <a:pt x="81" y="15"/>
                  </a:cubicBezTo>
                  <a:cubicBezTo>
                    <a:pt x="50" y="36"/>
                    <a:pt x="98" y="4"/>
                    <a:pt x="60" y="27"/>
                  </a:cubicBezTo>
                  <a:cubicBezTo>
                    <a:pt x="54" y="31"/>
                    <a:pt x="42" y="39"/>
                    <a:pt x="42" y="39"/>
                  </a:cubicBezTo>
                  <a:cubicBezTo>
                    <a:pt x="33" y="52"/>
                    <a:pt x="27" y="65"/>
                    <a:pt x="18" y="78"/>
                  </a:cubicBezTo>
                  <a:cubicBezTo>
                    <a:pt x="14" y="92"/>
                    <a:pt x="11" y="106"/>
                    <a:pt x="6" y="120"/>
                  </a:cubicBezTo>
                  <a:cubicBezTo>
                    <a:pt x="0" y="163"/>
                    <a:pt x="8" y="173"/>
                    <a:pt x="18" y="207"/>
                  </a:cubicBezTo>
                  <a:cubicBezTo>
                    <a:pt x="38" y="278"/>
                    <a:pt x="62" y="337"/>
                    <a:pt x="144" y="351"/>
                  </a:cubicBezTo>
                  <a:cubicBezTo>
                    <a:pt x="163" y="350"/>
                    <a:pt x="182" y="350"/>
                    <a:pt x="201" y="348"/>
                  </a:cubicBezTo>
                  <a:cubicBezTo>
                    <a:pt x="223" y="346"/>
                    <a:pt x="240" y="329"/>
                    <a:pt x="261" y="324"/>
                  </a:cubicBezTo>
                  <a:cubicBezTo>
                    <a:pt x="279" y="297"/>
                    <a:pt x="280" y="262"/>
                    <a:pt x="288" y="231"/>
                  </a:cubicBezTo>
                  <a:cubicBezTo>
                    <a:pt x="291" y="187"/>
                    <a:pt x="317" y="81"/>
                    <a:pt x="264" y="63"/>
                  </a:cubicBezTo>
                  <a:cubicBezTo>
                    <a:pt x="253" y="52"/>
                    <a:pt x="241" y="48"/>
                    <a:pt x="228" y="39"/>
                  </a:cubicBezTo>
                  <a:cubicBezTo>
                    <a:pt x="222" y="35"/>
                    <a:pt x="210" y="27"/>
                    <a:pt x="210" y="27"/>
                  </a:cubicBezTo>
                  <a:cubicBezTo>
                    <a:pt x="206" y="21"/>
                    <a:pt x="196" y="0"/>
                    <a:pt x="189" y="0"/>
                  </a:cubicBezTo>
                </a:path>
              </a:pathLst>
            </a:custGeom>
            <a:noFill/>
            <a:ln w="9525">
              <a:solidFill>
                <a:srgbClr val="000000"/>
              </a:solidFill>
              <a:round/>
              <a:headEnd/>
              <a:tailEnd/>
            </a:ln>
          </p:spPr>
          <p:txBody>
            <a:bodyPr/>
            <a:lstStyle/>
            <a:p>
              <a:endParaRPr lang="ru-RU"/>
            </a:p>
          </p:txBody>
        </p:sp>
        <p:sp>
          <p:nvSpPr>
            <p:cNvPr id="31827" name="Freeform 10"/>
            <p:cNvSpPr>
              <a:spLocks noChangeAspect="1"/>
            </p:cNvSpPr>
            <p:nvPr/>
          </p:nvSpPr>
          <p:spPr bwMode="auto">
            <a:xfrm>
              <a:off x="9481" y="6261"/>
              <a:ext cx="205" cy="81"/>
            </a:xfrm>
            <a:custGeom>
              <a:avLst/>
              <a:gdLst>
                <a:gd name="T0" fmla="*/ 190 w 81"/>
                <a:gd name="T1" fmla="*/ 33 h 32"/>
                <a:gd name="T2" fmla="*/ 38 w 81"/>
                <a:gd name="T3" fmla="*/ 25 h 32"/>
                <a:gd name="T4" fmla="*/ 137 w 81"/>
                <a:gd name="T5" fmla="*/ 48 h 32"/>
                <a:gd name="T6" fmla="*/ 175 w 81"/>
                <a:gd name="T7" fmla="*/ 18 h 32"/>
                <a:gd name="T8" fmla="*/ 197 w 81"/>
                <a:gd name="T9" fmla="*/ 3 h 32"/>
                <a:gd name="T10" fmla="*/ 91 w 81"/>
                <a:gd name="T11" fmla="*/ 25 h 32"/>
                <a:gd name="T12" fmla="*/ 23 w 81"/>
                <a:gd name="T13" fmla="*/ 48 h 32"/>
                <a:gd name="T14" fmla="*/ 91 w 81"/>
                <a:gd name="T15" fmla="*/ 48 h 32"/>
                <a:gd name="T16" fmla="*/ 121 w 81"/>
                <a:gd name="T17" fmla="*/ 4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32"/>
                <a:gd name="T29" fmla="*/ 81 w 8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32">
                  <a:moveTo>
                    <a:pt x="75" y="13"/>
                  </a:moveTo>
                  <a:cubicBezTo>
                    <a:pt x="52" y="5"/>
                    <a:pt x="41" y="8"/>
                    <a:pt x="15" y="10"/>
                  </a:cubicBezTo>
                  <a:cubicBezTo>
                    <a:pt x="0" y="32"/>
                    <a:pt x="42" y="20"/>
                    <a:pt x="54" y="19"/>
                  </a:cubicBezTo>
                  <a:cubicBezTo>
                    <a:pt x="72" y="13"/>
                    <a:pt x="55" y="21"/>
                    <a:pt x="69" y="7"/>
                  </a:cubicBezTo>
                  <a:cubicBezTo>
                    <a:pt x="72" y="4"/>
                    <a:pt x="81" y="3"/>
                    <a:pt x="78" y="1"/>
                  </a:cubicBezTo>
                  <a:cubicBezTo>
                    <a:pt x="75" y="0"/>
                    <a:pt x="38" y="9"/>
                    <a:pt x="36" y="10"/>
                  </a:cubicBezTo>
                  <a:cubicBezTo>
                    <a:pt x="27" y="12"/>
                    <a:pt x="9" y="19"/>
                    <a:pt x="9" y="19"/>
                  </a:cubicBezTo>
                  <a:cubicBezTo>
                    <a:pt x="23" y="24"/>
                    <a:pt x="16" y="23"/>
                    <a:pt x="36" y="19"/>
                  </a:cubicBezTo>
                  <a:cubicBezTo>
                    <a:pt x="40" y="18"/>
                    <a:pt x="48" y="16"/>
                    <a:pt x="48" y="16"/>
                  </a:cubicBezTo>
                </a:path>
              </a:pathLst>
            </a:custGeom>
            <a:noFill/>
            <a:ln w="9525">
              <a:solidFill>
                <a:srgbClr val="000000"/>
              </a:solidFill>
              <a:round/>
              <a:headEnd/>
              <a:tailEnd/>
            </a:ln>
          </p:spPr>
          <p:txBody>
            <a:bodyPr/>
            <a:lstStyle/>
            <a:p>
              <a:endParaRPr lang="ru-RU"/>
            </a:p>
          </p:txBody>
        </p:sp>
        <p:sp>
          <p:nvSpPr>
            <p:cNvPr id="31828" name="Freeform 11"/>
            <p:cNvSpPr>
              <a:spLocks noChangeAspect="1"/>
            </p:cNvSpPr>
            <p:nvPr/>
          </p:nvSpPr>
          <p:spPr bwMode="auto">
            <a:xfrm>
              <a:off x="9823" y="6256"/>
              <a:ext cx="245" cy="61"/>
            </a:xfrm>
            <a:custGeom>
              <a:avLst/>
              <a:gdLst>
                <a:gd name="T0" fmla="*/ 152 w 97"/>
                <a:gd name="T1" fmla="*/ 15 h 24"/>
                <a:gd name="T2" fmla="*/ 0 w 97"/>
                <a:gd name="T3" fmla="*/ 8 h 24"/>
                <a:gd name="T4" fmla="*/ 8 w 97"/>
                <a:gd name="T5" fmla="*/ 31 h 24"/>
                <a:gd name="T6" fmla="*/ 114 w 97"/>
                <a:gd name="T7" fmla="*/ 15 h 24"/>
                <a:gd name="T8" fmla="*/ 136 w 97"/>
                <a:gd name="T9" fmla="*/ 8 h 24"/>
                <a:gd name="T10" fmla="*/ 114 w 97"/>
                <a:gd name="T11" fmla="*/ 0 h 24"/>
                <a:gd name="T12" fmla="*/ 15 w 97"/>
                <a:gd name="T13" fmla="*/ 8 h 24"/>
                <a:gd name="T14" fmla="*/ 68 w 97"/>
                <a:gd name="T15" fmla="*/ 61 h 24"/>
                <a:gd name="T16" fmla="*/ 23 w 97"/>
                <a:gd name="T17" fmla="*/ 3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24"/>
                <a:gd name="T29" fmla="*/ 97 w 9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24">
                  <a:moveTo>
                    <a:pt x="60" y="6"/>
                  </a:moveTo>
                  <a:cubicBezTo>
                    <a:pt x="35" y="3"/>
                    <a:pt x="24" y="0"/>
                    <a:pt x="0" y="3"/>
                  </a:cubicBezTo>
                  <a:cubicBezTo>
                    <a:pt x="1" y="6"/>
                    <a:pt x="0" y="12"/>
                    <a:pt x="3" y="12"/>
                  </a:cubicBezTo>
                  <a:cubicBezTo>
                    <a:pt x="17" y="13"/>
                    <a:pt x="45" y="6"/>
                    <a:pt x="45" y="6"/>
                  </a:cubicBezTo>
                  <a:cubicBezTo>
                    <a:pt x="48" y="5"/>
                    <a:pt x="54" y="6"/>
                    <a:pt x="54" y="3"/>
                  </a:cubicBezTo>
                  <a:cubicBezTo>
                    <a:pt x="54" y="0"/>
                    <a:pt x="48" y="0"/>
                    <a:pt x="45" y="0"/>
                  </a:cubicBezTo>
                  <a:cubicBezTo>
                    <a:pt x="32" y="0"/>
                    <a:pt x="19" y="2"/>
                    <a:pt x="6" y="3"/>
                  </a:cubicBezTo>
                  <a:cubicBezTo>
                    <a:pt x="17" y="10"/>
                    <a:pt x="16" y="17"/>
                    <a:pt x="27" y="24"/>
                  </a:cubicBezTo>
                  <a:cubicBezTo>
                    <a:pt x="97" y="17"/>
                    <a:pt x="26" y="12"/>
                    <a:pt x="9" y="12"/>
                  </a:cubicBezTo>
                </a:path>
              </a:pathLst>
            </a:custGeom>
            <a:noFill/>
            <a:ln w="9525">
              <a:solidFill>
                <a:srgbClr val="000000"/>
              </a:solidFill>
              <a:round/>
              <a:headEnd/>
              <a:tailEnd/>
            </a:ln>
          </p:spPr>
          <p:txBody>
            <a:bodyPr/>
            <a:lstStyle/>
            <a:p>
              <a:endParaRPr lang="ru-RU"/>
            </a:p>
          </p:txBody>
        </p:sp>
        <p:sp>
          <p:nvSpPr>
            <p:cNvPr id="31829" name="Freeform 12"/>
            <p:cNvSpPr>
              <a:spLocks noChangeAspect="1"/>
            </p:cNvSpPr>
            <p:nvPr/>
          </p:nvSpPr>
          <p:spPr bwMode="auto">
            <a:xfrm>
              <a:off x="9140" y="6039"/>
              <a:ext cx="523" cy="1028"/>
            </a:xfrm>
            <a:custGeom>
              <a:avLst/>
              <a:gdLst>
                <a:gd name="T0" fmla="*/ 523 w 207"/>
                <a:gd name="T1" fmla="*/ 20 h 407"/>
                <a:gd name="T2" fmla="*/ 227 w 207"/>
                <a:gd name="T3" fmla="*/ 66 h 407"/>
                <a:gd name="T4" fmla="*/ 159 w 207"/>
                <a:gd name="T5" fmla="*/ 164 h 407"/>
                <a:gd name="T6" fmla="*/ 91 w 207"/>
                <a:gd name="T7" fmla="*/ 361 h 407"/>
                <a:gd name="T8" fmla="*/ 61 w 207"/>
                <a:gd name="T9" fmla="*/ 445 h 407"/>
                <a:gd name="T10" fmla="*/ 30 w 207"/>
                <a:gd name="T11" fmla="*/ 543 h 407"/>
                <a:gd name="T12" fmla="*/ 0 w 207"/>
                <a:gd name="T13" fmla="*/ 657 h 407"/>
                <a:gd name="T14" fmla="*/ 8 w 207"/>
                <a:gd name="T15" fmla="*/ 998 h 407"/>
                <a:gd name="T16" fmla="*/ 0 w 207"/>
                <a:gd name="T17" fmla="*/ 975 h 407"/>
                <a:gd name="T18" fmla="*/ 8 w 207"/>
                <a:gd name="T19" fmla="*/ 611 h 407"/>
                <a:gd name="T20" fmla="*/ 61 w 207"/>
                <a:gd name="T21" fmla="*/ 452 h 407"/>
                <a:gd name="T22" fmla="*/ 182 w 207"/>
                <a:gd name="T23" fmla="*/ 187 h 407"/>
                <a:gd name="T24" fmla="*/ 227 w 207"/>
                <a:gd name="T25" fmla="*/ 119 h 407"/>
                <a:gd name="T26" fmla="*/ 387 w 207"/>
                <a:gd name="T27" fmla="*/ 43 h 407"/>
                <a:gd name="T28" fmla="*/ 455 w 207"/>
                <a:gd name="T29" fmla="*/ 20 h 407"/>
                <a:gd name="T30" fmla="*/ 478 w 207"/>
                <a:gd name="T31" fmla="*/ 28 h 407"/>
                <a:gd name="T32" fmla="*/ 455 w 207"/>
                <a:gd name="T33" fmla="*/ 43 h 407"/>
                <a:gd name="T34" fmla="*/ 296 w 207"/>
                <a:gd name="T35" fmla="*/ 104 h 407"/>
                <a:gd name="T36" fmla="*/ 189 w 207"/>
                <a:gd name="T37" fmla="*/ 263 h 407"/>
                <a:gd name="T38" fmla="*/ 106 w 207"/>
                <a:gd name="T39" fmla="*/ 414 h 407"/>
                <a:gd name="T40" fmla="*/ 61 w 207"/>
                <a:gd name="T41" fmla="*/ 566 h 407"/>
                <a:gd name="T42" fmla="*/ 129 w 207"/>
                <a:gd name="T43" fmla="*/ 1028 h 407"/>
                <a:gd name="T44" fmla="*/ 91 w 207"/>
                <a:gd name="T45" fmla="*/ 922 h 407"/>
                <a:gd name="T46" fmla="*/ 68 w 207"/>
                <a:gd name="T47" fmla="*/ 816 h 407"/>
                <a:gd name="T48" fmla="*/ 76 w 207"/>
                <a:gd name="T49" fmla="*/ 429 h 407"/>
                <a:gd name="T50" fmla="*/ 167 w 207"/>
                <a:gd name="T51" fmla="*/ 278 h 407"/>
                <a:gd name="T52" fmla="*/ 250 w 207"/>
                <a:gd name="T53" fmla="*/ 194 h 407"/>
                <a:gd name="T54" fmla="*/ 341 w 207"/>
                <a:gd name="T55" fmla="*/ 134 h 407"/>
                <a:gd name="T56" fmla="*/ 349 w 207"/>
                <a:gd name="T57" fmla="*/ 111 h 407"/>
                <a:gd name="T58" fmla="*/ 371 w 207"/>
                <a:gd name="T59" fmla="*/ 104 h 407"/>
                <a:gd name="T60" fmla="*/ 387 w 207"/>
                <a:gd name="T61" fmla="*/ 88 h 407"/>
                <a:gd name="T62" fmla="*/ 296 w 207"/>
                <a:gd name="T63" fmla="*/ 164 h 407"/>
                <a:gd name="T64" fmla="*/ 243 w 207"/>
                <a:gd name="T65" fmla="*/ 255 h 407"/>
                <a:gd name="T66" fmla="*/ 212 w 207"/>
                <a:gd name="T67" fmla="*/ 301 h 407"/>
                <a:gd name="T68" fmla="*/ 91 w 207"/>
                <a:gd name="T69" fmla="*/ 740 h 407"/>
                <a:gd name="T70" fmla="*/ 114 w 207"/>
                <a:gd name="T71" fmla="*/ 854 h 407"/>
                <a:gd name="T72" fmla="*/ 144 w 207"/>
                <a:gd name="T73" fmla="*/ 899 h 407"/>
                <a:gd name="T74" fmla="*/ 144 w 207"/>
                <a:gd name="T75" fmla="*/ 929 h 407"/>
                <a:gd name="T76" fmla="*/ 205 w 207"/>
                <a:gd name="T77" fmla="*/ 467 h 407"/>
                <a:gd name="T78" fmla="*/ 326 w 207"/>
                <a:gd name="T79" fmla="*/ 126 h 407"/>
                <a:gd name="T80" fmla="*/ 417 w 207"/>
                <a:gd name="T81" fmla="*/ 81 h 407"/>
                <a:gd name="T82" fmla="*/ 424 w 207"/>
                <a:gd name="T83" fmla="*/ 73 h 407"/>
                <a:gd name="T84" fmla="*/ 379 w 207"/>
                <a:gd name="T85" fmla="*/ 96 h 407"/>
                <a:gd name="T86" fmla="*/ 349 w 207"/>
                <a:gd name="T87" fmla="*/ 141 h 407"/>
                <a:gd name="T88" fmla="*/ 182 w 207"/>
                <a:gd name="T89" fmla="*/ 505 h 407"/>
                <a:gd name="T90" fmla="*/ 197 w 207"/>
                <a:gd name="T91" fmla="*/ 460 h 4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407"/>
                <a:gd name="T140" fmla="*/ 207 w 207"/>
                <a:gd name="T141" fmla="*/ 407 h 4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407">
                  <a:moveTo>
                    <a:pt x="207" y="8"/>
                  </a:moveTo>
                  <a:cubicBezTo>
                    <a:pt x="150" y="10"/>
                    <a:pt x="129" y="0"/>
                    <a:pt x="90" y="26"/>
                  </a:cubicBezTo>
                  <a:cubicBezTo>
                    <a:pt x="82" y="38"/>
                    <a:pt x="69" y="52"/>
                    <a:pt x="63" y="65"/>
                  </a:cubicBezTo>
                  <a:cubicBezTo>
                    <a:pt x="52" y="90"/>
                    <a:pt x="51" y="120"/>
                    <a:pt x="36" y="143"/>
                  </a:cubicBezTo>
                  <a:cubicBezTo>
                    <a:pt x="33" y="155"/>
                    <a:pt x="30" y="165"/>
                    <a:pt x="24" y="176"/>
                  </a:cubicBezTo>
                  <a:cubicBezTo>
                    <a:pt x="21" y="191"/>
                    <a:pt x="21" y="202"/>
                    <a:pt x="12" y="215"/>
                  </a:cubicBezTo>
                  <a:cubicBezTo>
                    <a:pt x="8" y="230"/>
                    <a:pt x="5" y="245"/>
                    <a:pt x="0" y="260"/>
                  </a:cubicBezTo>
                  <a:cubicBezTo>
                    <a:pt x="1" y="305"/>
                    <a:pt x="3" y="350"/>
                    <a:pt x="3" y="395"/>
                  </a:cubicBezTo>
                  <a:cubicBezTo>
                    <a:pt x="3" y="398"/>
                    <a:pt x="0" y="389"/>
                    <a:pt x="0" y="386"/>
                  </a:cubicBezTo>
                  <a:cubicBezTo>
                    <a:pt x="0" y="338"/>
                    <a:pt x="1" y="290"/>
                    <a:pt x="3" y="242"/>
                  </a:cubicBezTo>
                  <a:cubicBezTo>
                    <a:pt x="4" y="224"/>
                    <a:pt x="14" y="194"/>
                    <a:pt x="24" y="179"/>
                  </a:cubicBezTo>
                  <a:cubicBezTo>
                    <a:pt x="33" y="141"/>
                    <a:pt x="55" y="109"/>
                    <a:pt x="72" y="74"/>
                  </a:cubicBezTo>
                  <a:cubicBezTo>
                    <a:pt x="77" y="64"/>
                    <a:pt x="81" y="53"/>
                    <a:pt x="90" y="47"/>
                  </a:cubicBezTo>
                  <a:cubicBezTo>
                    <a:pt x="112" y="33"/>
                    <a:pt x="128" y="25"/>
                    <a:pt x="153" y="17"/>
                  </a:cubicBezTo>
                  <a:cubicBezTo>
                    <a:pt x="162" y="14"/>
                    <a:pt x="180" y="8"/>
                    <a:pt x="180" y="8"/>
                  </a:cubicBezTo>
                  <a:cubicBezTo>
                    <a:pt x="183" y="9"/>
                    <a:pt x="189" y="8"/>
                    <a:pt x="189" y="11"/>
                  </a:cubicBezTo>
                  <a:cubicBezTo>
                    <a:pt x="189" y="15"/>
                    <a:pt x="183" y="16"/>
                    <a:pt x="180" y="17"/>
                  </a:cubicBezTo>
                  <a:cubicBezTo>
                    <a:pt x="161" y="26"/>
                    <a:pt x="137" y="34"/>
                    <a:pt x="117" y="41"/>
                  </a:cubicBezTo>
                  <a:cubicBezTo>
                    <a:pt x="112" y="57"/>
                    <a:pt x="87" y="92"/>
                    <a:pt x="75" y="104"/>
                  </a:cubicBezTo>
                  <a:cubicBezTo>
                    <a:pt x="67" y="127"/>
                    <a:pt x="51" y="143"/>
                    <a:pt x="42" y="164"/>
                  </a:cubicBezTo>
                  <a:cubicBezTo>
                    <a:pt x="34" y="183"/>
                    <a:pt x="31" y="204"/>
                    <a:pt x="24" y="224"/>
                  </a:cubicBezTo>
                  <a:cubicBezTo>
                    <a:pt x="25" y="262"/>
                    <a:pt x="10" y="366"/>
                    <a:pt x="51" y="407"/>
                  </a:cubicBezTo>
                  <a:cubicBezTo>
                    <a:pt x="46" y="392"/>
                    <a:pt x="45" y="378"/>
                    <a:pt x="36" y="365"/>
                  </a:cubicBezTo>
                  <a:cubicBezTo>
                    <a:pt x="33" y="351"/>
                    <a:pt x="30" y="337"/>
                    <a:pt x="27" y="323"/>
                  </a:cubicBezTo>
                  <a:cubicBezTo>
                    <a:pt x="28" y="272"/>
                    <a:pt x="27" y="221"/>
                    <a:pt x="30" y="170"/>
                  </a:cubicBezTo>
                  <a:cubicBezTo>
                    <a:pt x="31" y="151"/>
                    <a:pt x="48" y="116"/>
                    <a:pt x="66" y="110"/>
                  </a:cubicBezTo>
                  <a:cubicBezTo>
                    <a:pt x="76" y="100"/>
                    <a:pt x="87" y="85"/>
                    <a:pt x="99" y="77"/>
                  </a:cubicBezTo>
                  <a:cubicBezTo>
                    <a:pt x="105" y="68"/>
                    <a:pt x="124" y="57"/>
                    <a:pt x="135" y="53"/>
                  </a:cubicBezTo>
                  <a:cubicBezTo>
                    <a:pt x="136" y="50"/>
                    <a:pt x="136" y="46"/>
                    <a:pt x="138" y="44"/>
                  </a:cubicBezTo>
                  <a:cubicBezTo>
                    <a:pt x="140" y="42"/>
                    <a:pt x="144" y="42"/>
                    <a:pt x="147" y="41"/>
                  </a:cubicBezTo>
                  <a:cubicBezTo>
                    <a:pt x="153" y="38"/>
                    <a:pt x="181" y="28"/>
                    <a:pt x="153" y="35"/>
                  </a:cubicBezTo>
                  <a:cubicBezTo>
                    <a:pt x="139" y="45"/>
                    <a:pt x="131" y="56"/>
                    <a:pt x="117" y="65"/>
                  </a:cubicBezTo>
                  <a:cubicBezTo>
                    <a:pt x="109" y="78"/>
                    <a:pt x="103" y="89"/>
                    <a:pt x="96" y="101"/>
                  </a:cubicBezTo>
                  <a:cubicBezTo>
                    <a:pt x="92" y="107"/>
                    <a:pt x="84" y="119"/>
                    <a:pt x="84" y="119"/>
                  </a:cubicBezTo>
                  <a:cubicBezTo>
                    <a:pt x="69" y="178"/>
                    <a:pt x="45" y="233"/>
                    <a:pt x="36" y="293"/>
                  </a:cubicBezTo>
                  <a:cubicBezTo>
                    <a:pt x="40" y="326"/>
                    <a:pt x="36" y="311"/>
                    <a:pt x="45" y="338"/>
                  </a:cubicBezTo>
                  <a:cubicBezTo>
                    <a:pt x="47" y="345"/>
                    <a:pt x="57" y="356"/>
                    <a:pt x="57" y="356"/>
                  </a:cubicBezTo>
                  <a:cubicBezTo>
                    <a:pt x="58" y="362"/>
                    <a:pt x="72" y="390"/>
                    <a:pt x="57" y="368"/>
                  </a:cubicBezTo>
                  <a:cubicBezTo>
                    <a:pt x="58" y="332"/>
                    <a:pt x="51" y="230"/>
                    <a:pt x="81" y="185"/>
                  </a:cubicBezTo>
                  <a:cubicBezTo>
                    <a:pt x="90" y="140"/>
                    <a:pt x="104" y="88"/>
                    <a:pt x="129" y="50"/>
                  </a:cubicBezTo>
                  <a:cubicBezTo>
                    <a:pt x="134" y="42"/>
                    <a:pt x="155" y="36"/>
                    <a:pt x="165" y="32"/>
                  </a:cubicBezTo>
                  <a:cubicBezTo>
                    <a:pt x="177" y="26"/>
                    <a:pt x="198" y="23"/>
                    <a:pt x="168" y="29"/>
                  </a:cubicBezTo>
                  <a:cubicBezTo>
                    <a:pt x="162" y="33"/>
                    <a:pt x="155" y="33"/>
                    <a:pt x="150" y="38"/>
                  </a:cubicBezTo>
                  <a:cubicBezTo>
                    <a:pt x="145" y="43"/>
                    <a:pt x="143" y="51"/>
                    <a:pt x="138" y="56"/>
                  </a:cubicBezTo>
                  <a:cubicBezTo>
                    <a:pt x="97" y="97"/>
                    <a:pt x="89" y="148"/>
                    <a:pt x="72" y="200"/>
                  </a:cubicBezTo>
                  <a:cubicBezTo>
                    <a:pt x="75" y="174"/>
                    <a:pt x="71" y="169"/>
                    <a:pt x="78" y="182"/>
                  </a:cubicBezTo>
                </a:path>
              </a:pathLst>
            </a:custGeom>
            <a:noFill/>
            <a:ln w="9525">
              <a:solidFill>
                <a:srgbClr val="000000"/>
              </a:solidFill>
              <a:round/>
              <a:headEnd/>
              <a:tailEnd/>
            </a:ln>
          </p:spPr>
          <p:txBody>
            <a:bodyPr/>
            <a:lstStyle/>
            <a:p>
              <a:endParaRPr lang="ru-RU"/>
            </a:p>
          </p:txBody>
        </p:sp>
        <p:sp>
          <p:nvSpPr>
            <p:cNvPr id="31830" name="Freeform 13"/>
            <p:cNvSpPr>
              <a:spLocks noChangeAspect="1"/>
            </p:cNvSpPr>
            <p:nvPr/>
          </p:nvSpPr>
          <p:spPr bwMode="auto">
            <a:xfrm>
              <a:off x="9724" y="5991"/>
              <a:ext cx="700" cy="925"/>
            </a:xfrm>
            <a:custGeom>
              <a:avLst/>
              <a:gdLst>
                <a:gd name="T0" fmla="*/ 0 w 277"/>
                <a:gd name="T1" fmla="*/ 30 h 366"/>
                <a:gd name="T2" fmla="*/ 76 w 277"/>
                <a:gd name="T3" fmla="*/ 0 h 366"/>
                <a:gd name="T4" fmla="*/ 296 w 277"/>
                <a:gd name="T5" fmla="*/ 8 h 366"/>
                <a:gd name="T6" fmla="*/ 394 w 277"/>
                <a:gd name="T7" fmla="*/ 68 h 366"/>
                <a:gd name="T8" fmla="*/ 440 w 277"/>
                <a:gd name="T9" fmla="*/ 99 h 366"/>
                <a:gd name="T10" fmla="*/ 546 w 277"/>
                <a:gd name="T11" fmla="*/ 281 h 366"/>
                <a:gd name="T12" fmla="*/ 614 w 277"/>
                <a:gd name="T13" fmla="*/ 463 h 366"/>
                <a:gd name="T14" fmla="*/ 644 w 277"/>
                <a:gd name="T15" fmla="*/ 569 h 366"/>
                <a:gd name="T16" fmla="*/ 667 w 277"/>
                <a:gd name="T17" fmla="*/ 819 h 366"/>
                <a:gd name="T18" fmla="*/ 690 w 277"/>
                <a:gd name="T19" fmla="*/ 910 h 366"/>
                <a:gd name="T20" fmla="*/ 667 w 277"/>
                <a:gd name="T21" fmla="*/ 872 h 366"/>
                <a:gd name="T22" fmla="*/ 622 w 277"/>
                <a:gd name="T23" fmla="*/ 735 h 366"/>
                <a:gd name="T24" fmla="*/ 569 w 277"/>
                <a:gd name="T25" fmla="*/ 561 h 366"/>
                <a:gd name="T26" fmla="*/ 493 w 277"/>
                <a:gd name="T27" fmla="*/ 303 h 366"/>
                <a:gd name="T28" fmla="*/ 432 w 277"/>
                <a:gd name="T29" fmla="*/ 152 h 366"/>
                <a:gd name="T30" fmla="*/ 167 w 277"/>
                <a:gd name="T31" fmla="*/ 38 h 366"/>
                <a:gd name="T32" fmla="*/ 106 w 277"/>
                <a:gd name="T33" fmla="*/ 45 h 366"/>
                <a:gd name="T34" fmla="*/ 190 w 277"/>
                <a:gd name="T35" fmla="*/ 68 h 366"/>
                <a:gd name="T36" fmla="*/ 235 w 277"/>
                <a:gd name="T37" fmla="*/ 83 h 366"/>
                <a:gd name="T38" fmla="*/ 258 w 277"/>
                <a:gd name="T39" fmla="*/ 99 h 366"/>
                <a:gd name="T40" fmla="*/ 425 w 277"/>
                <a:gd name="T41" fmla="*/ 159 h 366"/>
                <a:gd name="T42" fmla="*/ 500 w 277"/>
                <a:gd name="T43" fmla="*/ 569 h 366"/>
                <a:gd name="T44" fmla="*/ 531 w 277"/>
                <a:gd name="T45" fmla="*/ 796 h 366"/>
                <a:gd name="T46" fmla="*/ 546 w 277"/>
                <a:gd name="T47" fmla="*/ 857 h 366"/>
                <a:gd name="T48" fmla="*/ 561 w 277"/>
                <a:gd name="T49" fmla="*/ 880 h 366"/>
                <a:gd name="T50" fmla="*/ 576 w 277"/>
                <a:gd name="T51" fmla="*/ 925 h 366"/>
                <a:gd name="T52" fmla="*/ 546 w 277"/>
                <a:gd name="T53" fmla="*/ 728 h 366"/>
                <a:gd name="T54" fmla="*/ 523 w 277"/>
                <a:gd name="T55" fmla="*/ 660 h 366"/>
                <a:gd name="T56" fmla="*/ 516 w 277"/>
                <a:gd name="T57" fmla="*/ 637 h 366"/>
                <a:gd name="T58" fmla="*/ 440 w 277"/>
                <a:gd name="T59" fmla="*/ 372 h 366"/>
                <a:gd name="T60" fmla="*/ 387 w 277"/>
                <a:gd name="T61" fmla="*/ 258 h 366"/>
                <a:gd name="T62" fmla="*/ 152 w 277"/>
                <a:gd name="T63" fmla="*/ 61 h 366"/>
                <a:gd name="T64" fmla="*/ 190 w 277"/>
                <a:gd name="T65" fmla="*/ 91 h 366"/>
                <a:gd name="T66" fmla="*/ 235 w 277"/>
                <a:gd name="T67" fmla="*/ 121 h 366"/>
                <a:gd name="T68" fmla="*/ 296 w 277"/>
                <a:gd name="T69" fmla="*/ 205 h 366"/>
                <a:gd name="T70" fmla="*/ 341 w 277"/>
                <a:gd name="T71" fmla="*/ 296 h 366"/>
                <a:gd name="T72" fmla="*/ 462 w 277"/>
                <a:gd name="T73" fmla="*/ 698 h 366"/>
                <a:gd name="T74" fmla="*/ 356 w 277"/>
                <a:gd name="T75" fmla="*/ 197 h 366"/>
                <a:gd name="T76" fmla="*/ 243 w 277"/>
                <a:gd name="T77" fmla="*/ 99 h 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7"/>
                <a:gd name="T118" fmla="*/ 0 h 366"/>
                <a:gd name="T119" fmla="*/ 277 w 277"/>
                <a:gd name="T120" fmla="*/ 366 h 3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7" h="366">
                  <a:moveTo>
                    <a:pt x="0" y="12"/>
                  </a:moveTo>
                  <a:cubicBezTo>
                    <a:pt x="11" y="9"/>
                    <a:pt x="19" y="4"/>
                    <a:pt x="30" y="0"/>
                  </a:cubicBezTo>
                  <a:cubicBezTo>
                    <a:pt x="59" y="1"/>
                    <a:pt x="88" y="0"/>
                    <a:pt x="117" y="3"/>
                  </a:cubicBezTo>
                  <a:cubicBezTo>
                    <a:pt x="129" y="4"/>
                    <a:pt x="142" y="22"/>
                    <a:pt x="156" y="27"/>
                  </a:cubicBezTo>
                  <a:cubicBezTo>
                    <a:pt x="161" y="32"/>
                    <a:pt x="169" y="34"/>
                    <a:pt x="174" y="39"/>
                  </a:cubicBezTo>
                  <a:cubicBezTo>
                    <a:pt x="192" y="57"/>
                    <a:pt x="202" y="89"/>
                    <a:pt x="216" y="111"/>
                  </a:cubicBezTo>
                  <a:cubicBezTo>
                    <a:pt x="230" y="132"/>
                    <a:pt x="229" y="162"/>
                    <a:pt x="243" y="183"/>
                  </a:cubicBezTo>
                  <a:cubicBezTo>
                    <a:pt x="245" y="200"/>
                    <a:pt x="246" y="211"/>
                    <a:pt x="255" y="225"/>
                  </a:cubicBezTo>
                  <a:cubicBezTo>
                    <a:pt x="258" y="258"/>
                    <a:pt x="260" y="291"/>
                    <a:pt x="264" y="324"/>
                  </a:cubicBezTo>
                  <a:cubicBezTo>
                    <a:pt x="264" y="324"/>
                    <a:pt x="277" y="358"/>
                    <a:pt x="273" y="360"/>
                  </a:cubicBezTo>
                  <a:cubicBezTo>
                    <a:pt x="268" y="363"/>
                    <a:pt x="267" y="350"/>
                    <a:pt x="264" y="345"/>
                  </a:cubicBezTo>
                  <a:cubicBezTo>
                    <a:pt x="259" y="326"/>
                    <a:pt x="255" y="309"/>
                    <a:pt x="246" y="291"/>
                  </a:cubicBezTo>
                  <a:cubicBezTo>
                    <a:pt x="241" y="267"/>
                    <a:pt x="229" y="246"/>
                    <a:pt x="225" y="222"/>
                  </a:cubicBezTo>
                  <a:cubicBezTo>
                    <a:pt x="220" y="190"/>
                    <a:pt x="213" y="147"/>
                    <a:pt x="195" y="120"/>
                  </a:cubicBezTo>
                  <a:cubicBezTo>
                    <a:pt x="190" y="100"/>
                    <a:pt x="184" y="76"/>
                    <a:pt x="171" y="60"/>
                  </a:cubicBezTo>
                  <a:cubicBezTo>
                    <a:pt x="154" y="38"/>
                    <a:pt x="92" y="24"/>
                    <a:pt x="66" y="15"/>
                  </a:cubicBezTo>
                  <a:cubicBezTo>
                    <a:pt x="58" y="16"/>
                    <a:pt x="46" y="11"/>
                    <a:pt x="42" y="18"/>
                  </a:cubicBezTo>
                  <a:cubicBezTo>
                    <a:pt x="40" y="21"/>
                    <a:pt x="74" y="27"/>
                    <a:pt x="75" y="27"/>
                  </a:cubicBezTo>
                  <a:cubicBezTo>
                    <a:pt x="81" y="29"/>
                    <a:pt x="88" y="29"/>
                    <a:pt x="93" y="33"/>
                  </a:cubicBezTo>
                  <a:cubicBezTo>
                    <a:pt x="96" y="35"/>
                    <a:pt x="99" y="38"/>
                    <a:pt x="102" y="39"/>
                  </a:cubicBezTo>
                  <a:cubicBezTo>
                    <a:pt x="124" y="49"/>
                    <a:pt x="147" y="49"/>
                    <a:pt x="168" y="63"/>
                  </a:cubicBezTo>
                  <a:cubicBezTo>
                    <a:pt x="172" y="120"/>
                    <a:pt x="180" y="172"/>
                    <a:pt x="198" y="225"/>
                  </a:cubicBezTo>
                  <a:cubicBezTo>
                    <a:pt x="202" y="255"/>
                    <a:pt x="203" y="285"/>
                    <a:pt x="210" y="315"/>
                  </a:cubicBezTo>
                  <a:cubicBezTo>
                    <a:pt x="212" y="323"/>
                    <a:pt x="211" y="332"/>
                    <a:pt x="216" y="339"/>
                  </a:cubicBezTo>
                  <a:cubicBezTo>
                    <a:pt x="218" y="342"/>
                    <a:pt x="221" y="345"/>
                    <a:pt x="222" y="348"/>
                  </a:cubicBezTo>
                  <a:cubicBezTo>
                    <a:pt x="225" y="354"/>
                    <a:pt x="228" y="366"/>
                    <a:pt x="228" y="366"/>
                  </a:cubicBezTo>
                  <a:cubicBezTo>
                    <a:pt x="234" y="348"/>
                    <a:pt x="220" y="307"/>
                    <a:pt x="216" y="288"/>
                  </a:cubicBezTo>
                  <a:cubicBezTo>
                    <a:pt x="214" y="279"/>
                    <a:pt x="210" y="270"/>
                    <a:pt x="207" y="261"/>
                  </a:cubicBezTo>
                  <a:cubicBezTo>
                    <a:pt x="206" y="258"/>
                    <a:pt x="204" y="252"/>
                    <a:pt x="204" y="252"/>
                  </a:cubicBezTo>
                  <a:cubicBezTo>
                    <a:pt x="200" y="218"/>
                    <a:pt x="193" y="176"/>
                    <a:pt x="174" y="147"/>
                  </a:cubicBezTo>
                  <a:cubicBezTo>
                    <a:pt x="170" y="129"/>
                    <a:pt x="168" y="112"/>
                    <a:pt x="153" y="102"/>
                  </a:cubicBezTo>
                  <a:cubicBezTo>
                    <a:pt x="140" y="63"/>
                    <a:pt x="98" y="34"/>
                    <a:pt x="60" y="24"/>
                  </a:cubicBezTo>
                  <a:cubicBezTo>
                    <a:pt x="71" y="41"/>
                    <a:pt x="60" y="27"/>
                    <a:pt x="75" y="36"/>
                  </a:cubicBezTo>
                  <a:cubicBezTo>
                    <a:pt x="81" y="40"/>
                    <a:pt x="93" y="48"/>
                    <a:pt x="93" y="48"/>
                  </a:cubicBezTo>
                  <a:cubicBezTo>
                    <a:pt x="98" y="63"/>
                    <a:pt x="105" y="73"/>
                    <a:pt x="117" y="81"/>
                  </a:cubicBezTo>
                  <a:cubicBezTo>
                    <a:pt x="121" y="93"/>
                    <a:pt x="128" y="106"/>
                    <a:pt x="135" y="117"/>
                  </a:cubicBezTo>
                  <a:cubicBezTo>
                    <a:pt x="148" y="171"/>
                    <a:pt x="170" y="222"/>
                    <a:pt x="183" y="276"/>
                  </a:cubicBezTo>
                  <a:cubicBezTo>
                    <a:pt x="181" y="205"/>
                    <a:pt x="181" y="138"/>
                    <a:pt x="141" y="78"/>
                  </a:cubicBezTo>
                  <a:cubicBezTo>
                    <a:pt x="129" y="60"/>
                    <a:pt x="110" y="53"/>
                    <a:pt x="96" y="39"/>
                  </a:cubicBezTo>
                </a:path>
              </a:pathLst>
            </a:custGeom>
            <a:noFill/>
            <a:ln w="9525">
              <a:solidFill>
                <a:srgbClr val="000000"/>
              </a:solidFill>
              <a:round/>
              <a:headEnd/>
              <a:tailEnd/>
            </a:ln>
          </p:spPr>
          <p:txBody>
            <a:bodyPr/>
            <a:lstStyle/>
            <a:p>
              <a:endParaRPr lang="ru-RU"/>
            </a:p>
          </p:txBody>
        </p:sp>
        <p:sp>
          <p:nvSpPr>
            <p:cNvPr id="31831" name="Freeform 14"/>
            <p:cNvSpPr>
              <a:spLocks noChangeAspect="1"/>
            </p:cNvSpPr>
            <p:nvPr/>
          </p:nvSpPr>
          <p:spPr bwMode="auto">
            <a:xfrm>
              <a:off x="9671" y="6302"/>
              <a:ext cx="106" cy="359"/>
            </a:xfrm>
            <a:custGeom>
              <a:avLst/>
              <a:gdLst>
                <a:gd name="T0" fmla="*/ 68 w 42"/>
                <a:gd name="T1" fmla="*/ 0 h 142"/>
                <a:gd name="T2" fmla="*/ 30 w 42"/>
                <a:gd name="T3" fmla="*/ 159 h 142"/>
                <a:gd name="T4" fmla="*/ 8 w 42"/>
                <a:gd name="T5" fmla="*/ 228 h 142"/>
                <a:gd name="T6" fmla="*/ 0 w 42"/>
                <a:gd name="T7" fmla="*/ 250 h 142"/>
                <a:gd name="T8" fmla="*/ 106 w 42"/>
                <a:gd name="T9" fmla="*/ 341 h 142"/>
                <a:gd name="T10" fmla="*/ 0 60000 65536"/>
                <a:gd name="T11" fmla="*/ 0 60000 65536"/>
                <a:gd name="T12" fmla="*/ 0 60000 65536"/>
                <a:gd name="T13" fmla="*/ 0 60000 65536"/>
                <a:gd name="T14" fmla="*/ 0 60000 65536"/>
                <a:gd name="T15" fmla="*/ 0 w 42"/>
                <a:gd name="T16" fmla="*/ 0 h 142"/>
                <a:gd name="T17" fmla="*/ 42 w 42"/>
                <a:gd name="T18" fmla="*/ 142 h 142"/>
              </a:gdLst>
              <a:ahLst/>
              <a:cxnLst>
                <a:cxn ang="T10">
                  <a:pos x="T0" y="T1"/>
                </a:cxn>
                <a:cxn ang="T11">
                  <a:pos x="T2" y="T3"/>
                </a:cxn>
                <a:cxn ang="T12">
                  <a:pos x="T4" y="T5"/>
                </a:cxn>
                <a:cxn ang="T13">
                  <a:pos x="T6" y="T7"/>
                </a:cxn>
                <a:cxn ang="T14">
                  <a:pos x="T8" y="T9"/>
                </a:cxn>
              </a:cxnLst>
              <a:rect l="T15" t="T16" r="T17" b="T18"/>
              <a:pathLst>
                <a:path w="42" h="142">
                  <a:moveTo>
                    <a:pt x="27" y="0"/>
                  </a:moveTo>
                  <a:cubicBezTo>
                    <a:pt x="23" y="21"/>
                    <a:pt x="19" y="42"/>
                    <a:pt x="12" y="63"/>
                  </a:cubicBezTo>
                  <a:cubicBezTo>
                    <a:pt x="9" y="72"/>
                    <a:pt x="6" y="81"/>
                    <a:pt x="3" y="90"/>
                  </a:cubicBezTo>
                  <a:cubicBezTo>
                    <a:pt x="2" y="93"/>
                    <a:pt x="0" y="99"/>
                    <a:pt x="0" y="99"/>
                  </a:cubicBezTo>
                  <a:cubicBezTo>
                    <a:pt x="4" y="142"/>
                    <a:pt x="0" y="135"/>
                    <a:pt x="42" y="135"/>
                  </a:cubicBezTo>
                </a:path>
              </a:pathLst>
            </a:custGeom>
            <a:noFill/>
            <a:ln w="9525">
              <a:solidFill>
                <a:srgbClr val="000000"/>
              </a:solidFill>
              <a:round/>
              <a:headEnd/>
              <a:tailEnd/>
            </a:ln>
          </p:spPr>
          <p:txBody>
            <a:bodyPr/>
            <a:lstStyle/>
            <a:p>
              <a:endParaRPr lang="ru-RU"/>
            </a:p>
          </p:txBody>
        </p:sp>
        <p:sp>
          <p:nvSpPr>
            <p:cNvPr id="31832" name="Freeform 15"/>
            <p:cNvSpPr>
              <a:spLocks noChangeAspect="1"/>
            </p:cNvSpPr>
            <p:nvPr/>
          </p:nvSpPr>
          <p:spPr bwMode="auto">
            <a:xfrm>
              <a:off x="9679" y="6711"/>
              <a:ext cx="257" cy="38"/>
            </a:xfrm>
            <a:custGeom>
              <a:avLst/>
              <a:gdLst>
                <a:gd name="T0" fmla="*/ 0 w 102"/>
                <a:gd name="T1" fmla="*/ 38 h 15"/>
                <a:gd name="T2" fmla="*/ 181 w 102"/>
                <a:gd name="T3" fmla="*/ 30 h 15"/>
                <a:gd name="T4" fmla="*/ 257 w 102"/>
                <a:gd name="T5" fmla="*/ 0 h 15"/>
                <a:gd name="T6" fmla="*/ 0 60000 65536"/>
                <a:gd name="T7" fmla="*/ 0 60000 65536"/>
                <a:gd name="T8" fmla="*/ 0 60000 65536"/>
                <a:gd name="T9" fmla="*/ 0 w 102"/>
                <a:gd name="T10" fmla="*/ 0 h 15"/>
                <a:gd name="T11" fmla="*/ 102 w 102"/>
                <a:gd name="T12" fmla="*/ 15 h 15"/>
              </a:gdLst>
              <a:ahLst/>
              <a:cxnLst>
                <a:cxn ang="T6">
                  <a:pos x="T0" y="T1"/>
                </a:cxn>
                <a:cxn ang="T7">
                  <a:pos x="T2" y="T3"/>
                </a:cxn>
                <a:cxn ang="T8">
                  <a:pos x="T4" y="T5"/>
                </a:cxn>
              </a:cxnLst>
              <a:rect l="T9" t="T10" r="T11" b="T12"/>
              <a:pathLst>
                <a:path w="102" h="15">
                  <a:moveTo>
                    <a:pt x="0" y="15"/>
                  </a:moveTo>
                  <a:cubicBezTo>
                    <a:pt x="24" y="14"/>
                    <a:pt x="48" y="14"/>
                    <a:pt x="72" y="12"/>
                  </a:cubicBezTo>
                  <a:cubicBezTo>
                    <a:pt x="83" y="11"/>
                    <a:pt x="102" y="0"/>
                    <a:pt x="102" y="0"/>
                  </a:cubicBezTo>
                </a:path>
              </a:pathLst>
            </a:custGeom>
            <a:noFill/>
            <a:ln w="9525">
              <a:solidFill>
                <a:srgbClr val="000000"/>
              </a:solidFill>
              <a:round/>
              <a:headEnd/>
              <a:tailEnd/>
            </a:ln>
          </p:spPr>
          <p:txBody>
            <a:bodyPr/>
            <a:lstStyle/>
            <a:p>
              <a:endParaRPr lang="ru-RU"/>
            </a:p>
          </p:txBody>
        </p:sp>
        <p:sp>
          <p:nvSpPr>
            <p:cNvPr id="31833" name="Freeform 16"/>
            <p:cNvSpPr>
              <a:spLocks noChangeAspect="1"/>
            </p:cNvSpPr>
            <p:nvPr/>
          </p:nvSpPr>
          <p:spPr bwMode="auto">
            <a:xfrm>
              <a:off x="9049" y="6878"/>
              <a:ext cx="1752" cy="2408"/>
            </a:xfrm>
            <a:custGeom>
              <a:avLst/>
              <a:gdLst>
                <a:gd name="T0" fmla="*/ 637 w 693"/>
                <a:gd name="T1" fmla="*/ 0 h 953"/>
                <a:gd name="T2" fmla="*/ 607 w 693"/>
                <a:gd name="T3" fmla="*/ 220 h 953"/>
                <a:gd name="T4" fmla="*/ 447 w 693"/>
                <a:gd name="T5" fmla="*/ 296 h 953"/>
                <a:gd name="T6" fmla="*/ 379 w 693"/>
                <a:gd name="T7" fmla="*/ 334 h 953"/>
                <a:gd name="T8" fmla="*/ 303 w 693"/>
                <a:gd name="T9" fmla="*/ 447 h 953"/>
                <a:gd name="T10" fmla="*/ 205 w 693"/>
                <a:gd name="T11" fmla="*/ 659 h 953"/>
                <a:gd name="T12" fmla="*/ 114 w 693"/>
                <a:gd name="T13" fmla="*/ 804 h 953"/>
                <a:gd name="T14" fmla="*/ 68 w 693"/>
                <a:gd name="T15" fmla="*/ 879 h 953"/>
                <a:gd name="T16" fmla="*/ 61 w 693"/>
                <a:gd name="T17" fmla="*/ 948 h 953"/>
                <a:gd name="T18" fmla="*/ 53 w 693"/>
                <a:gd name="T19" fmla="*/ 1334 h 953"/>
                <a:gd name="T20" fmla="*/ 15 w 693"/>
                <a:gd name="T21" fmla="*/ 1448 h 953"/>
                <a:gd name="T22" fmla="*/ 0 w 693"/>
                <a:gd name="T23" fmla="*/ 1493 h 953"/>
                <a:gd name="T24" fmla="*/ 220 w 693"/>
                <a:gd name="T25" fmla="*/ 1554 h 953"/>
                <a:gd name="T26" fmla="*/ 273 w 693"/>
                <a:gd name="T27" fmla="*/ 1380 h 953"/>
                <a:gd name="T28" fmla="*/ 296 w 693"/>
                <a:gd name="T29" fmla="*/ 1311 h 953"/>
                <a:gd name="T30" fmla="*/ 311 w 693"/>
                <a:gd name="T31" fmla="*/ 1266 h 953"/>
                <a:gd name="T32" fmla="*/ 410 w 693"/>
                <a:gd name="T33" fmla="*/ 887 h 953"/>
                <a:gd name="T34" fmla="*/ 447 w 693"/>
                <a:gd name="T35" fmla="*/ 773 h 953"/>
                <a:gd name="T36" fmla="*/ 470 w 693"/>
                <a:gd name="T37" fmla="*/ 705 h 953"/>
                <a:gd name="T38" fmla="*/ 531 w 693"/>
                <a:gd name="T39" fmla="*/ 902 h 953"/>
                <a:gd name="T40" fmla="*/ 546 w 693"/>
                <a:gd name="T41" fmla="*/ 955 h 953"/>
                <a:gd name="T42" fmla="*/ 561 w 693"/>
                <a:gd name="T43" fmla="*/ 1001 h 953"/>
                <a:gd name="T44" fmla="*/ 554 w 693"/>
                <a:gd name="T45" fmla="*/ 1311 h 953"/>
                <a:gd name="T46" fmla="*/ 493 w 693"/>
                <a:gd name="T47" fmla="*/ 1524 h 953"/>
                <a:gd name="T48" fmla="*/ 364 w 693"/>
                <a:gd name="T49" fmla="*/ 1925 h 953"/>
                <a:gd name="T50" fmla="*/ 250 w 693"/>
                <a:gd name="T51" fmla="*/ 2244 h 953"/>
                <a:gd name="T52" fmla="*/ 220 w 693"/>
                <a:gd name="T53" fmla="*/ 2335 h 953"/>
                <a:gd name="T54" fmla="*/ 205 w 693"/>
                <a:gd name="T55" fmla="*/ 2380 h 953"/>
                <a:gd name="T56" fmla="*/ 220 w 693"/>
                <a:gd name="T57" fmla="*/ 2403 h 953"/>
                <a:gd name="T58" fmla="*/ 1350 w 693"/>
                <a:gd name="T59" fmla="*/ 2395 h 953"/>
                <a:gd name="T60" fmla="*/ 1593 w 693"/>
                <a:gd name="T61" fmla="*/ 2335 h 953"/>
                <a:gd name="T62" fmla="*/ 1691 w 693"/>
                <a:gd name="T63" fmla="*/ 2297 h 953"/>
                <a:gd name="T64" fmla="*/ 1714 w 693"/>
                <a:gd name="T65" fmla="*/ 2289 h 953"/>
                <a:gd name="T66" fmla="*/ 1562 w 693"/>
                <a:gd name="T67" fmla="*/ 2024 h 953"/>
                <a:gd name="T68" fmla="*/ 1487 w 693"/>
                <a:gd name="T69" fmla="*/ 1880 h 953"/>
                <a:gd name="T70" fmla="*/ 1426 w 693"/>
                <a:gd name="T71" fmla="*/ 1797 h 953"/>
                <a:gd name="T72" fmla="*/ 1335 w 693"/>
                <a:gd name="T73" fmla="*/ 1652 h 953"/>
                <a:gd name="T74" fmla="*/ 1289 w 693"/>
                <a:gd name="T75" fmla="*/ 1569 h 953"/>
                <a:gd name="T76" fmla="*/ 1244 w 693"/>
                <a:gd name="T77" fmla="*/ 1493 h 953"/>
                <a:gd name="T78" fmla="*/ 1183 w 693"/>
                <a:gd name="T79" fmla="*/ 1364 h 953"/>
                <a:gd name="T80" fmla="*/ 1130 w 693"/>
                <a:gd name="T81" fmla="*/ 1289 h 953"/>
                <a:gd name="T82" fmla="*/ 1077 w 693"/>
                <a:gd name="T83" fmla="*/ 1190 h 953"/>
                <a:gd name="T84" fmla="*/ 1054 w 693"/>
                <a:gd name="T85" fmla="*/ 1122 h 953"/>
                <a:gd name="T86" fmla="*/ 1047 w 693"/>
                <a:gd name="T87" fmla="*/ 1046 h 953"/>
                <a:gd name="T88" fmla="*/ 1054 w 693"/>
                <a:gd name="T89" fmla="*/ 538 h 953"/>
                <a:gd name="T90" fmla="*/ 1085 w 693"/>
                <a:gd name="T91" fmla="*/ 584 h 953"/>
                <a:gd name="T92" fmla="*/ 1130 w 693"/>
                <a:gd name="T93" fmla="*/ 652 h 953"/>
                <a:gd name="T94" fmla="*/ 1282 w 693"/>
                <a:gd name="T95" fmla="*/ 864 h 953"/>
                <a:gd name="T96" fmla="*/ 1388 w 693"/>
                <a:gd name="T97" fmla="*/ 1152 h 953"/>
                <a:gd name="T98" fmla="*/ 1426 w 693"/>
                <a:gd name="T99" fmla="*/ 1273 h 953"/>
                <a:gd name="T100" fmla="*/ 1471 w 693"/>
                <a:gd name="T101" fmla="*/ 1296 h 953"/>
                <a:gd name="T102" fmla="*/ 1752 w 693"/>
                <a:gd name="T103" fmla="*/ 1213 h 953"/>
                <a:gd name="T104" fmla="*/ 1532 w 693"/>
                <a:gd name="T105" fmla="*/ 682 h 953"/>
                <a:gd name="T106" fmla="*/ 1388 w 693"/>
                <a:gd name="T107" fmla="*/ 546 h 953"/>
                <a:gd name="T108" fmla="*/ 1244 w 693"/>
                <a:gd name="T109" fmla="*/ 371 h 953"/>
                <a:gd name="T110" fmla="*/ 1077 w 693"/>
                <a:gd name="T111" fmla="*/ 235 h 953"/>
                <a:gd name="T112" fmla="*/ 1001 w 693"/>
                <a:gd name="T113" fmla="*/ 212 h 953"/>
                <a:gd name="T114" fmla="*/ 956 w 693"/>
                <a:gd name="T115" fmla="*/ 197 h 953"/>
                <a:gd name="T116" fmla="*/ 910 w 693"/>
                <a:gd name="T117" fmla="*/ 136 h 953"/>
                <a:gd name="T118" fmla="*/ 880 w 693"/>
                <a:gd name="T119" fmla="*/ 15 h 9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3"/>
                <a:gd name="T181" fmla="*/ 0 h 953"/>
                <a:gd name="T182" fmla="*/ 693 w 693"/>
                <a:gd name="T183" fmla="*/ 953 h 9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3" h="953">
                  <a:moveTo>
                    <a:pt x="252" y="0"/>
                  </a:moveTo>
                  <a:cubicBezTo>
                    <a:pt x="251" y="12"/>
                    <a:pt x="257" y="73"/>
                    <a:pt x="240" y="87"/>
                  </a:cubicBezTo>
                  <a:cubicBezTo>
                    <a:pt x="223" y="100"/>
                    <a:pt x="196" y="107"/>
                    <a:pt x="177" y="117"/>
                  </a:cubicBezTo>
                  <a:cubicBezTo>
                    <a:pt x="168" y="122"/>
                    <a:pt x="150" y="132"/>
                    <a:pt x="150" y="132"/>
                  </a:cubicBezTo>
                  <a:cubicBezTo>
                    <a:pt x="142" y="144"/>
                    <a:pt x="125" y="163"/>
                    <a:pt x="120" y="177"/>
                  </a:cubicBezTo>
                  <a:cubicBezTo>
                    <a:pt x="111" y="205"/>
                    <a:pt x="102" y="240"/>
                    <a:pt x="81" y="261"/>
                  </a:cubicBezTo>
                  <a:cubicBezTo>
                    <a:pt x="74" y="282"/>
                    <a:pt x="57" y="300"/>
                    <a:pt x="45" y="318"/>
                  </a:cubicBezTo>
                  <a:cubicBezTo>
                    <a:pt x="39" y="328"/>
                    <a:pt x="27" y="348"/>
                    <a:pt x="27" y="348"/>
                  </a:cubicBezTo>
                  <a:cubicBezTo>
                    <a:pt x="26" y="357"/>
                    <a:pt x="24" y="366"/>
                    <a:pt x="24" y="375"/>
                  </a:cubicBezTo>
                  <a:cubicBezTo>
                    <a:pt x="22" y="426"/>
                    <a:pt x="24" y="477"/>
                    <a:pt x="21" y="528"/>
                  </a:cubicBezTo>
                  <a:cubicBezTo>
                    <a:pt x="20" y="541"/>
                    <a:pt x="10" y="560"/>
                    <a:pt x="6" y="573"/>
                  </a:cubicBezTo>
                  <a:cubicBezTo>
                    <a:pt x="4" y="579"/>
                    <a:pt x="0" y="591"/>
                    <a:pt x="0" y="591"/>
                  </a:cubicBezTo>
                  <a:cubicBezTo>
                    <a:pt x="9" y="634"/>
                    <a:pt x="56" y="594"/>
                    <a:pt x="87" y="615"/>
                  </a:cubicBezTo>
                  <a:cubicBezTo>
                    <a:pt x="107" y="595"/>
                    <a:pt x="99" y="572"/>
                    <a:pt x="108" y="546"/>
                  </a:cubicBezTo>
                  <a:cubicBezTo>
                    <a:pt x="111" y="537"/>
                    <a:pt x="114" y="528"/>
                    <a:pt x="117" y="519"/>
                  </a:cubicBezTo>
                  <a:cubicBezTo>
                    <a:pt x="119" y="513"/>
                    <a:pt x="123" y="501"/>
                    <a:pt x="123" y="501"/>
                  </a:cubicBezTo>
                  <a:cubicBezTo>
                    <a:pt x="128" y="451"/>
                    <a:pt x="146" y="399"/>
                    <a:pt x="162" y="351"/>
                  </a:cubicBezTo>
                  <a:cubicBezTo>
                    <a:pt x="167" y="336"/>
                    <a:pt x="172" y="321"/>
                    <a:pt x="177" y="306"/>
                  </a:cubicBezTo>
                  <a:cubicBezTo>
                    <a:pt x="180" y="297"/>
                    <a:pt x="186" y="279"/>
                    <a:pt x="186" y="279"/>
                  </a:cubicBezTo>
                  <a:cubicBezTo>
                    <a:pt x="193" y="305"/>
                    <a:pt x="202" y="331"/>
                    <a:pt x="210" y="357"/>
                  </a:cubicBezTo>
                  <a:cubicBezTo>
                    <a:pt x="212" y="364"/>
                    <a:pt x="214" y="371"/>
                    <a:pt x="216" y="378"/>
                  </a:cubicBezTo>
                  <a:cubicBezTo>
                    <a:pt x="218" y="384"/>
                    <a:pt x="222" y="396"/>
                    <a:pt x="222" y="396"/>
                  </a:cubicBezTo>
                  <a:cubicBezTo>
                    <a:pt x="221" y="437"/>
                    <a:pt x="221" y="478"/>
                    <a:pt x="219" y="519"/>
                  </a:cubicBezTo>
                  <a:cubicBezTo>
                    <a:pt x="218" y="547"/>
                    <a:pt x="203" y="576"/>
                    <a:pt x="195" y="603"/>
                  </a:cubicBezTo>
                  <a:cubicBezTo>
                    <a:pt x="179" y="656"/>
                    <a:pt x="159" y="709"/>
                    <a:pt x="144" y="762"/>
                  </a:cubicBezTo>
                  <a:cubicBezTo>
                    <a:pt x="132" y="805"/>
                    <a:pt x="113" y="846"/>
                    <a:pt x="99" y="888"/>
                  </a:cubicBezTo>
                  <a:cubicBezTo>
                    <a:pt x="95" y="900"/>
                    <a:pt x="91" y="912"/>
                    <a:pt x="87" y="924"/>
                  </a:cubicBezTo>
                  <a:cubicBezTo>
                    <a:pt x="85" y="930"/>
                    <a:pt x="81" y="942"/>
                    <a:pt x="81" y="942"/>
                  </a:cubicBezTo>
                  <a:cubicBezTo>
                    <a:pt x="83" y="945"/>
                    <a:pt x="83" y="951"/>
                    <a:pt x="87" y="951"/>
                  </a:cubicBezTo>
                  <a:cubicBezTo>
                    <a:pt x="236" y="953"/>
                    <a:pt x="385" y="950"/>
                    <a:pt x="534" y="948"/>
                  </a:cubicBezTo>
                  <a:cubicBezTo>
                    <a:pt x="561" y="948"/>
                    <a:pt x="603" y="934"/>
                    <a:pt x="630" y="924"/>
                  </a:cubicBezTo>
                  <a:cubicBezTo>
                    <a:pt x="643" y="919"/>
                    <a:pt x="656" y="913"/>
                    <a:pt x="669" y="909"/>
                  </a:cubicBezTo>
                  <a:cubicBezTo>
                    <a:pt x="672" y="908"/>
                    <a:pt x="678" y="906"/>
                    <a:pt x="678" y="906"/>
                  </a:cubicBezTo>
                  <a:cubicBezTo>
                    <a:pt x="664" y="864"/>
                    <a:pt x="643" y="836"/>
                    <a:pt x="618" y="801"/>
                  </a:cubicBezTo>
                  <a:cubicBezTo>
                    <a:pt x="606" y="784"/>
                    <a:pt x="602" y="758"/>
                    <a:pt x="588" y="744"/>
                  </a:cubicBezTo>
                  <a:cubicBezTo>
                    <a:pt x="572" y="728"/>
                    <a:pt x="582" y="739"/>
                    <a:pt x="564" y="711"/>
                  </a:cubicBezTo>
                  <a:cubicBezTo>
                    <a:pt x="552" y="692"/>
                    <a:pt x="539" y="674"/>
                    <a:pt x="528" y="654"/>
                  </a:cubicBezTo>
                  <a:cubicBezTo>
                    <a:pt x="522" y="643"/>
                    <a:pt x="510" y="621"/>
                    <a:pt x="510" y="621"/>
                  </a:cubicBezTo>
                  <a:cubicBezTo>
                    <a:pt x="506" y="607"/>
                    <a:pt x="499" y="603"/>
                    <a:pt x="492" y="591"/>
                  </a:cubicBezTo>
                  <a:cubicBezTo>
                    <a:pt x="483" y="575"/>
                    <a:pt x="479" y="555"/>
                    <a:pt x="468" y="540"/>
                  </a:cubicBezTo>
                  <a:cubicBezTo>
                    <a:pt x="464" y="534"/>
                    <a:pt x="449" y="515"/>
                    <a:pt x="447" y="510"/>
                  </a:cubicBezTo>
                  <a:cubicBezTo>
                    <a:pt x="442" y="496"/>
                    <a:pt x="431" y="485"/>
                    <a:pt x="426" y="471"/>
                  </a:cubicBezTo>
                  <a:cubicBezTo>
                    <a:pt x="423" y="462"/>
                    <a:pt x="417" y="444"/>
                    <a:pt x="417" y="444"/>
                  </a:cubicBezTo>
                  <a:cubicBezTo>
                    <a:pt x="416" y="434"/>
                    <a:pt x="414" y="424"/>
                    <a:pt x="414" y="414"/>
                  </a:cubicBezTo>
                  <a:cubicBezTo>
                    <a:pt x="414" y="347"/>
                    <a:pt x="412" y="280"/>
                    <a:pt x="417" y="213"/>
                  </a:cubicBezTo>
                  <a:cubicBezTo>
                    <a:pt x="418" y="206"/>
                    <a:pt x="425" y="225"/>
                    <a:pt x="429" y="231"/>
                  </a:cubicBezTo>
                  <a:cubicBezTo>
                    <a:pt x="435" y="240"/>
                    <a:pt x="441" y="249"/>
                    <a:pt x="447" y="258"/>
                  </a:cubicBezTo>
                  <a:cubicBezTo>
                    <a:pt x="464" y="284"/>
                    <a:pt x="482" y="326"/>
                    <a:pt x="507" y="342"/>
                  </a:cubicBezTo>
                  <a:cubicBezTo>
                    <a:pt x="520" y="380"/>
                    <a:pt x="533" y="419"/>
                    <a:pt x="549" y="456"/>
                  </a:cubicBezTo>
                  <a:cubicBezTo>
                    <a:pt x="555" y="471"/>
                    <a:pt x="559" y="488"/>
                    <a:pt x="564" y="504"/>
                  </a:cubicBezTo>
                  <a:cubicBezTo>
                    <a:pt x="566" y="510"/>
                    <a:pt x="576" y="509"/>
                    <a:pt x="582" y="513"/>
                  </a:cubicBezTo>
                  <a:cubicBezTo>
                    <a:pt x="619" y="507"/>
                    <a:pt x="658" y="492"/>
                    <a:pt x="693" y="480"/>
                  </a:cubicBezTo>
                  <a:cubicBezTo>
                    <a:pt x="670" y="410"/>
                    <a:pt x="660" y="324"/>
                    <a:pt x="606" y="270"/>
                  </a:cubicBezTo>
                  <a:cubicBezTo>
                    <a:pt x="600" y="252"/>
                    <a:pt x="569" y="223"/>
                    <a:pt x="549" y="216"/>
                  </a:cubicBezTo>
                  <a:cubicBezTo>
                    <a:pt x="528" y="195"/>
                    <a:pt x="510" y="172"/>
                    <a:pt x="492" y="147"/>
                  </a:cubicBezTo>
                  <a:cubicBezTo>
                    <a:pt x="480" y="111"/>
                    <a:pt x="462" y="97"/>
                    <a:pt x="426" y="93"/>
                  </a:cubicBezTo>
                  <a:cubicBezTo>
                    <a:pt x="408" y="88"/>
                    <a:pt x="418" y="91"/>
                    <a:pt x="396" y="84"/>
                  </a:cubicBezTo>
                  <a:cubicBezTo>
                    <a:pt x="390" y="82"/>
                    <a:pt x="378" y="78"/>
                    <a:pt x="378" y="78"/>
                  </a:cubicBezTo>
                  <a:cubicBezTo>
                    <a:pt x="371" y="67"/>
                    <a:pt x="371" y="61"/>
                    <a:pt x="360" y="54"/>
                  </a:cubicBezTo>
                  <a:cubicBezTo>
                    <a:pt x="355" y="38"/>
                    <a:pt x="348" y="22"/>
                    <a:pt x="348" y="6"/>
                  </a:cubicBezTo>
                </a:path>
              </a:pathLst>
            </a:custGeom>
            <a:noFill/>
            <a:ln w="9525">
              <a:solidFill>
                <a:srgbClr val="000000"/>
              </a:solidFill>
              <a:round/>
              <a:headEnd/>
              <a:tailEnd/>
            </a:ln>
          </p:spPr>
          <p:txBody>
            <a:bodyPr/>
            <a:lstStyle/>
            <a:p>
              <a:endParaRPr lang="ru-RU"/>
            </a:p>
          </p:txBody>
        </p:sp>
        <p:sp>
          <p:nvSpPr>
            <p:cNvPr id="31834" name="Freeform 17"/>
            <p:cNvSpPr>
              <a:spLocks noChangeAspect="1"/>
            </p:cNvSpPr>
            <p:nvPr/>
          </p:nvSpPr>
          <p:spPr bwMode="auto">
            <a:xfrm>
              <a:off x="9694" y="7037"/>
              <a:ext cx="280" cy="137"/>
            </a:xfrm>
            <a:custGeom>
              <a:avLst/>
              <a:gdLst>
                <a:gd name="T0" fmla="*/ 0 w 111"/>
                <a:gd name="T1" fmla="*/ 30 h 54"/>
                <a:gd name="T2" fmla="*/ 98 w 111"/>
                <a:gd name="T3" fmla="*/ 69 h 54"/>
                <a:gd name="T4" fmla="*/ 136 w 111"/>
                <a:gd name="T5" fmla="*/ 137 h 54"/>
                <a:gd name="T6" fmla="*/ 235 w 111"/>
                <a:gd name="T7" fmla="*/ 38 h 54"/>
                <a:gd name="T8" fmla="*/ 280 w 111"/>
                <a:gd name="T9" fmla="*/ 0 h 54"/>
                <a:gd name="T10" fmla="*/ 0 60000 65536"/>
                <a:gd name="T11" fmla="*/ 0 60000 65536"/>
                <a:gd name="T12" fmla="*/ 0 60000 65536"/>
                <a:gd name="T13" fmla="*/ 0 60000 65536"/>
                <a:gd name="T14" fmla="*/ 0 60000 65536"/>
                <a:gd name="T15" fmla="*/ 0 w 111"/>
                <a:gd name="T16" fmla="*/ 0 h 54"/>
                <a:gd name="T17" fmla="*/ 111 w 111"/>
                <a:gd name="T18" fmla="*/ 54 h 54"/>
              </a:gdLst>
              <a:ahLst/>
              <a:cxnLst>
                <a:cxn ang="T10">
                  <a:pos x="T0" y="T1"/>
                </a:cxn>
                <a:cxn ang="T11">
                  <a:pos x="T2" y="T3"/>
                </a:cxn>
                <a:cxn ang="T12">
                  <a:pos x="T4" y="T5"/>
                </a:cxn>
                <a:cxn ang="T13">
                  <a:pos x="T6" y="T7"/>
                </a:cxn>
                <a:cxn ang="T14">
                  <a:pos x="T8" y="T9"/>
                </a:cxn>
              </a:cxnLst>
              <a:rect l="T15" t="T16" r="T17" b="T18"/>
              <a:pathLst>
                <a:path w="111" h="54">
                  <a:moveTo>
                    <a:pt x="0" y="12"/>
                  </a:moveTo>
                  <a:cubicBezTo>
                    <a:pt x="14" y="17"/>
                    <a:pt x="26" y="20"/>
                    <a:pt x="39" y="27"/>
                  </a:cubicBezTo>
                  <a:cubicBezTo>
                    <a:pt x="53" y="48"/>
                    <a:pt x="49" y="38"/>
                    <a:pt x="54" y="54"/>
                  </a:cubicBezTo>
                  <a:cubicBezTo>
                    <a:pt x="72" y="48"/>
                    <a:pt x="77" y="26"/>
                    <a:pt x="93" y="15"/>
                  </a:cubicBezTo>
                  <a:cubicBezTo>
                    <a:pt x="99" y="11"/>
                    <a:pt x="111" y="0"/>
                    <a:pt x="111" y="0"/>
                  </a:cubicBezTo>
                </a:path>
              </a:pathLst>
            </a:custGeom>
            <a:noFill/>
            <a:ln w="9525">
              <a:solidFill>
                <a:srgbClr val="000000"/>
              </a:solidFill>
              <a:round/>
              <a:headEnd/>
              <a:tailEnd/>
            </a:ln>
          </p:spPr>
          <p:txBody>
            <a:bodyPr/>
            <a:lstStyle/>
            <a:p>
              <a:endParaRPr lang="ru-RU"/>
            </a:p>
          </p:txBody>
        </p:sp>
        <p:sp>
          <p:nvSpPr>
            <p:cNvPr id="31835" name="Freeform 18"/>
            <p:cNvSpPr>
              <a:spLocks noChangeAspect="1"/>
            </p:cNvSpPr>
            <p:nvPr/>
          </p:nvSpPr>
          <p:spPr bwMode="auto">
            <a:xfrm>
              <a:off x="8885" y="8402"/>
              <a:ext cx="437" cy="391"/>
            </a:xfrm>
            <a:custGeom>
              <a:avLst/>
              <a:gdLst>
                <a:gd name="T0" fmla="*/ 187 w 173"/>
                <a:gd name="T1" fmla="*/ 0 h 155"/>
                <a:gd name="T2" fmla="*/ 96 w 173"/>
                <a:gd name="T3" fmla="*/ 121 h 155"/>
                <a:gd name="T4" fmla="*/ 20 w 173"/>
                <a:gd name="T5" fmla="*/ 174 h 155"/>
                <a:gd name="T6" fmla="*/ 13 w 173"/>
                <a:gd name="T7" fmla="*/ 250 h 155"/>
                <a:gd name="T8" fmla="*/ 96 w 173"/>
                <a:gd name="T9" fmla="*/ 227 h 155"/>
                <a:gd name="T10" fmla="*/ 134 w 173"/>
                <a:gd name="T11" fmla="*/ 197 h 155"/>
                <a:gd name="T12" fmla="*/ 88 w 173"/>
                <a:gd name="T13" fmla="*/ 310 h 155"/>
                <a:gd name="T14" fmla="*/ 58 w 173"/>
                <a:gd name="T15" fmla="*/ 356 h 155"/>
                <a:gd name="T16" fmla="*/ 126 w 173"/>
                <a:gd name="T17" fmla="*/ 348 h 155"/>
                <a:gd name="T18" fmla="*/ 217 w 173"/>
                <a:gd name="T19" fmla="*/ 212 h 155"/>
                <a:gd name="T20" fmla="*/ 202 w 173"/>
                <a:gd name="T21" fmla="*/ 242 h 155"/>
                <a:gd name="T22" fmla="*/ 187 w 173"/>
                <a:gd name="T23" fmla="*/ 295 h 155"/>
                <a:gd name="T24" fmla="*/ 172 w 173"/>
                <a:gd name="T25" fmla="*/ 341 h 155"/>
                <a:gd name="T26" fmla="*/ 179 w 173"/>
                <a:gd name="T27" fmla="*/ 386 h 155"/>
                <a:gd name="T28" fmla="*/ 202 w 173"/>
                <a:gd name="T29" fmla="*/ 378 h 155"/>
                <a:gd name="T30" fmla="*/ 248 w 173"/>
                <a:gd name="T31" fmla="*/ 303 h 155"/>
                <a:gd name="T32" fmla="*/ 278 w 173"/>
                <a:gd name="T33" fmla="*/ 204 h 155"/>
                <a:gd name="T34" fmla="*/ 285 w 173"/>
                <a:gd name="T35" fmla="*/ 227 h 155"/>
                <a:gd name="T36" fmla="*/ 293 w 173"/>
                <a:gd name="T37" fmla="*/ 356 h 155"/>
                <a:gd name="T38" fmla="*/ 316 w 173"/>
                <a:gd name="T39" fmla="*/ 280 h 155"/>
                <a:gd name="T40" fmla="*/ 346 w 173"/>
                <a:gd name="T41" fmla="*/ 166 h 155"/>
                <a:gd name="T42" fmla="*/ 369 w 173"/>
                <a:gd name="T43" fmla="*/ 272 h 155"/>
                <a:gd name="T44" fmla="*/ 437 w 173"/>
                <a:gd name="T45" fmla="*/ 303 h 155"/>
                <a:gd name="T46" fmla="*/ 422 w 173"/>
                <a:gd name="T47" fmla="*/ 174 h 155"/>
                <a:gd name="T48" fmla="*/ 376 w 173"/>
                <a:gd name="T49" fmla="*/ 0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155"/>
                <a:gd name="T77" fmla="*/ 173 w 173"/>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155">
                  <a:moveTo>
                    <a:pt x="74" y="0"/>
                  </a:moveTo>
                  <a:cubicBezTo>
                    <a:pt x="67" y="22"/>
                    <a:pt x="61" y="40"/>
                    <a:pt x="38" y="48"/>
                  </a:cubicBezTo>
                  <a:cubicBezTo>
                    <a:pt x="28" y="58"/>
                    <a:pt x="20" y="63"/>
                    <a:pt x="8" y="69"/>
                  </a:cubicBezTo>
                  <a:cubicBezTo>
                    <a:pt x="1" y="91"/>
                    <a:pt x="0" y="81"/>
                    <a:pt x="5" y="99"/>
                  </a:cubicBezTo>
                  <a:cubicBezTo>
                    <a:pt x="16" y="95"/>
                    <a:pt x="27" y="94"/>
                    <a:pt x="38" y="90"/>
                  </a:cubicBezTo>
                  <a:cubicBezTo>
                    <a:pt x="42" y="84"/>
                    <a:pt x="53" y="66"/>
                    <a:pt x="53" y="78"/>
                  </a:cubicBezTo>
                  <a:cubicBezTo>
                    <a:pt x="53" y="89"/>
                    <a:pt x="41" y="112"/>
                    <a:pt x="35" y="123"/>
                  </a:cubicBezTo>
                  <a:cubicBezTo>
                    <a:pt x="31" y="129"/>
                    <a:pt x="23" y="141"/>
                    <a:pt x="23" y="141"/>
                  </a:cubicBezTo>
                  <a:cubicBezTo>
                    <a:pt x="32" y="144"/>
                    <a:pt x="50" y="138"/>
                    <a:pt x="50" y="138"/>
                  </a:cubicBezTo>
                  <a:cubicBezTo>
                    <a:pt x="62" y="120"/>
                    <a:pt x="74" y="102"/>
                    <a:pt x="86" y="84"/>
                  </a:cubicBezTo>
                  <a:cubicBezTo>
                    <a:pt x="88" y="80"/>
                    <a:pt x="82" y="92"/>
                    <a:pt x="80" y="96"/>
                  </a:cubicBezTo>
                  <a:cubicBezTo>
                    <a:pt x="77" y="104"/>
                    <a:pt x="77" y="109"/>
                    <a:pt x="74" y="117"/>
                  </a:cubicBezTo>
                  <a:cubicBezTo>
                    <a:pt x="72" y="123"/>
                    <a:pt x="68" y="135"/>
                    <a:pt x="68" y="135"/>
                  </a:cubicBezTo>
                  <a:cubicBezTo>
                    <a:pt x="69" y="141"/>
                    <a:pt x="67" y="148"/>
                    <a:pt x="71" y="153"/>
                  </a:cubicBezTo>
                  <a:cubicBezTo>
                    <a:pt x="73" y="155"/>
                    <a:pt x="78" y="152"/>
                    <a:pt x="80" y="150"/>
                  </a:cubicBezTo>
                  <a:cubicBezTo>
                    <a:pt x="87" y="143"/>
                    <a:pt x="89" y="129"/>
                    <a:pt x="98" y="120"/>
                  </a:cubicBezTo>
                  <a:cubicBezTo>
                    <a:pt x="102" y="107"/>
                    <a:pt x="107" y="94"/>
                    <a:pt x="110" y="81"/>
                  </a:cubicBezTo>
                  <a:cubicBezTo>
                    <a:pt x="111" y="84"/>
                    <a:pt x="113" y="87"/>
                    <a:pt x="113" y="90"/>
                  </a:cubicBezTo>
                  <a:cubicBezTo>
                    <a:pt x="115" y="107"/>
                    <a:pt x="112" y="125"/>
                    <a:pt x="116" y="141"/>
                  </a:cubicBezTo>
                  <a:cubicBezTo>
                    <a:pt x="117" y="145"/>
                    <a:pt x="125" y="112"/>
                    <a:pt x="125" y="111"/>
                  </a:cubicBezTo>
                  <a:cubicBezTo>
                    <a:pt x="129" y="96"/>
                    <a:pt x="132" y="81"/>
                    <a:pt x="137" y="66"/>
                  </a:cubicBezTo>
                  <a:cubicBezTo>
                    <a:pt x="138" y="70"/>
                    <a:pt x="140" y="103"/>
                    <a:pt x="146" y="108"/>
                  </a:cubicBezTo>
                  <a:cubicBezTo>
                    <a:pt x="154" y="114"/>
                    <a:pt x="165" y="115"/>
                    <a:pt x="173" y="120"/>
                  </a:cubicBezTo>
                  <a:cubicBezTo>
                    <a:pt x="165" y="96"/>
                    <a:pt x="173" y="122"/>
                    <a:pt x="167" y="69"/>
                  </a:cubicBezTo>
                  <a:cubicBezTo>
                    <a:pt x="164" y="45"/>
                    <a:pt x="149" y="25"/>
                    <a:pt x="149" y="0"/>
                  </a:cubicBezTo>
                </a:path>
              </a:pathLst>
            </a:custGeom>
            <a:noFill/>
            <a:ln w="9525">
              <a:solidFill>
                <a:srgbClr val="000000"/>
              </a:solidFill>
              <a:round/>
              <a:headEnd/>
              <a:tailEnd/>
            </a:ln>
          </p:spPr>
          <p:txBody>
            <a:bodyPr/>
            <a:lstStyle/>
            <a:p>
              <a:endParaRPr lang="ru-RU"/>
            </a:p>
          </p:txBody>
        </p:sp>
        <p:sp>
          <p:nvSpPr>
            <p:cNvPr id="31836" name="Freeform 19"/>
            <p:cNvSpPr>
              <a:spLocks noChangeAspect="1"/>
            </p:cNvSpPr>
            <p:nvPr/>
          </p:nvSpPr>
          <p:spPr bwMode="auto">
            <a:xfrm>
              <a:off x="10520" y="8083"/>
              <a:ext cx="488" cy="493"/>
            </a:xfrm>
            <a:custGeom>
              <a:avLst/>
              <a:gdLst>
                <a:gd name="T0" fmla="*/ 91 w 193"/>
                <a:gd name="T1" fmla="*/ 46 h 195"/>
                <a:gd name="T2" fmla="*/ 46 w 193"/>
                <a:gd name="T3" fmla="*/ 190 h 195"/>
                <a:gd name="T4" fmla="*/ 23 w 193"/>
                <a:gd name="T5" fmla="*/ 296 h 195"/>
                <a:gd name="T6" fmla="*/ 0 w 193"/>
                <a:gd name="T7" fmla="*/ 364 h 195"/>
                <a:gd name="T8" fmla="*/ 61 w 193"/>
                <a:gd name="T9" fmla="*/ 379 h 195"/>
                <a:gd name="T10" fmla="*/ 114 w 193"/>
                <a:gd name="T11" fmla="*/ 288 h 195"/>
                <a:gd name="T12" fmla="*/ 121 w 193"/>
                <a:gd name="T13" fmla="*/ 470 h 195"/>
                <a:gd name="T14" fmla="*/ 129 w 193"/>
                <a:gd name="T15" fmla="*/ 493 h 195"/>
                <a:gd name="T16" fmla="*/ 190 w 193"/>
                <a:gd name="T17" fmla="*/ 387 h 195"/>
                <a:gd name="T18" fmla="*/ 212 w 193"/>
                <a:gd name="T19" fmla="*/ 303 h 195"/>
                <a:gd name="T20" fmla="*/ 265 w 193"/>
                <a:gd name="T21" fmla="*/ 387 h 195"/>
                <a:gd name="T22" fmla="*/ 349 w 193"/>
                <a:gd name="T23" fmla="*/ 334 h 195"/>
                <a:gd name="T24" fmla="*/ 379 w 193"/>
                <a:gd name="T25" fmla="*/ 296 h 195"/>
                <a:gd name="T26" fmla="*/ 387 w 193"/>
                <a:gd name="T27" fmla="*/ 212 h 195"/>
                <a:gd name="T28" fmla="*/ 379 w 193"/>
                <a:gd name="T29" fmla="*/ 190 h 195"/>
                <a:gd name="T30" fmla="*/ 357 w 193"/>
                <a:gd name="T31" fmla="*/ 182 h 195"/>
                <a:gd name="T32" fmla="*/ 425 w 193"/>
                <a:gd name="T33" fmla="*/ 152 h 195"/>
                <a:gd name="T34" fmla="*/ 448 w 193"/>
                <a:gd name="T35" fmla="*/ 144 h 195"/>
                <a:gd name="T36" fmla="*/ 205 w 193"/>
                <a:gd name="T37" fmla="*/ 61 h 195"/>
                <a:gd name="T38" fmla="*/ 174 w 193"/>
                <a:gd name="T39" fmla="*/ 0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
                <a:gd name="T61" fmla="*/ 0 h 195"/>
                <a:gd name="T62" fmla="*/ 193 w 193"/>
                <a:gd name="T63" fmla="*/ 195 h 1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 h="195">
                  <a:moveTo>
                    <a:pt x="36" y="18"/>
                  </a:moveTo>
                  <a:cubicBezTo>
                    <a:pt x="33" y="37"/>
                    <a:pt x="29" y="59"/>
                    <a:pt x="18" y="75"/>
                  </a:cubicBezTo>
                  <a:cubicBezTo>
                    <a:pt x="14" y="89"/>
                    <a:pt x="12" y="103"/>
                    <a:pt x="9" y="117"/>
                  </a:cubicBezTo>
                  <a:cubicBezTo>
                    <a:pt x="7" y="126"/>
                    <a:pt x="0" y="144"/>
                    <a:pt x="0" y="144"/>
                  </a:cubicBezTo>
                  <a:cubicBezTo>
                    <a:pt x="8" y="156"/>
                    <a:pt x="11" y="158"/>
                    <a:pt x="24" y="150"/>
                  </a:cubicBezTo>
                  <a:cubicBezTo>
                    <a:pt x="32" y="138"/>
                    <a:pt x="40" y="128"/>
                    <a:pt x="45" y="114"/>
                  </a:cubicBezTo>
                  <a:cubicBezTo>
                    <a:pt x="46" y="138"/>
                    <a:pt x="46" y="162"/>
                    <a:pt x="48" y="186"/>
                  </a:cubicBezTo>
                  <a:cubicBezTo>
                    <a:pt x="48" y="189"/>
                    <a:pt x="48" y="195"/>
                    <a:pt x="51" y="195"/>
                  </a:cubicBezTo>
                  <a:cubicBezTo>
                    <a:pt x="54" y="195"/>
                    <a:pt x="67" y="164"/>
                    <a:pt x="75" y="153"/>
                  </a:cubicBezTo>
                  <a:cubicBezTo>
                    <a:pt x="78" y="142"/>
                    <a:pt x="81" y="131"/>
                    <a:pt x="84" y="120"/>
                  </a:cubicBezTo>
                  <a:cubicBezTo>
                    <a:pt x="93" y="133"/>
                    <a:pt x="92" y="144"/>
                    <a:pt x="105" y="153"/>
                  </a:cubicBezTo>
                  <a:cubicBezTo>
                    <a:pt x="120" y="175"/>
                    <a:pt x="133" y="148"/>
                    <a:pt x="138" y="132"/>
                  </a:cubicBezTo>
                  <a:cubicBezTo>
                    <a:pt x="133" y="81"/>
                    <a:pt x="132" y="99"/>
                    <a:pt x="150" y="117"/>
                  </a:cubicBezTo>
                  <a:cubicBezTo>
                    <a:pt x="170" y="110"/>
                    <a:pt x="166" y="97"/>
                    <a:pt x="153" y="84"/>
                  </a:cubicBezTo>
                  <a:cubicBezTo>
                    <a:pt x="152" y="81"/>
                    <a:pt x="152" y="77"/>
                    <a:pt x="150" y="75"/>
                  </a:cubicBezTo>
                  <a:cubicBezTo>
                    <a:pt x="148" y="73"/>
                    <a:pt x="141" y="75"/>
                    <a:pt x="141" y="72"/>
                  </a:cubicBezTo>
                  <a:cubicBezTo>
                    <a:pt x="141" y="68"/>
                    <a:pt x="159" y="63"/>
                    <a:pt x="168" y="60"/>
                  </a:cubicBezTo>
                  <a:cubicBezTo>
                    <a:pt x="171" y="59"/>
                    <a:pt x="177" y="57"/>
                    <a:pt x="177" y="57"/>
                  </a:cubicBezTo>
                  <a:cubicBezTo>
                    <a:pt x="193" y="9"/>
                    <a:pt x="85" y="24"/>
                    <a:pt x="81" y="24"/>
                  </a:cubicBezTo>
                  <a:cubicBezTo>
                    <a:pt x="76" y="16"/>
                    <a:pt x="73" y="8"/>
                    <a:pt x="69" y="0"/>
                  </a:cubicBezTo>
                </a:path>
              </a:pathLst>
            </a:custGeom>
            <a:noFill/>
            <a:ln w="9525">
              <a:solidFill>
                <a:srgbClr val="000000"/>
              </a:solidFill>
              <a:round/>
              <a:headEnd/>
              <a:tailEnd/>
            </a:ln>
          </p:spPr>
          <p:txBody>
            <a:bodyPr/>
            <a:lstStyle/>
            <a:p>
              <a:endParaRPr lang="ru-RU"/>
            </a:p>
          </p:txBody>
        </p:sp>
        <p:sp>
          <p:nvSpPr>
            <p:cNvPr id="31837" name="Freeform 20"/>
            <p:cNvSpPr>
              <a:spLocks noChangeAspect="1"/>
            </p:cNvSpPr>
            <p:nvPr/>
          </p:nvSpPr>
          <p:spPr bwMode="auto">
            <a:xfrm>
              <a:off x="9527" y="9273"/>
              <a:ext cx="470" cy="804"/>
            </a:xfrm>
            <a:custGeom>
              <a:avLst/>
              <a:gdLst>
                <a:gd name="T0" fmla="*/ 205 w 186"/>
                <a:gd name="T1" fmla="*/ 0 h 318"/>
                <a:gd name="T2" fmla="*/ 265 w 186"/>
                <a:gd name="T3" fmla="*/ 296 h 318"/>
                <a:gd name="T4" fmla="*/ 288 w 186"/>
                <a:gd name="T5" fmla="*/ 387 h 318"/>
                <a:gd name="T6" fmla="*/ 311 w 186"/>
                <a:gd name="T7" fmla="*/ 455 h 318"/>
                <a:gd name="T8" fmla="*/ 303 w 186"/>
                <a:gd name="T9" fmla="*/ 660 h 318"/>
                <a:gd name="T10" fmla="*/ 227 w 186"/>
                <a:gd name="T11" fmla="*/ 667 h 318"/>
                <a:gd name="T12" fmla="*/ 0 w 186"/>
                <a:gd name="T13" fmla="*/ 751 h 318"/>
                <a:gd name="T14" fmla="*/ 258 w 186"/>
                <a:gd name="T15" fmla="*/ 758 h 318"/>
                <a:gd name="T16" fmla="*/ 409 w 186"/>
                <a:gd name="T17" fmla="*/ 728 h 318"/>
                <a:gd name="T18" fmla="*/ 455 w 186"/>
                <a:gd name="T19" fmla="*/ 705 h 318"/>
                <a:gd name="T20" fmla="*/ 470 w 186"/>
                <a:gd name="T21" fmla="*/ 660 h 318"/>
                <a:gd name="T22" fmla="*/ 447 w 186"/>
                <a:gd name="T23" fmla="*/ 356 h 318"/>
                <a:gd name="T24" fmla="*/ 440 w 186"/>
                <a:gd name="T25" fmla="*/ 15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18"/>
                <a:gd name="T41" fmla="*/ 186 w 186"/>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18">
                  <a:moveTo>
                    <a:pt x="81" y="0"/>
                  </a:moveTo>
                  <a:cubicBezTo>
                    <a:pt x="84" y="49"/>
                    <a:pt x="91" y="74"/>
                    <a:pt x="105" y="117"/>
                  </a:cubicBezTo>
                  <a:cubicBezTo>
                    <a:pt x="109" y="128"/>
                    <a:pt x="111" y="141"/>
                    <a:pt x="114" y="153"/>
                  </a:cubicBezTo>
                  <a:cubicBezTo>
                    <a:pt x="117" y="162"/>
                    <a:pt x="123" y="180"/>
                    <a:pt x="123" y="180"/>
                  </a:cubicBezTo>
                  <a:cubicBezTo>
                    <a:pt x="122" y="207"/>
                    <a:pt x="130" y="236"/>
                    <a:pt x="120" y="261"/>
                  </a:cubicBezTo>
                  <a:cubicBezTo>
                    <a:pt x="116" y="270"/>
                    <a:pt x="100" y="262"/>
                    <a:pt x="90" y="264"/>
                  </a:cubicBezTo>
                  <a:cubicBezTo>
                    <a:pt x="63" y="269"/>
                    <a:pt x="23" y="282"/>
                    <a:pt x="0" y="297"/>
                  </a:cubicBezTo>
                  <a:cubicBezTo>
                    <a:pt x="7" y="318"/>
                    <a:pt x="99" y="300"/>
                    <a:pt x="102" y="300"/>
                  </a:cubicBezTo>
                  <a:cubicBezTo>
                    <a:pt x="122" y="296"/>
                    <a:pt x="142" y="291"/>
                    <a:pt x="162" y="288"/>
                  </a:cubicBezTo>
                  <a:cubicBezTo>
                    <a:pt x="168" y="284"/>
                    <a:pt x="176" y="284"/>
                    <a:pt x="180" y="279"/>
                  </a:cubicBezTo>
                  <a:cubicBezTo>
                    <a:pt x="184" y="274"/>
                    <a:pt x="186" y="261"/>
                    <a:pt x="186" y="261"/>
                  </a:cubicBezTo>
                  <a:cubicBezTo>
                    <a:pt x="182" y="221"/>
                    <a:pt x="177" y="141"/>
                    <a:pt x="177" y="141"/>
                  </a:cubicBezTo>
                  <a:cubicBezTo>
                    <a:pt x="176" y="96"/>
                    <a:pt x="174" y="6"/>
                    <a:pt x="174" y="6"/>
                  </a:cubicBezTo>
                </a:path>
              </a:pathLst>
            </a:custGeom>
            <a:noFill/>
            <a:ln w="9525">
              <a:solidFill>
                <a:srgbClr val="000000"/>
              </a:solidFill>
              <a:round/>
              <a:headEnd/>
              <a:tailEnd/>
            </a:ln>
          </p:spPr>
          <p:txBody>
            <a:bodyPr/>
            <a:lstStyle/>
            <a:p>
              <a:endParaRPr lang="ru-RU"/>
            </a:p>
          </p:txBody>
        </p:sp>
        <p:sp>
          <p:nvSpPr>
            <p:cNvPr id="31838" name="Freeform 21"/>
            <p:cNvSpPr>
              <a:spLocks noChangeAspect="1"/>
            </p:cNvSpPr>
            <p:nvPr/>
          </p:nvSpPr>
          <p:spPr bwMode="auto">
            <a:xfrm>
              <a:off x="9863" y="9243"/>
              <a:ext cx="657" cy="844"/>
            </a:xfrm>
            <a:custGeom>
              <a:avLst/>
              <a:gdLst>
                <a:gd name="T0" fmla="*/ 210 w 260"/>
                <a:gd name="T1" fmla="*/ 30 h 334"/>
                <a:gd name="T2" fmla="*/ 627 w 260"/>
                <a:gd name="T3" fmla="*/ 735 h 334"/>
                <a:gd name="T4" fmla="*/ 627 w 260"/>
                <a:gd name="T5" fmla="*/ 675 h 334"/>
                <a:gd name="T6" fmla="*/ 422 w 260"/>
                <a:gd name="T7" fmla="*/ 644 h 334"/>
                <a:gd name="T8" fmla="*/ 377 w 260"/>
                <a:gd name="T9" fmla="*/ 553 h 334"/>
                <a:gd name="T10" fmla="*/ 369 w 260"/>
                <a:gd name="T11" fmla="*/ 531 h 334"/>
                <a:gd name="T12" fmla="*/ 377 w 260"/>
                <a:gd name="T13" fmla="*/ 152 h 334"/>
                <a:gd name="T14" fmla="*/ 407 w 260"/>
                <a:gd name="T15" fmla="*/ 61 h 334"/>
                <a:gd name="T16" fmla="*/ 422 w 260"/>
                <a:gd name="T17" fmla="*/ 15 h 334"/>
                <a:gd name="T18" fmla="*/ 422 w 260"/>
                <a:gd name="T19" fmla="*/ 91 h 3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334"/>
                <a:gd name="T32" fmla="*/ 260 w 260"/>
                <a:gd name="T33" fmla="*/ 334 h 3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334">
                  <a:moveTo>
                    <a:pt x="83" y="12"/>
                  </a:moveTo>
                  <a:cubicBezTo>
                    <a:pt x="87" y="334"/>
                    <a:pt x="0" y="296"/>
                    <a:pt x="248" y="291"/>
                  </a:cubicBezTo>
                  <a:cubicBezTo>
                    <a:pt x="260" y="287"/>
                    <a:pt x="259" y="274"/>
                    <a:pt x="248" y="267"/>
                  </a:cubicBezTo>
                  <a:cubicBezTo>
                    <a:pt x="229" y="254"/>
                    <a:pt x="183" y="256"/>
                    <a:pt x="167" y="255"/>
                  </a:cubicBezTo>
                  <a:cubicBezTo>
                    <a:pt x="151" y="232"/>
                    <a:pt x="157" y="244"/>
                    <a:pt x="149" y="219"/>
                  </a:cubicBezTo>
                  <a:cubicBezTo>
                    <a:pt x="148" y="216"/>
                    <a:pt x="146" y="210"/>
                    <a:pt x="146" y="210"/>
                  </a:cubicBezTo>
                  <a:cubicBezTo>
                    <a:pt x="147" y="160"/>
                    <a:pt x="146" y="110"/>
                    <a:pt x="149" y="60"/>
                  </a:cubicBezTo>
                  <a:cubicBezTo>
                    <a:pt x="150" y="50"/>
                    <a:pt x="158" y="34"/>
                    <a:pt x="161" y="24"/>
                  </a:cubicBezTo>
                  <a:cubicBezTo>
                    <a:pt x="163" y="18"/>
                    <a:pt x="167" y="0"/>
                    <a:pt x="167" y="6"/>
                  </a:cubicBezTo>
                  <a:cubicBezTo>
                    <a:pt x="167" y="16"/>
                    <a:pt x="167" y="26"/>
                    <a:pt x="167" y="36"/>
                  </a:cubicBezTo>
                </a:path>
              </a:pathLst>
            </a:custGeom>
            <a:noFill/>
            <a:ln w="9525">
              <a:solidFill>
                <a:srgbClr val="000000"/>
              </a:solidFill>
              <a:round/>
              <a:headEnd/>
              <a:tailEnd/>
            </a:ln>
          </p:spPr>
          <p:txBody>
            <a:bodyPr/>
            <a:lstStyle/>
            <a:p>
              <a:endParaRPr lang="ru-RU"/>
            </a:p>
          </p:txBody>
        </p:sp>
      </p:grpSp>
      <p:grpSp>
        <p:nvGrpSpPr>
          <p:cNvPr id="31749" name="Group 22"/>
          <p:cNvGrpSpPr>
            <a:grpSpLocks noChangeAspect="1"/>
          </p:cNvGrpSpPr>
          <p:nvPr/>
        </p:nvGrpSpPr>
        <p:grpSpPr bwMode="auto">
          <a:xfrm>
            <a:off x="2233613" y="4267200"/>
            <a:ext cx="458787" cy="693738"/>
            <a:chOff x="7241" y="5640"/>
            <a:chExt cx="2871" cy="4349"/>
          </a:xfrm>
        </p:grpSpPr>
        <p:grpSp>
          <p:nvGrpSpPr>
            <p:cNvPr id="31806" name="Group 23"/>
            <p:cNvGrpSpPr>
              <a:grpSpLocks noChangeAspect="1"/>
            </p:cNvGrpSpPr>
            <p:nvPr/>
          </p:nvGrpSpPr>
          <p:grpSpPr bwMode="auto">
            <a:xfrm>
              <a:off x="7241" y="5852"/>
              <a:ext cx="2871" cy="4137"/>
              <a:chOff x="3301" y="4732"/>
              <a:chExt cx="1136" cy="1637"/>
            </a:xfrm>
          </p:grpSpPr>
          <p:grpSp>
            <p:nvGrpSpPr>
              <p:cNvPr id="31810" name="Group 24"/>
              <p:cNvGrpSpPr>
                <a:grpSpLocks noChangeAspect="1"/>
              </p:cNvGrpSpPr>
              <p:nvPr/>
            </p:nvGrpSpPr>
            <p:grpSpPr bwMode="auto">
              <a:xfrm>
                <a:off x="3397" y="4732"/>
                <a:ext cx="950" cy="1091"/>
                <a:chOff x="3397" y="4732"/>
                <a:chExt cx="950" cy="1091"/>
              </a:xfrm>
            </p:grpSpPr>
            <p:grpSp>
              <p:nvGrpSpPr>
                <p:cNvPr id="31822" name="Group 25"/>
                <p:cNvGrpSpPr>
                  <a:grpSpLocks noChangeAspect="1"/>
                </p:cNvGrpSpPr>
                <p:nvPr/>
              </p:nvGrpSpPr>
              <p:grpSpPr bwMode="auto">
                <a:xfrm>
                  <a:off x="3397" y="5085"/>
                  <a:ext cx="950" cy="738"/>
                  <a:chOff x="3397" y="5085"/>
                  <a:chExt cx="950" cy="738"/>
                </a:xfrm>
              </p:grpSpPr>
              <p:sp>
                <p:nvSpPr>
                  <p:cNvPr id="31824" name="Freeform 26"/>
                  <p:cNvSpPr>
                    <a:spLocks noChangeAspect="1"/>
                  </p:cNvSpPr>
                  <p:nvPr/>
                </p:nvSpPr>
                <p:spPr bwMode="auto">
                  <a:xfrm>
                    <a:off x="3397" y="5085"/>
                    <a:ext cx="333" cy="690"/>
                  </a:xfrm>
                  <a:custGeom>
                    <a:avLst/>
                    <a:gdLst>
                      <a:gd name="T0" fmla="*/ 68 w 333"/>
                      <a:gd name="T1" fmla="*/ 675 h 690"/>
                      <a:gd name="T2" fmla="*/ 11 w 333"/>
                      <a:gd name="T3" fmla="*/ 672 h 690"/>
                      <a:gd name="T4" fmla="*/ 26 w 333"/>
                      <a:gd name="T5" fmla="*/ 402 h 690"/>
                      <a:gd name="T6" fmla="*/ 44 w 333"/>
                      <a:gd name="T7" fmla="*/ 315 h 690"/>
                      <a:gd name="T8" fmla="*/ 74 w 333"/>
                      <a:gd name="T9" fmla="*/ 201 h 690"/>
                      <a:gd name="T10" fmla="*/ 122 w 333"/>
                      <a:gd name="T11" fmla="*/ 180 h 690"/>
                      <a:gd name="T12" fmla="*/ 170 w 333"/>
                      <a:gd name="T13" fmla="*/ 159 h 690"/>
                      <a:gd name="T14" fmla="*/ 251 w 333"/>
                      <a:gd name="T15" fmla="*/ 117 h 690"/>
                      <a:gd name="T16" fmla="*/ 290 w 333"/>
                      <a:gd name="T17" fmla="*/ 105 h 690"/>
                      <a:gd name="T18" fmla="*/ 308 w 333"/>
                      <a:gd name="T19" fmla="*/ 99 h 690"/>
                      <a:gd name="T20" fmla="*/ 323 w 333"/>
                      <a:gd name="T21" fmla="*/ 0 h 6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3"/>
                      <a:gd name="T34" fmla="*/ 0 h 690"/>
                      <a:gd name="T35" fmla="*/ 333 w 333"/>
                      <a:gd name="T36" fmla="*/ 690 h 6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3" h="690">
                        <a:moveTo>
                          <a:pt x="68" y="675"/>
                        </a:moveTo>
                        <a:cubicBezTo>
                          <a:pt x="49" y="674"/>
                          <a:pt x="16" y="690"/>
                          <a:pt x="11" y="672"/>
                        </a:cubicBezTo>
                        <a:cubicBezTo>
                          <a:pt x="3" y="644"/>
                          <a:pt x="0" y="467"/>
                          <a:pt x="26" y="402"/>
                        </a:cubicBezTo>
                        <a:cubicBezTo>
                          <a:pt x="29" y="372"/>
                          <a:pt x="34" y="344"/>
                          <a:pt x="44" y="315"/>
                        </a:cubicBezTo>
                        <a:cubicBezTo>
                          <a:pt x="46" y="292"/>
                          <a:pt x="55" y="220"/>
                          <a:pt x="74" y="201"/>
                        </a:cubicBezTo>
                        <a:cubicBezTo>
                          <a:pt x="83" y="192"/>
                          <a:pt x="110" y="183"/>
                          <a:pt x="122" y="180"/>
                        </a:cubicBezTo>
                        <a:cubicBezTo>
                          <a:pt x="135" y="171"/>
                          <a:pt x="155" y="163"/>
                          <a:pt x="170" y="159"/>
                        </a:cubicBezTo>
                        <a:cubicBezTo>
                          <a:pt x="194" y="143"/>
                          <a:pt x="223" y="125"/>
                          <a:pt x="251" y="117"/>
                        </a:cubicBezTo>
                        <a:cubicBezTo>
                          <a:pt x="264" y="113"/>
                          <a:pt x="277" y="109"/>
                          <a:pt x="290" y="105"/>
                        </a:cubicBezTo>
                        <a:cubicBezTo>
                          <a:pt x="296" y="103"/>
                          <a:pt x="308" y="99"/>
                          <a:pt x="308" y="99"/>
                        </a:cubicBezTo>
                        <a:cubicBezTo>
                          <a:pt x="333" y="61"/>
                          <a:pt x="323" y="66"/>
                          <a:pt x="323" y="0"/>
                        </a:cubicBezTo>
                      </a:path>
                    </a:pathLst>
                  </a:custGeom>
                  <a:noFill/>
                  <a:ln w="9525">
                    <a:solidFill>
                      <a:srgbClr val="000000"/>
                    </a:solidFill>
                    <a:round/>
                    <a:headEnd/>
                    <a:tailEnd/>
                  </a:ln>
                </p:spPr>
                <p:txBody>
                  <a:bodyPr/>
                  <a:lstStyle/>
                  <a:p>
                    <a:endParaRPr lang="ru-RU"/>
                  </a:p>
                </p:txBody>
              </p:sp>
              <p:sp>
                <p:nvSpPr>
                  <p:cNvPr id="31825" name="Freeform 27"/>
                  <p:cNvSpPr>
                    <a:spLocks noChangeAspect="1"/>
                  </p:cNvSpPr>
                  <p:nvPr/>
                </p:nvSpPr>
                <p:spPr bwMode="auto">
                  <a:xfrm>
                    <a:off x="3462" y="5088"/>
                    <a:ext cx="885" cy="735"/>
                  </a:xfrm>
                  <a:custGeom>
                    <a:avLst/>
                    <a:gdLst>
                      <a:gd name="T0" fmla="*/ 396 w 885"/>
                      <a:gd name="T1" fmla="*/ 0 h 735"/>
                      <a:gd name="T2" fmla="*/ 453 w 885"/>
                      <a:gd name="T3" fmla="*/ 63 h 735"/>
                      <a:gd name="T4" fmla="*/ 543 w 885"/>
                      <a:gd name="T5" fmla="*/ 66 h 735"/>
                      <a:gd name="T6" fmla="*/ 624 w 885"/>
                      <a:gd name="T7" fmla="*/ 96 h 735"/>
                      <a:gd name="T8" fmla="*/ 657 w 885"/>
                      <a:gd name="T9" fmla="*/ 129 h 735"/>
                      <a:gd name="T10" fmla="*/ 690 w 885"/>
                      <a:gd name="T11" fmla="*/ 168 h 735"/>
                      <a:gd name="T12" fmla="*/ 717 w 885"/>
                      <a:gd name="T13" fmla="*/ 198 h 735"/>
                      <a:gd name="T14" fmla="*/ 741 w 885"/>
                      <a:gd name="T15" fmla="*/ 234 h 735"/>
                      <a:gd name="T16" fmla="*/ 747 w 885"/>
                      <a:gd name="T17" fmla="*/ 243 h 735"/>
                      <a:gd name="T18" fmla="*/ 759 w 885"/>
                      <a:gd name="T19" fmla="*/ 267 h 735"/>
                      <a:gd name="T20" fmla="*/ 792 w 885"/>
                      <a:gd name="T21" fmla="*/ 339 h 735"/>
                      <a:gd name="T22" fmla="*/ 855 w 885"/>
                      <a:gd name="T23" fmla="*/ 486 h 735"/>
                      <a:gd name="T24" fmla="*/ 876 w 885"/>
                      <a:gd name="T25" fmla="*/ 546 h 735"/>
                      <a:gd name="T26" fmla="*/ 885 w 885"/>
                      <a:gd name="T27" fmla="*/ 576 h 735"/>
                      <a:gd name="T28" fmla="*/ 873 w 885"/>
                      <a:gd name="T29" fmla="*/ 594 h 735"/>
                      <a:gd name="T30" fmla="*/ 855 w 885"/>
                      <a:gd name="T31" fmla="*/ 600 h 735"/>
                      <a:gd name="T32" fmla="*/ 825 w 885"/>
                      <a:gd name="T33" fmla="*/ 597 h 735"/>
                      <a:gd name="T34" fmla="*/ 822 w 885"/>
                      <a:gd name="T35" fmla="*/ 579 h 735"/>
                      <a:gd name="T36" fmla="*/ 807 w 885"/>
                      <a:gd name="T37" fmla="*/ 534 h 735"/>
                      <a:gd name="T38" fmla="*/ 756 w 885"/>
                      <a:gd name="T39" fmla="*/ 438 h 735"/>
                      <a:gd name="T40" fmla="*/ 732 w 885"/>
                      <a:gd name="T41" fmla="*/ 405 h 735"/>
                      <a:gd name="T42" fmla="*/ 714 w 885"/>
                      <a:gd name="T43" fmla="*/ 378 h 735"/>
                      <a:gd name="T44" fmla="*/ 675 w 885"/>
                      <a:gd name="T45" fmla="*/ 321 h 735"/>
                      <a:gd name="T46" fmla="*/ 648 w 885"/>
                      <a:gd name="T47" fmla="*/ 285 h 735"/>
                      <a:gd name="T48" fmla="*/ 630 w 885"/>
                      <a:gd name="T49" fmla="*/ 261 h 735"/>
                      <a:gd name="T50" fmla="*/ 579 w 885"/>
                      <a:gd name="T51" fmla="*/ 213 h 735"/>
                      <a:gd name="T52" fmla="*/ 612 w 885"/>
                      <a:gd name="T53" fmla="*/ 567 h 735"/>
                      <a:gd name="T54" fmla="*/ 609 w 885"/>
                      <a:gd name="T55" fmla="*/ 678 h 735"/>
                      <a:gd name="T56" fmla="*/ 573 w 885"/>
                      <a:gd name="T57" fmla="*/ 696 h 735"/>
                      <a:gd name="T58" fmla="*/ 447 w 885"/>
                      <a:gd name="T59" fmla="*/ 735 h 735"/>
                      <a:gd name="T60" fmla="*/ 270 w 885"/>
                      <a:gd name="T61" fmla="*/ 732 h 735"/>
                      <a:gd name="T62" fmla="*/ 246 w 885"/>
                      <a:gd name="T63" fmla="*/ 726 h 735"/>
                      <a:gd name="T64" fmla="*/ 150 w 885"/>
                      <a:gd name="T65" fmla="*/ 696 h 735"/>
                      <a:gd name="T66" fmla="*/ 123 w 885"/>
                      <a:gd name="T67" fmla="*/ 546 h 735"/>
                      <a:gd name="T68" fmla="*/ 96 w 885"/>
                      <a:gd name="T69" fmla="*/ 459 h 735"/>
                      <a:gd name="T70" fmla="*/ 87 w 885"/>
                      <a:gd name="T71" fmla="*/ 417 h 735"/>
                      <a:gd name="T72" fmla="*/ 84 w 885"/>
                      <a:gd name="T73" fmla="*/ 315 h 735"/>
                      <a:gd name="T74" fmla="*/ 81 w 885"/>
                      <a:gd name="T75" fmla="*/ 357 h 735"/>
                      <a:gd name="T76" fmla="*/ 63 w 885"/>
                      <a:gd name="T77" fmla="*/ 420 h 735"/>
                      <a:gd name="T78" fmla="*/ 36 w 885"/>
                      <a:gd name="T79" fmla="*/ 513 h 735"/>
                      <a:gd name="T80" fmla="*/ 15 w 885"/>
                      <a:gd name="T81" fmla="*/ 621 h 735"/>
                      <a:gd name="T82" fmla="*/ 9 w 885"/>
                      <a:gd name="T83" fmla="*/ 657 h 735"/>
                      <a:gd name="T84" fmla="*/ 0 w 885"/>
                      <a:gd name="T85" fmla="*/ 675 h 7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5"/>
                      <a:gd name="T130" fmla="*/ 0 h 735"/>
                      <a:gd name="T131" fmla="*/ 885 w 885"/>
                      <a:gd name="T132" fmla="*/ 735 h 7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5" h="735">
                        <a:moveTo>
                          <a:pt x="396" y="0"/>
                        </a:moveTo>
                        <a:cubicBezTo>
                          <a:pt x="427" y="21"/>
                          <a:pt x="406" y="47"/>
                          <a:pt x="453" y="63"/>
                        </a:cubicBezTo>
                        <a:cubicBezTo>
                          <a:pt x="481" y="72"/>
                          <a:pt x="513" y="65"/>
                          <a:pt x="543" y="66"/>
                        </a:cubicBezTo>
                        <a:cubicBezTo>
                          <a:pt x="570" y="75"/>
                          <a:pt x="597" y="87"/>
                          <a:pt x="624" y="96"/>
                        </a:cubicBezTo>
                        <a:cubicBezTo>
                          <a:pt x="635" y="107"/>
                          <a:pt x="646" y="118"/>
                          <a:pt x="657" y="129"/>
                        </a:cubicBezTo>
                        <a:cubicBezTo>
                          <a:pt x="661" y="142"/>
                          <a:pt x="678" y="160"/>
                          <a:pt x="690" y="168"/>
                        </a:cubicBezTo>
                        <a:cubicBezTo>
                          <a:pt x="694" y="180"/>
                          <a:pt x="706" y="191"/>
                          <a:pt x="717" y="198"/>
                        </a:cubicBezTo>
                        <a:cubicBezTo>
                          <a:pt x="721" y="211"/>
                          <a:pt x="733" y="222"/>
                          <a:pt x="741" y="234"/>
                        </a:cubicBezTo>
                        <a:cubicBezTo>
                          <a:pt x="743" y="237"/>
                          <a:pt x="747" y="243"/>
                          <a:pt x="747" y="243"/>
                        </a:cubicBezTo>
                        <a:cubicBezTo>
                          <a:pt x="753" y="267"/>
                          <a:pt x="745" y="243"/>
                          <a:pt x="759" y="267"/>
                        </a:cubicBezTo>
                        <a:cubicBezTo>
                          <a:pt x="773" y="291"/>
                          <a:pt x="775" y="317"/>
                          <a:pt x="792" y="339"/>
                        </a:cubicBezTo>
                        <a:cubicBezTo>
                          <a:pt x="807" y="383"/>
                          <a:pt x="822" y="453"/>
                          <a:pt x="855" y="486"/>
                        </a:cubicBezTo>
                        <a:cubicBezTo>
                          <a:pt x="859" y="507"/>
                          <a:pt x="868" y="526"/>
                          <a:pt x="876" y="546"/>
                        </a:cubicBezTo>
                        <a:cubicBezTo>
                          <a:pt x="880" y="556"/>
                          <a:pt x="885" y="576"/>
                          <a:pt x="885" y="576"/>
                        </a:cubicBezTo>
                        <a:cubicBezTo>
                          <a:pt x="882" y="588"/>
                          <a:pt x="885" y="589"/>
                          <a:pt x="873" y="594"/>
                        </a:cubicBezTo>
                        <a:cubicBezTo>
                          <a:pt x="867" y="597"/>
                          <a:pt x="855" y="600"/>
                          <a:pt x="855" y="600"/>
                        </a:cubicBezTo>
                        <a:cubicBezTo>
                          <a:pt x="845" y="599"/>
                          <a:pt x="833" y="602"/>
                          <a:pt x="825" y="597"/>
                        </a:cubicBezTo>
                        <a:cubicBezTo>
                          <a:pt x="820" y="594"/>
                          <a:pt x="823" y="585"/>
                          <a:pt x="822" y="579"/>
                        </a:cubicBezTo>
                        <a:cubicBezTo>
                          <a:pt x="818" y="564"/>
                          <a:pt x="812" y="549"/>
                          <a:pt x="807" y="534"/>
                        </a:cubicBezTo>
                        <a:cubicBezTo>
                          <a:pt x="795" y="499"/>
                          <a:pt x="776" y="468"/>
                          <a:pt x="756" y="438"/>
                        </a:cubicBezTo>
                        <a:cubicBezTo>
                          <a:pt x="748" y="427"/>
                          <a:pt x="743" y="412"/>
                          <a:pt x="732" y="405"/>
                        </a:cubicBezTo>
                        <a:cubicBezTo>
                          <a:pt x="728" y="392"/>
                          <a:pt x="721" y="388"/>
                          <a:pt x="714" y="378"/>
                        </a:cubicBezTo>
                        <a:cubicBezTo>
                          <a:pt x="701" y="360"/>
                          <a:pt x="688" y="339"/>
                          <a:pt x="675" y="321"/>
                        </a:cubicBezTo>
                        <a:cubicBezTo>
                          <a:pt x="665" y="308"/>
                          <a:pt x="662" y="294"/>
                          <a:pt x="648" y="285"/>
                        </a:cubicBezTo>
                        <a:cubicBezTo>
                          <a:pt x="641" y="274"/>
                          <a:pt x="641" y="268"/>
                          <a:pt x="630" y="261"/>
                        </a:cubicBezTo>
                        <a:cubicBezTo>
                          <a:pt x="617" y="242"/>
                          <a:pt x="598" y="226"/>
                          <a:pt x="579" y="213"/>
                        </a:cubicBezTo>
                        <a:cubicBezTo>
                          <a:pt x="564" y="321"/>
                          <a:pt x="576" y="458"/>
                          <a:pt x="612" y="567"/>
                        </a:cubicBezTo>
                        <a:cubicBezTo>
                          <a:pt x="611" y="604"/>
                          <a:pt x="613" y="641"/>
                          <a:pt x="609" y="678"/>
                        </a:cubicBezTo>
                        <a:cubicBezTo>
                          <a:pt x="608" y="684"/>
                          <a:pt x="578" y="694"/>
                          <a:pt x="573" y="696"/>
                        </a:cubicBezTo>
                        <a:cubicBezTo>
                          <a:pt x="533" y="716"/>
                          <a:pt x="491" y="729"/>
                          <a:pt x="447" y="735"/>
                        </a:cubicBezTo>
                        <a:cubicBezTo>
                          <a:pt x="388" y="734"/>
                          <a:pt x="329" y="735"/>
                          <a:pt x="270" y="732"/>
                        </a:cubicBezTo>
                        <a:cubicBezTo>
                          <a:pt x="262" y="732"/>
                          <a:pt x="246" y="726"/>
                          <a:pt x="246" y="726"/>
                        </a:cubicBezTo>
                        <a:cubicBezTo>
                          <a:pt x="228" y="714"/>
                          <a:pt x="173" y="700"/>
                          <a:pt x="150" y="696"/>
                        </a:cubicBezTo>
                        <a:cubicBezTo>
                          <a:pt x="137" y="646"/>
                          <a:pt x="153" y="591"/>
                          <a:pt x="123" y="546"/>
                        </a:cubicBezTo>
                        <a:cubicBezTo>
                          <a:pt x="118" y="522"/>
                          <a:pt x="109" y="479"/>
                          <a:pt x="96" y="459"/>
                        </a:cubicBezTo>
                        <a:cubicBezTo>
                          <a:pt x="93" y="445"/>
                          <a:pt x="90" y="431"/>
                          <a:pt x="87" y="417"/>
                        </a:cubicBezTo>
                        <a:cubicBezTo>
                          <a:pt x="86" y="383"/>
                          <a:pt x="87" y="349"/>
                          <a:pt x="84" y="315"/>
                        </a:cubicBezTo>
                        <a:cubicBezTo>
                          <a:pt x="83" y="301"/>
                          <a:pt x="83" y="343"/>
                          <a:pt x="81" y="357"/>
                        </a:cubicBezTo>
                        <a:cubicBezTo>
                          <a:pt x="79" y="377"/>
                          <a:pt x="68" y="400"/>
                          <a:pt x="63" y="420"/>
                        </a:cubicBezTo>
                        <a:cubicBezTo>
                          <a:pt x="55" y="451"/>
                          <a:pt x="43" y="481"/>
                          <a:pt x="36" y="513"/>
                        </a:cubicBezTo>
                        <a:cubicBezTo>
                          <a:pt x="28" y="548"/>
                          <a:pt x="26" y="587"/>
                          <a:pt x="15" y="621"/>
                        </a:cubicBezTo>
                        <a:cubicBezTo>
                          <a:pt x="13" y="633"/>
                          <a:pt x="12" y="645"/>
                          <a:pt x="9" y="657"/>
                        </a:cubicBezTo>
                        <a:cubicBezTo>
                          <a:pt x="7" y="664"/>
                          <a:pt x="0" y="675"/>
                          <a:pt x="0" y="675"/>
                        </a:cubicBezTo>
                      </a:path>
                    </a:pathLst>
                  </a:custGeom>
                  <a:noFill/>
                  <a:ln w="9525">
                    <a:solidFill>
                      <a:srgbClr val="000000"/>
                    </a:solidFill>
                    <a:round/>
                    <a:headEnd/>
                    <a:tailEnd/>
                  </a:ln>
                </p:spPr>
                <p:txBody>
                  <a:bodyPr/>
                  <a:lstStyle/>
                  <a:p>
                    <a:endParaRPr lang="ru-RU"/>
                  </a:p>
                </p:txBody>
              </p:sp>
            </p:grpSp>
            <p:sp>
              <p:nvSpPr>
                <p:cNvPr id="31823" name="Freeform 28"/>
                <p:cNvSpPr>
                  <a:spLocks noChangeAspect="1"/>
                </p:cNvSpPr>
                <p:nvPr/>
              </p:nvSpPr>
              <p:spPr bwMode="auto">
                <a:xfrm>
                  <a:off x="3591" y="4732"/>
                  <a:ext cx="360" cy="374"/>
                </a:xfrm>
                <a:custGeom>
                  <a:avLst/>
                  <a:gdLst>
                    <a:gd name="T0" fmla="*/ 261 w 360"/>
                    <a:gd name="T1" fmla="*/ 359 h 374"/>
                    <a:gd name="T2" fmla="*/ 204 w 360"/>
                    <a:gd name="T3" fmla="*/ 374 h 374"/>
                    <a:gd name="T4" fmla="*/ 120 w 360"/>
                    <a:gd name="T5" fmla="*/ 356 h 374"/>
                    <a:gd name="T6" fmla="*/ 48 w 360"/>
                    <a:gd name="T7" fmla="*/ 293 h 374"/>
                    <a:gd name="T8" fmla="*/ 27 w 360"/>
                    <a:gd name="T9" fmla="*/ 266 h 374"/>
                    <a:gd name="T10" fmla="*/ 21 w 360"/>
                    <a:gd name="T11" fmla="*/ 257 h 374"/>
                    <a:gd name="T12" fmla="*/ 15 w 360"/>
                    <a:gd name="T13" fmla="*/ 233 h 374"/>
                    <a:gd name="T14" fmla="*/ 12 w 360"/>
                    <a:gd name="T15" fmla="*/ 221 h 374"/>
                    <a:gd name="T16" fmla="*/ 66 w 360"/>
                    <a:gd name="T17" fmla="*/ 44 h 374"/>
                    <a:gd name="T18" fmla="*/ 117 w 360"/>
                    <a:gd name="T19" fmla="*/ 17 h 374"/>
                    <a:gd name="T20" fmla="*/ 204 w 360"/>
                    <a:gd name="T21" fmla="*/ 2 h 374"/>
                    <a:gd name="T22" fmla="*/ 285 w 360"/>
                    <a:gd name="T23" fmla="*/ 20 h 374"/>
                    <a:gd name="T24" fmla="*/ 294 w 360"/>
                    <a:gd name="T25" fmla="*/ 26 h 374"/>
                    <a:gd name="T26" fmla="*/ 303 w 360"/>
                    <a:gd name="T27" fmla="*/ 29 h 374"/>
                    <a:gd name="T28" fmla="*/ 321 w 360"/>
                    <a:gd name="T29" fmla="*/ 41 h 374"/>
                    <a:gd name="T30" fmla="*/ 345 w 360"/>
                    <a:gd name="T31" fmla="*/ 89 h 374"/>
                    <a:gd name="T32" fmla="*/ 354 w 360"/>
                    <a:gd name="T33" fmla="*/ 119 h 374"/>
                    <a:gd name="T34" fmla="*/ 360 w 360"/>
                    <a:gd name="T35" fmla="*/ 137 h 374"/>
                    <a:gd name="T36" fmla="*/ 306 w 360"/>
                    <a:gd name="T37" fmla="*/ 338 h 3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374"/>
                    <a:gd name="T59" fmla="*/ 360 w 360"/>
                    <a:gd name="T60" fmla="*/ 374 h 3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374">
                      <a:moveTo>
                        <a:pt x="261" y="359"/>
                      </a:moveTo>
                      <a:cubicBezTo>
                        <a:pt x="244" y="371"/>
                        <a:pt x="224" y="371"/>
                        <a:pt x="204" y="374"/>
                      </a:cubicBezTo>
                      <a:cubicBezTo>
                        <a:pt x="133" y="370"/>
                        <a:pt x="163" y="370"/>
                        <a:pt x="120" y="356"/>
                      </a:cubicBezTo>
                      <a:cubicBezTo>
                        <a:pt x="93" y="336"/>
                        <a:pt x="67" y="322"/>
                        <a:pt x="48" y="293"/>
                      </a:cubicBezTo>
                      <a:cubicBezTo>
                        <a:pt x="42" y="284"/>
                        <a:pt x="33" y="275"/>
                        <a:pt x="27" y="266"/>
                      </a:cubicBezTo>
                      <a:cubicBezTo>
                        <a:pt x="25" y="263"/>
                        <a:pt x="21" y="257"/>
                        <a:pt x="21" y="257"/>
                      </a:cubicBezTo>
                      <a:cubicBezTo>
                        <a:pt x="19" y="249"/>
                        <a:pt x="17" y="241"/>
                        <a:pt x="15" y="233"/>
                      </a:cubicBezTo>
                      <a:cubicBezTo>
                        <a:pt x="14" y="229"/>
                        <a:pt x="12" y="221"/>
                        <a:pt x="12" y="221"/>
                      </a:cubicBezTo>
                      <a:cubicBezTo>
                        <a:pt x="13" y="180"/>
                        <a:pt x="0" y="66"/>
                        <a:pt x="66" y="44"/>
                      </a:cubicBezTo>
                      <a:cubicBezTo>
                        <a:pt x="81" y="29"/>
                        <a:pt x="97" y="22"/>
                        <a:pt x="117" y="17"/>
                      </a:cubicBezTo>
                      <a:cubicBezTo>
                        <a:pt x="143" y="0"/>
                        <a:pt x="174" y="4"/>
                        <a:pt x="204" y="2"/>
                      </a:cubicBezTo>
                      <a:cubicBezTo>
                        <a:pt x="233" y="5"/>
                        <a:pt x="257" y="13"/>
                        <a:pt x="285" y="20"/>
                      </a:cubicBezTo>
                      <a:cubicBezTo>
                        <a:pt x="288" y="22"/>
                        <a:pt x="291" y="24"/>
                        <a:pt x="294" y="26"/>
                      </a:cubicBezTo>
                      <a:cubicBezTo>
                        <a:pt x="297" y="27"/>
                        <a:pt x="300" y="27"/>
                        <a:pt x="303" y="29"/>
                      </a:cubicBezTo>
                      <a:cubicBezTo>
                        <a:pt x="309" y="33"/>
                        <a:pt x="321" y="41"/>
                        <a:pt x="321" y="41"/>
                      </a:cubicBezTo>
                      <a:cubicBezTo>
                        <a:pt x="329" y="65"/>
                        <a:pt x="331" y="68"/>
                        <a:pt x="345" y="89"/>
                      </a:cubicBezTo>
                      <a:cubicBezTo>
                        <a:pt x="350" y="107"/>
                        <a:pt x="347" y="97"/>
                        <a:pt x="354" y="119"/>
                      </a:cubicBezTo>
                      <a:cubicBezTo>
                        <a:pt x="356" y="125"/>
                        <a:pt x="360" y="137"/>
                        <a:pt x="360" y="137"/>
                      </a:cubicBezTo>
                      <a:cubicBezTo>
                        <a:pt x="357" y="229"/>
                        <a:pt x="357" y="267"/>
                        <a:pt x="306" y="338"/>
                      </a:cubicBezTo>
                    </a:path>
                  </a:pathLst>
                </a:custGeom>
                <a:noFill/>
                <a:ln w="9525">
                  <a:solidFill>
                    <a:srgbClr val="000000"/>
                  </a:solidFill>
                  <a:round/>
                  <a:headEnd/>
                  <a:tailEnd/>
                </a:ln>
              </p:spPr>
              <p:txBody>
                <a:bodyPr/>
                <a:lstStyle/>
                <a:p>
                  <a:endParaRPr lang="ru-RU"/>
                </a:p>
              </p:txBody>
            </p:sp>
          </p:grpSp>
          <p:sp>
            <p:nvSpPr>
              <p:cNvPr id="31811" name="Freeform 29"/>
              <p:cNvSpPr>
                <a:spLocks noChangeAspect="1"/>
              </p:cNvSpPr>
              <p:nvPr/>
            </p:nvSpPr>
            <p:spPr bwMode="auto">
              <a:xfrm>
                <a:off x="3667" y="4875"/>
                <a:ext cx="80" cy="42"/>
              </a:xfrm>
              <a:custGeom>
                <a:avLst/>
                <a:gdLst>
                  <a:gd name="T0" fmla="*/ 80 w 80"/>
                  <a:gd name="T1" fmla="*/ 24 h 42"/>
                  <a:gd name="T2" fmla="*/ 71 w 80"/>
                  <a:gd name="T3" fmla="*/ 6 h 42"/>
                  <a:gd name="T4" fmla="*/ 53 w 80"/>
                  <a:gd name="T5" fmla="*/ 0 h 42"/>
                  <a:gd name="T6" fmla="*/ 11 w 80"/>
                  <a:gd name="T7" fmla="*/ 3 h 42"/>
                  <a:gd name="T8" fmla="*/ 8 w 80"/>
                  <a:gd name="T9" fmla="*/ 33 h 42"/>
                  <a:gd name="T10" fmla="*/ 32 w 80"/>
                  <a:gd name="T11" fmla="*/ 42 h 42"/>
                  <a:gd name="T12" fmla="*/ 80 w 80"/>
                  <a:gd name="T13" fmla="*/ 24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80" y="24"/>
                    </a:moveTo>
                    <a:cubicBezTo>
                      <a:pt x="76" y="18"/>
                      <a:pt x="76" y="10"/>
                      <a:pt x="71" y="6"/>
                    </a:cubicBezTo>
                    <a:cubicBezTo>
                      <a:pt x="66" y="2"/>
                      <a:pt x="53" y="0"/>
                      <a:pt x="53" y="0"/>
                    </a:cubicBezTo>
                    <a:cubicBezTo>
                      <a:pt x="39" y="1"/>
                      <a:pt x="25" y="0"/>
                      <a:pt x="11" y="3"/>
                    </a:cubicBezTo>
                    <a:cubicBezTo>
                      <a:pt x="0" y="6"/>
                      <a:pt x="8" y="32"/>
                      <a:pt x="8" y="33"/>
                    </a:cubicBezTo>
                    <a:cubicBezTo>
                      <a:pt x="11" y="40"/>
                      <a:pt x="28" y="41"/>
                      <a:pt x="32" y="42"/>
                    </a:cubicBezTo>
                    <a:cubicBezTo>
                      <a:pt x="76" y="38"/>
                      <a:pt x="55" y="40"/>
                      <a:pt x="80" y="24"/>
                    </a:cubicBezTo>
                    <a:close/>
                  </a:path>
                </a:pathLst>
              </a:custGeom>
              <a:noFill/>
              <a:ln w="9525">
                <a:solidFill>
                  <a:srgbClr val="000000"/>
                </a:solidFill>
                <a:round/>
                <a:headEnd/>
                <a:tailEnd/>
              </a:ln>
            </p:spPr>
            <p:txBody>
              <a:bodyPr/>
              <a:lstStyle/>
              <a:p>
                <a:endParaRPr lang="ru-RU"/>
              </a:p>
            </p:txBody>
          </p:sp>
          <p:sp>
            <p:nvSpPr>
              <p:cNvPr id="31812" name="Freeform 30"/>
              <p:cNvSpPr>
                <a:spLocks noChangeAspect="1"/>
              </p:cNvSpPr>
              <p:nvPr/>
            </p:nvSpPr>
            <p:spPr bwMode="auto">
              <a:xfrm>
                <a:off x="3795" y="4878"/>
                <a:ext cx="81" cy="42"/>
              </a:xfrm>
              <a:custGeom>
                <a:avLst/>
                <a:gdLst>
                  <a:gd name="T0" fmla="*/ 9 w 81"/>
                  <a:gd name="T1" fmla="*/ 27 h 42"/>
                  <a:gd name="T2" fmla="*/ 45 w 81"/>
                  <a:gd name="T3" fmla="*/ 6 h 42"/>
                  <a:gd name="T4" fmla="*/ 63 w 81"/>
                  <a:gd name="T5" fmla="*/ 0 h 42"/>
                  <a:gd name="T6" fmla="*/ 81 w 81"/>
                  <a:gd name="T7" fmla="*/ 24 h 42"/>
                  <a:gd name="T8" fmla="*/ 42 w 81"/>
                  <a:gd name="T9" fmla="*/ 42 h 42"/>
                  <a:gd name="T10" fmla="*/ 12 w 81"/>
                  <a:gd name="T11" fmla="*/ 36 h 42"/>
                  <a:gd name="T12" fmla="*/ 9 w 81"/>
                  <a:gd name="T13" fmla="*/ 27 h 42"/>
                  <a:gd name="T14" fmla="*/ 0 60000 65536"/>
                  <a:gd name="T15" fmla="*/ 0 60000 65536"/>
                  <a:gd name="T16" fmla="*/ 0 60000 65536"/>
                  <a:gd name="T17" fmla="*/ 0 60000 65536"/>
                  <a:gd name="T18" fmla="*/ 0 60000 65536"/>
                  <a:gd name="T19" fmla="*/ 0 60000 65536"/>
                  <a:gd name="T20" fmla="*/ 0 60000 65536"/>
                  <a:gd name="T21" fmla="*/ 0 w 81"/>
                  <a:gd name="T22" fmla="*/ 0 h 42"/>
                  <a:gd name="T23" fmla="*/ 81 w 8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42">
                    <a:moveTo>
                      <a:pt x="9" y="27"/>
                    </a:moveTo>
                    <a:cubicBezTo>
                      <a:pt x="21" y="15"/>
                      <a:pt x="28" y="12"/>
                      <a:pt x="45" y="6"/>
                    </a:cubicBezTo>
                    <a:cubicBezTo>
                      <a:pt x="51" y="4"/>
                      <a:pt x="63" y="0"/>
                      <a:pt x="63" y="0"/>
                    </a:cubicBezTo>
                    <a:cubicBezTo>
                      <a:pt x="77" y="5"/>
                      <a:pt x="78" y="10"/>
                      <a:pt x="81" y="24"/>
                    </a:cubicBezTo>
                    <a:cubicBezTo>
                      <a:pt x="76" y="40"/>
                      <a:pt x="57" y="39"/>
                      <a:pt x="42" y="42"/>
                    </a:cubicBezTo>
                    <a:cubicBezTo>
                      <a:pt x="32" y="41"/>
                      <a:pt x="20" y="42"/>
                      <a:pt x="12" y="36"/>
                    </a:cubicBezTo>
                    <a:cubicBezTo>
                      <a:pt x="0" y="26"/>
                      <a:pt x="4" y="27"/>
                      <a:pt x="9" y="27"/>
                    </a:cubicBezTo>
                    <a:close/>
                  </a:path>
                </a:pathLst>
              </a:custGeom>
              <a:noFill/>
              <a:ln w="9525">
                <a:solidFill>
                  <a:srgbClr val="000000"/>
                </a:solidFill>
                <a:round/>
                <a:headEnd/>
                <a:tailEnd/>
              </a:ln>
            </p:spPr>
            <p:txBody>
              <a:bodyPr/>
              <a:lstStyle/>
              <a:p>
                <a:endParaRPr lang="ru-RU"/>
              </a:p>
            </p:txBody>
          </p:sp>
          <p:sp>
            <p:nvSpPr>
              <p:cNvPr id="31813" name="Freeform 31"/>
              <p:cNvSpPr>
                <a:spLocks noChangeAspect="1"/>
              </p:cNvSpPr>
              <p:nvPr/>
            </p:nvSpPr>
            <p:spPr bwMode="auto">
              <a:xfrm>
                <a:off x="3729" y="4992"/>
                <a:ext cx="132" cy="54"/>
              </a:xfrm>
              <a:custGeom>
                <a:avLst/>
                <a:gdLst>
                  <a:gd name="T0" fmla="*/ 132 w 132"/>
                  <a:gd name="T1" fmla="*/ 0 h 54"/>
                  <a:gd name="T2" fmla="*/ 117 w 132"/>
                  <a:gd name="T3" fmla="*/ 27 h 54"/>
                  <a:gd name="T4" fmla="*/ 60 w 132"/>
                  <a:gd name="T5" fmla="*/ 54 h 54"/>
                  <a:gd name="T6" fmla="*/ 15 w 132"/>
                  <a:gd name="T7" fmla="*/ 51 h 54"/>
                  <a:gd name="T8" fmla="*/ 0 w 132"/>
                  <a:gd name="T9" fmla="*/ 33 h 54"/>
                  <a:gd name="T10" fmla="*/ 0 60000 65536"/>
                  <a:gd name="T11" fmla="*/ 0 60000 65536"/>
                  <a:gd name="T12" fmla="*/ 0 60000 65536"/>
                  <a:gd name="T13" fmla="*/ 0 60000 65536"/>
                  <a:gd name="T14" fmla="*/ 0 60000 65536"/>
                  <a:gd name="T15" fmla="*/ 0 w 132"/>
                  <a:gd name="T16" fmla="*/ 0 h 54"/>
                  <a:gd name="T17" fmla="*/ 132 w 132"/>
                  <a:gd name="T18" fmla="*/ 54 h 54"/>
                </a:gdLst>
                <a:ahLst/>
                <a:cxnLst>
                  <a:cxn ang="T10">
                    <a:pos x="T0" y="T1"/>
                  </a:cxn>
                  <a:cxn ang="T11">
                    <a:pos x="T2" y="T3"/>
                  </a:cxn>
                  <a:cxn ang="T12">
                    <a:pos x="T4" y="T5"/>
                  </a:cxn>
                  <a:cxn ang="T13">
                    <a:pos x="T6" y="T7"/>
                  </a:cxn>
                  <a:cxn ang="T14">
                    <a:pos x="T8" y="T9"/>
                  </a:cxn>
                </a:cxnLst>
                <a:rect l="T15" t="T16" r="T17" b="T18"/>
                <a:pathLst>
                  <a:path w="132" h="54">
                    <a:moveTo>
                      <a:pt x="132" y="0"/>
                    </a:moveTo>
                    <a:cubicBezTo>
                      <a:pt x="127" y="8"/>
                      <a:pt x="124" y="21"/>
                      <a:pt x="117" y="27"/>
                    </a:cubicBezTo>
                    <a:cubicBezTo>
                      <a:pt x="100" y="42"/>
                      <a:pt x="81" y="49"/>
                      <a:pt x="60" y="54"/>
                    </a:cubicBezTo>
                    <a:cubicBezTo>
                      <a:pt x="45" y="53"/>
                      <a:pt x="30" y="54"/>
                      <a:pt x="15" y="51"/>
                    </a:cubicBezTo>
                    <a:cubicBezTo>
                      <a:pt x="7" y="49"/>
                      <a:pt x="0" y="33"/>
                      <a:pt x="0" y="33"/>
                    </a:cubicBezTo>
                  </a:path>
                </a:pathLst>
              </a:custGeom>
              <a:noFill/>
              <a:ln w="9525">
                <a:solidFill>
                  <a:srgbClr val="000000"/>
                </a:solidFill>
                <a:round/>
                <a:headEnd/>
                <a:tailEnd/>
              </a:ln>
            </p:spPr>
            <p:txBody>
              <a:bodyPr/>
              <a:lstStyle/>
              <a:p>
                <a:endParaRPr lang="ru-RU"/>
              </a:p>
            </p:txBody>
          </p:sp>
          <p:sp>
            <p:nvSpPr>
              <p:cNvPr id="31814" name="Freeform 32"/>
              <p:cNvSpPr>
                <a:spLocks noChangeAspect="1"/>
              </p:cNvSpPr>
              <p:nvPr/>
            </p:nvSpPr>
            <p:spPr bwMode="auto">
              <a:xfrm>
                <a:off x="3760" y="5265"/>
                <a:ext cx="53" cy="54"/>
              </a:xfrm>
              <a:custGeom>
                <a:avLst/>
                <a:gdLst>
                  <a:gd name="T0" fmla="*/ 32 w 53"/>
                  <a:gd name="T1" fmla="*/ 0 h 54"/>
                  <a:gd name="T2" fmla="*/ 5 w 53"/>
                  <a:gd name="T3" fmla="*/ 21 h 54"/>
                  <a:gd name="T4" fmla="*/ 20 w 53"/>
                  <a:gd name="T5" fmla="*/ 54 h 54"/>
                  <a:gd name="T6" fmla="*/ 53 w 53"/>
                  <a:gd name="T7" fmla="*/ 36 h 54"/>
                  <a:gd name="T8" fmla="*/ 35 w 53"/>
                  <a:gd name="T9" fmla="*/ 9 h 54"/>
                  <a:gd name="T10" fmla="*/ 32 w 53"/>
                  <a:gd name="T11" fmla="*/ 0 h 54"/>
                  <a:gd name="T12" fmla="*/ 0 60000 65536"/>
                  <a:gd name="T13" fmla="*/ 0 60000 65536"/>
                  <a:gd name="T14" fmla="*/ 0 60000 65536"/>
                  <a:gd name="T15" fmla="*/ 0 60000 65536"/>
                  <a:gd name="T16" fmla="*/ 0 60000 65536"/>
                  <a:gd name="T17" fmla="*/ 0 60000 65536"/>
                  <a:gd name="T18" fmla="*/ 0 w 53"/>
                  <a:gd name="T19" fmla="*/ 0 h 54"/>
                  <a:gd name="T20" fmla="*/ 53 w 53"/>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3" h="54">
                    <a:moveTo>
                      <a:pt x="32" y="0"/>
                    </a:moveTo>
                    <a:cubicBezTo>
                      <a:pt x="10" y="14"/>
                      <a:pt x="19" y="7"/>
                      <a:pt x="5" y="21"/>
                    </a:cubicBezTo>
                    <a:cubicBezTo>
                      <a:pt x="0" y="36"/>
                      <a:pt x="4" y="49"/>
                      <a:pt x="20" y="54"/>
                    </a:cubicBezTo>
                    <a:cubicBezTo>
                      <a:pt x="38" y="51"/>
                      <a:pt x="43" y="51"/>
                      <a:pt x="53" y="36"/>
                    </a:cubicBezTo>
                    <a:cubicBezTo>
                      <a:pt x="50" y="22"/>
                      <a:pt x="47" y="17"/>
                      <a:pt x="35" y="9"/>
                    </a:cubicBezTo>
                    <a:cubicBezTo>
                      <a:pt x="18" y="13"/>
                      <a:pt x="21" y="15"/>
                      <a:pt x="32" y="0"/>
                    </a:cubicBezTo>
                    <a:close/>
                  </a:path>
                </a:pathLst>
              </a:custGeom>
              <a:noFill/>
              <a:ln w="9525">
                <a:solidFill>
                  <a:srgbClr val="000000"/>
                </a:solidFill>
                <a:round/>
                <a:headEnd/>
                <a:tailEnd/>
              </a:ln>
            </p:spPr>
            <p:txBody>
              <a:bodyPr/>
              <a:lstStyle/>
              <a:p>
                <a:endParaRPr lang="ru-RU"/>
              </a:p>
            </p:txBody>
          </p:sp>
          <p:sp>
            <p:nvSpPr>
              <p:cNvPr id="31815" name="Freeform 33"/>
              <p:cNvSpPr>
                <a:spLocks noChangeAspect="1"/>
              </p:cNvSpPr>
              <p:nvPr/>
            </p:nvSpPr>
            <p:spPr bwMode="auto">
              <a:xfrm>
                <a:off x="3780" y="5394"/>
                <a:ext cx="51" cy="60"/>
              </a:xfrm>
              <a:custGeom>
                <a:avLst/>
                <a:gdLst>
                  <a:gd name="T0" fmla="*/ 27 w 51"/>
                  <a:gd name="T1" fmla="*/ 0 h 60"/>
                  <a:gd name="T2" fmla="*/ 0 w 51"/>
                  <a:gd name="T3" fmla="*/ 30 h 60"/>
                  <a:gd name="T4" fmla="*/ 18 w 51"/>
                  <a:gd name="T5" fmla="*/ 60 h 60"/>
                  <a:gd name="T6" fmla="*/ 51 w 51"/>
                  <a:gd name="T7" fmla="*/ 39 h 60"/>
                  <a:gd name="T8" fmla="*/ 36 w 51"/>
                  <a:gd name="T9" fmla="*/ 15 h 60"/>
                  <a:gd name="T10" fmla="*/ 6 w 51"/>
                  <a:gd name="T11" fmla="*/ 18 h 60"/>
                  <a:gd name="T12" fmla="*/ 0 60000 65536"/>
                  <a:gd name="T13" fmla="*/ 0 60000 65536"/>
                  <a:gd name="T14" fmla="*/ 0 60000 65536"/>
                  <a:gd name="T15" fmla="*/ 0 60000 65536"/>
                  <a:gd name="T16" fmla="*/ 0 60000 65536"/>
                  <a:gd name="T17" fmla="*/ 0 60000 65536"/>
                  <a:gd name="T18" fmla="*/ 0 w 51"/>
                  <a:gd name="T19" fmla="*/ 0 h 60"/>
                  <a:gd name="T20" fmla="*/ 51 w 5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51" h="60">
                    <a:moveTo>
                      <a:pt x="27" y="0"/>
                    </a:moveTo>
                    <a:cubicBezTo>
                      <a:pt x="11" y="11"/>
                      <a:pt x="6" y="12"/>
                      <a:pt x="0" y="30"/>
                    </a:cubicBezTo>
                    <a:cubicBezTo>
                      <a:pt x="3" y="46"/>
                      <a:pt x="5" y="51"/>
                      <a:pt x="18" y="60"/>
                    </a:cubicBezTo>
                    <a:cubicBezTo>
                      <a:pt x="42" y="57"/>
                      <a:pt x="44" y="60"/>
                      <a:pt x="51" y="39"/>
                    </a:cubicBezTo>
                    <a:cubicBezTo>
                      <a:pt x="48" y="26"/>
                      <a:pt x="49" y="19"/>
                      <a:pt x="36" y="15"/>
                    </a:cubicBezTo>
                    <a:cubicBezTo>
                      <a:pt x="10" y="18"/>
                      <a:pt x="20" y="18"/>
                      <a:pt x="6" y="18"/>
                    </a:cubicBezTo>
                  </a:path>
                </a:pathLst>
              </a:custGeom>
              <a:noFill/>
              <a:ln w="9525">
                <a:solidFill>
                  <a:srgbClr val="000000"/>
                </a:solidFill>
                <a:round/>
                <a:headEnd/>
                <a:tailEnd/>
              </a:ln>
            </p:spPr>
            <p:txBody>
              <a:bodyPr/>
              <a:lstStyle/>
              <a:p>
                <a:endParaRPr lang="ru-RU"/>
              </a:p>
            </p:txBody>
          </p:sp>
          <p:sp>
            <p:nvSpPr>
              <p:cNvPr id="31816" name="Freeform 34"/>
              <p:cNvSpPr>
                <a:spLocks noChangeAspect="1"/>
              </p:cNvSpPr>
              <p:nvPr/>
            </p:nvSpPr>
            <p:spPr bwMode="auto">
              <a:xfrm>
                <a:off x="3813" y="5526"/>
                <a:ext cx="55" cy="51"/>
              </a:xfrm>
              <a:custGeom>
                <a:avLst/>
                <a:gdLst>
                  <a:gd name="T0" fmla="*/ 12 w 55"/>
                  <a:gd name="T1" fmla="*/ 3 h 51"/>
                  <a:gd name="T2" fmla="*/ 0 w 55"/>
                  <a:gd name="T3" fmla="*/ 36 h 51"/>
                  <a:gd name="T4" fmla="*/ 3 w 55"/>
                  <a:gd name="T5" fmla="*/ 45 h 51"/>
                  <a:gd name="T6" fmla="*/ 21 w 55"/>
                  <a:gd name="T7" fmla="*/ 51 h 51"/>
                  <a:gd name="T8" fmla="*/ 36 w 55"/>
                  <a:gd name="T9" fmla="*/ 18 h 51"/>
                  <a:gd name="T10" fmla="*/ 0 w 55"/>
                  <a:gd name="T11" fmla="*/ 18 h 51"/>
                  <a:gd name="T12" fmla="*/ 0 60000 65536"/>
                  <a:gd name="T13" fmla="*/ 0 60000 65536"/>
                  <a:gd name="T14" fmla="*/ 0 60000 65536"/>
                  <a:gd name="T15" fmla="*/ 0 60000 65536"/>
                  <a:gd name="T16" fmla="*/ 0 60000 65536"/>
                  <a:gd name="T17" fmla="*/ 0 60000 65536"/>
                  <a:gd name="T18" fmla="*/ 0 w 55"/>
                  <a:gd name="T19" fmla="*/ 0 h 51"/>
                  <a:gd name="T20" fmla="*/ 55 w 5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5" h="51">
                    <a:moveTo>
                      <a:pt x="12" y="3"/>
                    </a:moveTo>
                    <a:cubicBezTo>
                      <a:pt x="6" y="14"/>
                      <a:pt x="4" y="24"/>
                      <a:pt x="0" y="36"/>
                    </a:cubicBezTo>
                    <a:cubicBezTo>
                      <a:pt x="1" y="39"/>
                      <a:pt x="0" y="43"/>
                      <a:pt x="3" y="45"/>
                    </a:cubicBezTo>
                    <a:cubicBezTo>
                      <a:pt x="8" y="49"/>
                      <a:pt x="21" y="51"/>
                      <a:pt x="21" y="51"/>
                    </a:cubicBezTo>
                    <a:cubicBezTo>
                      <a:pt x="46" y="47"/>
                      <a:pt x="55" y="37"/>
                      <a:pt x="36" y="18"/>
                    </a:cubicBezTo>
                    <a:cubicBezTo>
                      <a:pt x="30" y="0"/>
                      <a:pt x="11" y="7"/>
                      <a:pt x="0" y="18"/>
                    </a:cubicBezTo>
                  </a:path>
                </a:pathLst>
              </a:custGeom>
              <a:noFill/>
              <a:ln w="9525">
                <a:solidFill>
                  <a:srgbClr val="000000"/>
                </a:solidFill>
                <a:round/>
                <a:headEnd/>
                <a:tailEnd/>
              </a:ln>
            </p:spPr>
            <p:txBody>
              <a:bodyPr/>
              <a:lstStyle/>
              <a:p>
                <a:endParaRPr lang="ru-RU"/>
              </a:p>
            </p:txBody>
          </p:sp>
          <p:sp>
            <p:nvSpPr>
              <p:cNvPr id="31817" name="Freeform 35"/>
              <p:cNvSpPr>
                <a:spLocks noChangeAspect="1"/>
              </p:cNvSpPr>
              <p:nvPr/>
            </p:nvSpPr>
            <p:spPr bwMode="auto">
              <a:xfrm>
                <a:off x="3798" y="5655"/>
                <a:ext cx="61" cy="54"/>
              </a:xfrm>
              <a:custGeom>
                <a:avLst/>
                <a:gdLst>
                  <a:gd name="T0" fmla="*/ 33 w 61"/>
                  <a:gd name="T1" fmla="*/ 0 h 54"/>
                  <a:gd name="T2" fmla="*/ 6 w 61"/>
                  <a:gd name="T3" fmla="*/ 12 h 54"/>
                  <a:gd name="T4" fmla="*/ 15 w 61"/>
                  <a:gd name="T5" fmla="*/ 54 h 54"/>
                  <a:gd name="T6" fmla="*/ 36 w 61"/>
                  <a:gd name="T7" fmla="*/ 51 h 54"/>
                  <a:gd name="T8" fmla="*/ 54 w 61"/>
                  <a:gd name="T9" fmla="*/ 39 h 54"/>
                  <a:gd name="T10" fmla="*/ 33 w 61"/>
                  <a:gd name="T11" fmla="*/ 0 h 54"/>
                  <a:gd name="T12" fmla="*/ 0 60000 65536"/>
                  <a:gd name="T13" fmla="*/ 0 60000 65536"/>
                  <a:gd name="T14" fmla="*/ 0 60000 65536"/>
                  <a:gd name="T15" fmla="*/ 0 60000 65536"/>
                  <a:gd name="T16" fmla="*/ 0 60000 65536"/>
                  <a:gd name="T17" fmla="*/ 0 60000 65536"/>
                  <a:gd name="T18" fmla="*/ 0 w 61"/>
                  <a:gd name="T19" fmla="*/ 0 h 54"/>
                  <a:gd name="T20" fmla="*/ 61 w 6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61" h="54">
                    <a:moveTo>
                      <a:pt x="33" y="0"/>
                    </a:moveTo>
                    <a:cubicBezTo>
                      <a:pt x="23" y="3"/>
                      <a:pt x="16" y="9"/>
                      <a:pt x="6" y="12"/>
                    </a:cubicBezTo>
                    <a:cubicBezTo>
                      <a:pt x="0" y="29"/>
                      <a:pt x="0" y="44"/>
                      <a:pt x="15" y="54"/>
                    </a:cubicBezTo>
                    <a:cubicBezTo>
                      <a:pt x="22" y="53"/>
                      <a:pt x="29" y="54"/>
                      <a:pt x="36" y="51"/>
                    </a:cubicBezTo>
                    <a:cubicBezTo>
                      <a:pt x="43" y="48"/>
                      <a:pt x="54" y="39"/>
                      <a:pt x="54" y="39"/>
                    </a:cubicBezTo>
                    <a:cubicBezTo>
                      <a:pt x="61" y="19"/>
                      <a:pt x="46" y="13"/>
                      <a:pt x="33" y="0"/>
                    </a:cubicBezTo>
                    <a:close/>
                  </a:path>
                </a:pathLst>
              </a:custGeom>
              <a:noFill/>
              <a:ln w="9525">
                <a:solidFill>
                  <a:srgbClr val="000000"/>
                </a:solidFill>
                <a:round/>
                <a:headEnd/>
                <a:tailEnd/>
              </a:ln>
            </p:spPr>
            <p:txBody>
              <a:bodyPr/>
              <a:lstStyle/>
              <a:p>
                <a:endParaRPr lang="ru-RU"/>
              </a:p>
            </p:txBody>
          </p:sp>
          <p:sp>
            <p:nvSpPr>
              <p:cNvPr id="31818" name="Freeform 36"/>
              <p:cNvSpPr>
                <a:spLocks noChangeAspect="1"/>
              </p:cNvSpPr>
              <p:nvPr/>
            </p:nvSpPr>
            <p:spPr bwMode="auto">
              <a:xfrm>
                <a:off x="3301" y="5745"/>
                <a:ext cx="169" cy="210"/>
              </a:xfrm>
              <a:custGeom>
                <a:avLst/>
                <a:gdLst>
                  <a:gd name="T0" fmla="*/ 104 w 169"/>
                  <a:gd name="T1" fmla="*/ 6 h 210"/>
                  <a:gd name="T2" fmla="*/ 50 w 169"/>
                  <a:gd name="T3" fmla="*/ 18 h 210"/>
                  <a:gd name="T4" fmla="*/ 23 w 169"/>
                  <a:gd name="T5" fmla="*/ 27 h 210"/>
                  <a:gd name="T6" fmla="*/ 86 w 169"/>
                  <a:gd name="T7" fmla="*/ 48 h 210"/>
                  <a:gd name="T8" fmla="*/ 32 w 169"/>
                  <a:gd name="T9" fmla="*/ 108 h 210"/>
                  <a:gd name="T10" fmla="*/ 62 w 169"/>
                  <a:gd name="T11" fmla="*/ 108 h 210"/>
                  <a:gd name="T12" fmla="*/ 74 w 169"/>
                  <a:gd name="T13" fmla="*/ 90 h 210"/>
                  <a:gd name="T14" fmla="*/ 77 w 169"/>
                  <a:gd name="T15" fmla="*/ 81 h 210"/>
                  <a:gd name="T16" fmla="*/ 50 w 169"/>
                  <a:gd name="T17" fmla="*/ 129 h 210"/>
                  <a:gd name="T18" fmla="*/ 41 w 169"/>
                  <a:gd name="T19" fmla="*/ 156 h 210"/>
                  <a:gd name="T20" fmla="*/ 68 w 169"/>
                  <a:gd name="T21" fmla="*/ 153 h 210"/>
                  <a:gd name="T22" fmla="*/ 83 w 169"/>
                  <a:gd name="T23" fmla="*/ 135 h 210"/>
                  <a:gd name="T24" fmla="*/ 98 w 169"/>
                  <a:gd name="T25" fmla="*/ 108 h 210"/>
                  <a:gd name="T26" fmla="*/ 98 w 169"/>
                  <a:gd name="T27" fmla="*/ 207 h 210"/>
                  <a:gd name="T28" fmla="*/ 101 w 169"/>
                  <a:gd name="T29" fmla="*/ 198 h 210"/>
                  <a:gd name="T30" fmla="*/ 104 w 169"/>
                  <a:gd name="T31" fmla="*/ 186 h 210"/>
                  <a:gd name="T32" fmla="*/ 116 w 169"/>
                  <a:gd name="T33" fmla="*/ 159 h 210"/>
                  <a:gd name="T34" fmla="*/ 125 w 169"/>
                  <a:gd name="T35" fmla="*/ 132 h 210"/>
                  <a:gd name="T36" fmla="*/ 134 w 169"/>
                  <a:gd name="T37" fmla="*/ 162 h 210"/>
                  <a:gd name="T38" fmla="*/ 152 w 169"/>
                  <a:gd name="T39" fmla="*/ 174 h 210"/>
                  <a:gd name="T40" fmla="*/ 161 w 169"/>
                  <a:gd name="T41" fmla="*/ 147 h 210"/>
                  <a:gd name="T42" fmla="*/ 164 w 169"/>
                  <a:gd name="T43" fmla="*/ 138 h 210"/>
                  <a:gd name="T44" fmla="*/ 161 w 169"/>
                  <a:gd name="T45" fmla="*/ 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210"/>
                  <a:gd name="T71" fmla="*/ 169 w 169"/>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210">
                    <a:moveTo>
                      <a:pt x="104" y="6"/>
                    </a:moveTo>
                    <a:cubicBezTo>
                      <a:pt x="86" y="12"/>
                      <a:pt x="68" y="12"/>
                      <a:pt x="50" y="18"/>
                    </a:cubicBezTo>
                    <a:cubicBezTo>
                      <a:pt x="41" y="21"/>
                      <a:pt x="23" y="27"/>
                      <a:pt x="23" y="27"/>
                    </a:cubicBezTo>
                    <a:cubicBezTo>
                      <a:pt x="0" y="62"/>
                      <a:pt x="65" y="47"/>
                      <a:pt x="86" y="48"/>
                    </a:cubicBezTo>
                    <a:cubicBezTo>
                      <a:pt x="53" y="59"/>
                      <a:pt x="55" y="85"/>
                      <a:pt x="32" y="108"/>
                    </a:cubicBezTo>
                    <a:cubicBezTo>
                      <a:pt x="23" y="134"/>
                      <a:pt x="54" y="117"/>
                      <a:pt x="62" y="108"/>
                    </a:cubicBezTo>
                    <a:cubicBezTo>
                      <a:pt x="67" y="103"/>
                      <a:pt x="70" y="96"/>
                      <a:pt x="74" y="90"/>
                    </a:cubicBezTo>
                    <a:cubicBezTo>
                      <a:pt x="76" y="87"/>
                      <a:pt x="77" y="78"/>
                      <a:pt x="77" y="81"/>
                    </a:cubicBezTo>
                    <a:cubicBezTo>
                      <a:pt x="77" y="101"/>
                      <a:pt x="56" y="112"/>
                      <a:pt x="50" y="129"/>
                    </a:cubicBezTo>
                    <a:cubicBezTo>
                      <a:pt x="47" y="138"/>
                      <a:pt x="41" y="156"/>
                      <a:pt x="41" y="156"/>
                    </a:cubicBezTo>
                    <a:cubicBezTo>
                      <a:pt x="47" y="187"/>
                      <a:pt x="53" y="163"/>
                      <a:pt x="68" y="153"/>
                    </a:cubicBezTo>
                    <a:cubicBezTo>
                      <a:pt x="72" y="147"/>
                      <a:pt x="79" y="142"/>
                      <a:pt x="83" y="135"/>
                    </a:cubicBezTo>
                    <a:cubicBezTo>
                      <a:pt x="101" y="102"/>
                      <a:pt x="77" y="129"/>
                      <a:pt x="98" y="108"/>
                    </a:cubicBezTo>
                    <a:cubicBezTo>
                      <a:pt x="88" y="146"/>
                      <a:pt x="92" y="128"/>
                      <a:pt x="98" y="207"/>
                    </a:cubicBezTo>
                    <a:cubicBezTo>
                      <a:pt x="98" y="210"/>
                      <a:pt x="100" y="201"/>
                      <a:pt x="101" y="198"/>
                    </a:cubicBezTo>
                    <a:cubicBezTo>
                      <a:pt x="102" y="194"/>
                      <a:pt x="103" y="190"/>
                      <a:pt x="104" y="186"/>
                    </a:cubicBezTo>
                    <a:cubicBezTo>
                      <a:pt x="120" y="131"/>
                      <a:pt x="101" y="192"/>
                      <a:pt x="116" y="159"/>
                    </a:cubicBezTo>
                    <a:cubicBezTo>
                      <a:pt x="120" y="150"/>
                      <a:pt x="125" y="132"/>
                      <a:pt x="125" y="132"/>
                    </a:cubicBezTo>
                    <a:cubicBezTo>
                      <a:pt x="128" y="140"/>
                      <a:pt x="128" y="156"/>
                      <a:pt x="134" y="162"/>
                    </a:cubicBezTo>
                    <a:cubicBezTo>
                      <a:pt x="139" y="167"/>
                      <a:pt x="152" y="174"/>
                      <a:pt x="152" y="174"/>
                    </a:cubicBezTo>
                    <a:cubicBezTo>
                      <a:pt x="155" y="165"/>
                      <a:pt x="158" y="156"/>
                      <a:pt x="161" y="147"/>
                    </a:cubicBezTo>
                    <a:cubicBezTo>
                      <a:pt x="162" y="144"/>
                      <a:pt x="164" y="138"/>
                      <a:pt x="164" y="138"/>
                    </a:cubicBezTo>
                    <a:cubicBezTo>
                      <a:pt x="169" y="92"/>
                      <a:pt x="161" y="46"/>
                      <a:pt x="161" y="0"/>
                    </a:cubicBezTo>
                  </a:path>
                </a:pathLst>
              </a:custGeom>
              <a:noFill/>
              <a:ln w="9525">
                <a:solidFill>
                  <a:srgbClr val="000000"/>
                </a:solidFill>
                <a:round/>
                <a:headEnd/>
                <a:tailEnd/>
              </a:ln>
            </p:spPr>
            <p:txBody>
              <a:bodyPr/>
              <a:lstStyle/>
              <a:p>
                <a:endParaRPr lang="ru-RU"/>
              </a:p>
            </p:txBody>
          </p:sp>
          <p:sp>
            <p:nvSpPr>
              <p:cNvPr id="31819" name="Freeform 37"/>
              <p:cNvSpPr>
                <a:spLocks noChangeAspect="1"/>
              </p:cNvSpPr>
              <p:nvPr/>
            </p:nvSpPr>
            <p:spPr bwMode="auto">
              <a:xfrm>
                <a:off x="4242" y="5661"/>
                <a:ext cx="195" cy="206"/>
              </a:xfrm>
              <a:custGeom>
                <a:avLst/>
                <a:gdLst>
                  <a:gd name="T0" fmla="*/ 36 w 195"/>
                  <a:gd name="T1" fmla="*/ 30 h 206"/>
                  <a:gd name="T2" fmla="*/ 51 w 195"/>
                  <a:gd name="T3" fmla="*/ 198 h 206"/>
                  <a:gd name="T4" fmla="*/ 63 w 195"/>
                  <a:gd name="T5" fmla="*/ 144 h 206"/>
                  <a:gd name="T6" fmla="*/ 87 w 195"/>
                  <a:gd name="T7" fmla="*/ 198 h 206"/>
                  <a:gd name="T8" fmla="*/ 99 w 195"/>
                  <a:gd name="T9" fmla="*/ 90 h 206"/>
                  <a:gd name="T10" fmla="*/ 138 w 195"/>
                  <a:gd name="T11" fmla="*/ 186 h 206"/>
                  <a:gd name="T12" fmla="*/ 135 w 195"/>
                  <a:gd name="T13" fmla="*/ 84 h 206"/>
                  <a:gd name="T14" fmla="*/ 123 w 195"/>
                  <a:gd name="T15" fmla="*/ 54 h 206"/>
                  <a:gd name="T16" fmla="*/ 126 w 195"/>
                  <a:gd name="T17" fmla="*/ 63 h 206"/>
                  <a:gd name="T18" fmla="*/ 132 w 195"/>
                  <a:gd name="T19" fmla="*/ 87 h 206"/>
                  <a:gd name="T20" fmla="*/ 171 w 195"/>
                  <a:gd name="T21" fmla="*/ 126 h 206"/>
                  <a:gd name="T22" fmla="*/ 177 w 195"/>
                  <a:gd name="T23" fmla="*/ 117 h 206"/>
                  <a:gd name="T24" fmla="*/ 171 w 195"/>
                  <a:gd name="T25" fmla="*/ 108 h 206"/>
                  <a:gd name="T26" fmla="*/ 165 w 195"/>
                  <a:gd name="T27" fmla="*/ 84 h 206"/>
                  <a:gd name="T28" fmla="*/ 153 w 195"/>
                  <a:gd name="T29" fmla="*/ 66 h 206"/>
                  <a:gd name="T30" fmla="*/ 195 w 195"/>
                  <a:gd name="T31" fmla="*/ 42 h 206"/>
                  <a:gd name="T32" fmla="*/ 165 w 195"/>
                  <a:gd name="T33" fmla="*/ 0 h 206"/>
                  <a:gd name="T34" fmla="*/ 99 w 195"/>
                  <a:gd name="T35" fmla="*/ 12 h 2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206"/>
                  <a:gd name="T56" fmla="*/ 195 w 195"/>
                  <a:gd name="T57" fmla="*/ 206 h 2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206">
                    <a:moveTo>
                      <a:pt x="36" y="30"/>
                    </a:moveTo>
                    <a:cubicBezTo>
                      <a:pt x="54" y="85"/>
                      <a:pt x="0" y="164"/>
                      <a:pt x="51" y="198"/>
                    </a:cubicBezTo>
                    <a:cubicBezTo>
                      <a:pt x="55" y="96"/>
                      <a:pt x="56" y="87"/>
                      <a:pt x="63" y="144"/>
                    </a:cubicBezTo>
                    <a:cubicBezTo>
                      <a:pt x="65" y="176"/>
                      <a:pt x="53" y="206"/>
                      <a:pt x="87" y="198"/>
                    </a:cubicBezTo>
                    <a:cubicBezTo>
                      <a:pt x="90" y="162"/>
                      <a:pt x="95" y="126"/>
                      <a:pt x="99" y="90"/>
                    </a:cubicBezTo>
                    <a:cubicBezTo>
                      <a:pt x="114" y="120"/>
                      <a:pt x="109" y="166"/>
                      <a:pt x="138" y="186"/>
                    </a:cubicBezTo>
                    <a:cubicBezTo>
                      <a:pt x="137" y="152"/>
                      <a:pt x="138" y="118"/>
                      <a:pt x="135" y="84"/>
                    </a:cubicBezTo>
                    <a:cubicBezTo>
                      <a:pt x="134" y="73"/>
                      <a:pt x="126" y="64"/>
                      <a:pt x="123" y="54"/>
                    </a:cubicBezTo>
                    <a:cubicBezTo>
                      <a:pt x="122" y="51"/>
                      <a:pt x="125" y="60"/>
                      <a:pt x="126" y="63"/>
                    </a:cubicBezTo>
                    <a:cubicBezTo>
                      <a:pt x="135" y="90"/>
                      <a:pt x="121" y="47"/>
                      <a:pt x="132" y="87"/>
                    </a:cubicBezTo>
                    <a:cubicBezTo>
                      <a:pt x="139" y="114"/>
                      <a:pt x="150" y="112"/>
                      <a:pt x="171" y="126"/>
                    </a:cubicBezTo>
                    <a:cubicBezTo>
                      <a:pt x="173" y="123"/>
                      <a:pt x="177" y="121"/>
                      <a:pt x="177" y="117"/>
                    </a:cubicBezTo>
                    <a:cubicBezTo>
                      <a:pt x="177" y="113"/>
                      <a:pt x="172" y="111"/>
                      <a:pt x="171" y="108"/>
                    </a:cubicBezTo>
                    <a:cubicBezTo>
                      <a:pt x="168" y="100"/>
                      <a:pt x="169" y="92"/>
                      <a:pt x="165" y="84"/>
                    </a:cubicBezTo>
                    <a:cubicBezTo>
                      <a:pt x="161" y="78"/>
                      <a:pt x="153" y="66"/>
                      <a:pt x="153" y="66"/>
                    </a:cubicBezTo>
                    <a:cubicBezTo>
                      <a:pt x="175" y="59"/>
                      <a:pt x="187" y="66"/>
                      <a:pt x="195" y="42"/>
                    </a:cubicBezTo>
                    <a:cubicBezTo>
                      <a:pt x="192" y="19"/>
                      <a:pt x="188" y="8"/>
                      <a:pt x="165" y="0"/>
                    </a:cubicBezTo>
                    <a:cubicBezTo>
                      <a:pt x="145" y="5"/>
                      <a:pt x="120" y="12"/>
                      <a:pt x="99" y="12"/>
                    </a:cubicBezTo>
                  </a:path>
                </a:pathLst>
              </a:custGeom>
              <a:noFill/>
              <a:ln w="9525">
                <a:solidFill>
                  <a:srgbClr val="000000"/>
                </a:solidFill>
                <a:round/>
                <a:headEnd/>
                <a:tailEnd/>
              </a:ln>
            </p:spPr>
            <p:txBody>
              <a:bodyPr/>
              <a:lstStyle/>
              <a:p>
                <a:endParaRPr lang="ru-RU"/>
              </a:p>
            </p:txBody>
          </p:sp>
          <p:sp>
            <p:nvSpPr>
              <p:cNvPr id="31820" name="Freeform 38"/>
              <p:cNvSpPr>
                <a:spLocks noChangeAspect="1"/>
              </p:cNvSpPr>
              <p:nvPr/>
            </p:nvSpPr>
            <p:spPr bwMode="auto">
              <a:xfrm>
                <a:off x="3475" y="5778"/>
                <a:ext cx="281" cy="591"/>
              </a:xfrm>
              <a:custGeom>
                <a:avLst/>
                <a:gdLst>
                  <a:gd name="T0" fmla="*/ 155 w 281"/>
                  <a:gd name="T1" fmla="*/ 0 h 591"/>
                  <a:gd name="T2" fmla="*/ 164 w 281"/>
                  <a:gd name="T3" fmla="*/ 33 h 591"/>
                  <a:gd name="T4" fmla="*/ 158 w 281"/>
                  <a:gd name="T5" fmla="*/ 426 h 591"/>
                  <a:gd name="T6" fmla="*/ 59 w 281"/>
                  <a:gd name="T7" fmla="*/ 471 h 591"/>
                  <a:gd name="T8" fmla="*/ 20 w 281"/>
                  <a:gd name="T9" fmla="*/ 483 h 591"/>
                  <a:gd name="T10" fmla="*/ 20 w 281"/>
                  <a:gd name="T11" fmla="*/ 528 h 591"/>
                  <a:gd name="T12" fmla="*/ 86 w 281"/>
                  <a:gd name="T13" fmla="*/ 567 h 591"/>
                  <a:gd name="T14" fmla="*/ 230 w 281"/>
                  <a:gd name="T15" fmla="*/ 561 h 591"/>
                  <a:gd name="T16" fmla="*/ 245 w 281"/>
                  <a:gd name="T17" fmla="*/ 522 h 591"/>
                  <a:gd name="T18" fmla="*/ 251 w 281"/>
                  <a:gd name="T19" fmla="*/ 504 h 591"/>
                  <a:gd name="T20" fmla="*/ 266 w 281"/>
                  <a:gd name="T21" fmla="*/ 444 h 591"/>
                  <a:gd name="T22" fmla="*/ 275 w 281"/>
                  <a:gd name="T23" fmla="*/ 264 h 591"/>
                  <a:gd name="T24" fmla="*/ 281 w 281"/>
                  <a:gd name="T25" fmla="*/ 42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591"/>
                  <a:gd name="T41" fmla="*/ 281 w 281"/>
                  <a:gd name="T42" fmla="*/ 591 h 5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591">
                    <a:moveTo>
                      <a:pt x="155" y="0"/>
                    </a:moveTo>
                    <a:cubicBezTo>
                      <a:pt x="163" y="23"/>
                      <a:pt x="160" y="12"/>
                      <a:pt x="164" y="33"/>
                    </a:cubicBezTo>
                    <a:cubicBezTo>
                      <a:pt x="163" y="164"/>
                      <a:pt x="217" y="309"/>
                      <a:pt x="158" y="426"/>
                    </a:cubicBezTo>
                    <a:cubicBezTo>
                      <a:pt x="146" y="449"/>
                      <a:pt x="83" y="463"/>
                      <a:pt x="59" y="471"/>
                    </a:cubicBezTo>
                    <a:cubicBezTo>
                      <a:pt x="46" y="475"/>
                      <a:pt x="20" y="483"/>
                      <a:pt x="20" y="483"/>
                    </a:cubicBezTo>
                    <a:cubicBezTo>
                      <a:pt x="9" y="499"/>
                      <a:pt x="0" y="515"/>
                      <a:pt x="20" y="528"/>
                    </a:cubicBezTo>
                    <a:cubicBezTo>
                      <a:pt x="33" y="548"/>
                      <a:pt x="64" y="561"/>
                      <a:pt x="86" y="567"/>
                    </a:cubicBezTo>
                    <a:cubicBezTo>
                      <a:pt x="134" y="566"/>
                      <a:pt x="192" y="591"/>
                      <a:pt x="230" y="561"/>
                    </a:cubicBezTo>
                    <a:cubicBezTo>
                      <a:pt x="241" y="553"/>
                      <a:pt x="241" y="534"/>
                      <a:pt x="245" y="522"/>
                    </a:cubicBezTo>
                    <a:cubicBezTo>
                      <a:pt x="247" y="516"/>
                      <a:pt x="251" y="504"/>
                      <a:pt x="251" y="504"/>
                    </a:cubicBezTo>
                    <a:cubicBezTo>
                      <a:pt x="253" y="480"/>
                      <a:pt x="259" y="466"/>
                      <a:pt x="266" y="444"/>
                    </a:cubicBezTo>
                    <a:cubicBezTo>
                      <a:pt x="268" y="385"/>
                      <a:pt x="265" y="322"/>
                      <a:pt x="275" y="264"/>
                    </a:cubicBezTo>
                    <a:cubicBezTo>
                      <a:pt x="277" y="192"/>
                      <a:pt x="281" y="115"/>
                      <a:pt x="281" y="42"/>
                    </a:cubicBezTo>
                  </a:path>
                </a:pathLst>
              </a:custGeom>
              <a:noFill/>
              <a:ln w="9525">
                <a:solidFill>
                  <a:srgbClr val="000000"/>
                </a:solidFill>
                <a:round/>
                <a:headEnd/>
                <a:tailEnd/>
              </a:ln>
            </p:spPr>
            <p:txBody>
              <a:bodyPr/>
              <a:lstStyle/>
              <a:p>
                <a:endParaRPr lang="ru-RU"/>
              </a:p>
            </p:txBody>
          </p:sp>
          <p:sp>
            <p:nvSpPr>
              <p:cNvPr id="31821" name="Freeform 39"/>
              <p:cNvSpPr>
                <a:spLocks noChangeAspect="1"/>
              </p:cNvSpPr>
              <p:nvPr/>
            </p:nvSpPr>
            <p:spPr bwMode="auto">
              <a:xfrm>
                <a:off x="3792" y="5763"/>
                <a:ext cx="281" cy="562"/>
              </a:xfrm>
              <a:custGeom>
                <a:avLst/>
                <a:gdLst>
                  <a:gd name="T0" fmla="*/ 150 w 281"/>
                  <a:gd name="T1" fmla="*/ 48 h 562"/>
                  <a:gd name="T2" fmla="*/ 159 w 281"/>
                  <a:gd name="T3" fmla="*/ 108 h 562"/>
                  <a:gd name="T4" fmla="*/ 99 w 281"/>
                  <a:gd name="T5" fmla="*/ 447 h 562"/>
                  <a:gd name="T6" fmla="*/ 12 w 281"/>
                  <a:gd name="T7" fmla="*/ 450 h 562"/>
                  <a:gd name="T8" fmla="*/ 3 w 281"/>
                  <a:gd name="T9" fmla="*/ 456 h 562"/>
                  <a:gd name="T10" fmla="*/ 6 w 281"/>
                  <a:gd name="T11" fmla="*/ 537 h 562"/>
                  <a:gd name="T12" fmla="*/ 24 w 281"/>
                  <a:gd name="T13" fmla="*/ 543 h 562"/>
                  <a:gd name="T14" fmla="*/ 105 w 281"/>
                  <a:gd name="T15" fmla="*/ 561 h 562"/>
                  <a:gd name="T16" fmla="*/ 186 w 281"/>
                  <a:gd name="T17" fmla="*/ 558 h 562"/>
                  <a:gd name="T18" fmla="*/ 237 w 281"/>
                  <a:gd name="T19" fmla="*/ 510 h 562"/>
                  <a:gd name="T20" fmla="*/ 255 w 281"/>
                  <a:gd name="T21" fmla="*/ 465 h 562"/>
                  <a:gd name="T22" fmla="*/ 273 w 281"/>
                  <a:gd name="T23" fmla="*/ 432 h 562"/>
                  <a:gd name="T24" fmla="*/ 279 w 281"/>
                  <a:gd name="T25" fmla="*/ 0 h 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562"/>
                  <a:gd name="T41" fmla="*/ 281 w 281"/>
                  <a:gd name="T42" fmla="*/ 562 h 5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562">
                    <a:moveTo>
                      <a:pt x="150" y="48"/>
                    </a:moveTo>
                    <a:cubicBezTo>
                      <a:pt x="154" y="69"/>
                      <a:pt x="157" y="86"/>
                      <a:pt x="159" y="108"/>
                    </a:cubicBezTo>
                    <a:cubicBezTo>
                      <a:pt x="159" y="152"/>
                      <a:pt x="242" y="439"/>
                      <a:pt x="99" y="447"/>
                    </a:cubicBezTo>
                    <a:cubicBezTo>
                      <a:pt x="70" y="449"/>
                      <a:pt x="41" y="449"/>
                      <a:pt x="12" y="450"/>
                    </a:cubicBezTo>
                    <a:cubicBezTo>
                      <a:pt x="9" y="452"/>
                      <a:pt x="3" y="452"/>
                      <a:pt x="3" y="456"/>
                    </a:cubicBezTo>
                    <a:cubicBezTo>
                      <a:pt x="1" y="483"/>
                      <a:pt x="0" y="511"/>
                      <a:pt x="6" y="537"/>
                    </a:cubicBezTo>
                    <a:cubicBezTo>
                      <a:pt x="7" y="543"/>
                      <a:pt x="18" y="540"/>
                      <a:pt x="24" y="543"/>
                    </a:cubicBezTo>
                    <a:cubicBezTo>
                      <a:pt x="50" y="556"/>
                      <a:pt x="77" y="555"/>
                      <a:pt x="105" y="561"/>
                    </a:cubicBezTo>
                    <a:cubicBezTo>
                      <a:pt x="132" y="560"/>
                      <a:pt x="159" y="562"/>
                      <a:pt x="186" y="558"/>
                    </a:cubicBezTo>
                    <a:cubicBezTo>
                      <a:pt x="209" y="555"/>
                      <a:pt x="220" y="521"/>
                      <a:pt x="237" y="510"/>
                    </a:cubicBezTo>
                    <a:cubicBezTo>
                      <a:pt x="246" y="496"/>
                      <a:pt x="249" y="480"/>
                      <a:pt x="255" y="465"/>
                    </a:cubicBezTo>
                    <a:cubicBezTo>
                      <a:pt x="260" y="453"/>
                      <a:pt x="269" y="444"/>
                      <a:pt x="273" y="432"/>
                    </a:cubicBezTo>
                    <a:cubicBezTo>
                      <a:pt x="281" y="265"/>
                      <a:pt x="279" y="272"/>
                      <a:pt x="279" y="0"/>
                    </a:cubicBezTo>
                  </a:path>
                </a:pathLst>
              </a:custGeom>
              <a:noFill/>
              <a:ln w="9525">
                <a:solidFill>
                  <a:srgbClr val="000000"/>
                </a:solidFill>
                <a:round/>
                <a:headEnd/>
                <a:tailEnd/>
              </a:ln>
            </p:spPr>
            <p:txBody>
              <a:bodyPr/>
              <a:lstStyle/>
              <a:p>
                <a:endParaRPr lang="ru-RU"/>
              </a:p>
            </p:txBody>
          </p:sp>
        </p:grpSp>
        <p:sp>
          <p:nvSpPr>
            <p:cNvPr id="31807" name="Freeform 40"/>
            <p:cNvSpPr>
              <a:spLocks noChangeAspect="1"/>
            </p:cNvSpPr>
            <p:nvPr/>
          </p:nvSpPr>
          <p:spPr bwMode="auto">
            <a:xfrm>
              <a:off x="8586" y="6252"/>
              <a:ext cx="53" cy="42"/>
            </a:xfrm>
            <a:custGeom>
              <a:avLst/>
              <a:gdLst>
                <a:gd name="T0" fmla="*/ 45 w 21"/>
                <a:gd name="T1" fmla="*/ 2 h 26"/>
                <a:gd name="T2" fmla="*/ 53 w 21"/>
                <a:gd name="T3" fmla="*/ 26 h 26"/>
                <a:gd name="T4" fmla="*/ 0 w 21"/>
                <a:gd name="T5" fmla="*/ 31 h 26"/>
                <a:gd name="T6" fmla="*/ 23 w 21"/>
                <a:gd name="T7" fmla="*/ 40 h 26"/>
                <a:gd name="T8" fmla="*/ 15 w 21"/>
                <a:gd name="T9" fmla="*/ 11 h 26"/>
                <a:gd name="T10" fmla="*/ 45 w 21"/>
                <a:gd name="T11" fmla="*/ 2 h 26"/>
                <a:gd name="T12" fmla="*/ 0 60000 65536"/>
                <a:gd name="T13" fmla="*/ 0 60000 65536"/>
                <a:gd name="T14" fmla="*/ 0 60000 65536"/>
                <a:gd name="T15" fmla="*/ 0 60000 65536"/>
                <a:gd name="T16" fmla="*/ 0 60000 65536"/>
                <a:gd name="T17" fmla="*/ 0 60000 65536"/>
                <a:gd name="T18" fmla="*/ 0 w 21"/>
                <a:gd name="T19" fmla="*/ 0 h 26"/>
                <a:gd name="T20" fmla="*/ 21 w 2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1" h="26">
                  <a:moveTo>
                    <a:pt x="18" y="1"/>
                  </a:moveTo>
                  <a:cubicBezTo>
                    <a:pt x="11" y="22"/>
                    <a:pt x="6" y="21"/>
                    <a:pt x="21" y="16"/>
                  </a:cubicBezTo>
                  <a:cubicBezTo>
                    <a:pt x="16" y="0"/>
                    <a:pt x="7" y="8"/>
                    <a:pt x="0" y="19"/>
                  </a:cubicBezTo>
                  <a:cubicBezTo>
                    <a:pt x="3" y="21"/>
                    <a:pt x="6" y="26"/>
                    <a:pt x="9" y="25"/>
                  </a:cubicBezTo>
                  <a:cubicBezTo>
                    <a:pt x="20" y="22"/>
                    <a:pt x="6" y="8"/>
                    <a:pt x="6" y="7"/>
                  </a:cubicBezTo>
                  <a:cubicBezTo>
                    <a:pt x="8" y="3"/>
                    <a:pt x="14" y="3"/>
                    <a:pt x="18" y="1"/>
                  </a:cubicBezTo>
                  <a:close/>
                </a:path>
              </a:pathLst>
            </a:custGeom>
            <a:solidFill>
              <a:srgbClr val="FFFFFF"/>
            </a:solidFill>
            <a:ln w="9525">
              <a:solidFill>
                <a:srgbClr val="000000"/>
              </a:solidFill>
              <a:round/>
              <a:headEnd/>
              <a:tailEnd/>
            </a:ln>
          </p:spPr>
          <p:txBody>
            <a:bodyPr/>
            <a:lstStyle/>
            <a:p>
              <a:endParaRPr lang="ru-RU"/>
            </a:p>
          </p:txBody>
        </p:sp>
        <p:sp>
          <p:nvSpPr>
            <p:cNvPr id="31808" name="Freeform 41"/>
            <p:cNvSpPr>
              <a:spLocks noChangeAspect="1"/>
            </p:cNvSpPr>
            <p:nvPr/>
          </p:nvSpPr>
          <p:spPr bwMode="auto">
            <a:xfrm>
              <a:off x="8214" y="6209"/>
              <a:ext cx="73" cy="116"/>
            </a:xfrm>
            <a:custGeom>
              <a:avLst/>
              <a:gdLst>
                <a:gd name="T0" fmla="*/ 38 w 29"/>
                <a:gd name="T1" fmla="*/ 23 h 46"/>
                <a:gd name="T2" fmla="*/ 53 w 29"/>
                <a:gd name="T3" fmla="*/ 98 h 46"/>
                <a:gd name="T4" fmla="*/ 68 w 29"/>
                <a:gd name="T5" fmla="*/ 76 h 46"/>
                <a:gd name="T6" fmla="*/ 60 w 29"/>
                <a:gd name="T7" fmla="*/ 45 h 46"/>
                <a:gd name="T8" fmla="*/ 15 w 29"/>
                <a:gd name="T9" fmla="*/ 68 h 46"/>
                <a:gd name="T10" fmla="*/ 53 w 29"/>
                <a:gd name="T11" fmla="*/ 61 h 46"/>
                <a:gd name="T12" fmla="*/ 45 w 29"/>
                <a:gd name="T13" fmla="*/ 113 h 46"/>
                <a:gd name="T14" fmla="*/ 45 w 29"/>
                <a:gd name="T15" fmla="*/ 106 h 46"/>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46"/>
                <a:gd name="T26" fmla="*/ 29 w 2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46">
                  <a:moveTo>
                    <a:pt x="15" y="9"/>
                  </a:moveTo>
                  <a:cubicBezTo>
                    <a:pt x="6" y="22"/>
                    <a:pt x="8" y="30"/>
                    <a:pt x="21" y="39"/>
                  </a:cubicBezTo>
                  <a:cubicBezTo>
                    <a:pt x="23" y="36"/>
                    <a:pt x="26" y="34"/>
                    <a:pt x="27" y="30"/>
                  </a:cubicBezTo>
                  <a:cubicBezTo>
                    <a:pt x="28" y="26"/>
                    <a:pt x="27" y="20"/>
                    <a:pt x="24" y="18"/>
                  </a:cubicBezTo>
                  <a:cubicBezTo>
                    <a:pt x="19" y="14"/>
                    <a:pt x="0" y="24"/>
                    <a:pt x="6" y="27"/>
                  </a:cubicBezTo>
                  <a:cubicBezTo>
                    <a:pt x="11" y="29"/>
                    <a:pt x="16" y="25"/>
                    <a:pt x="21" y="24"/>
                  </a:cubicBezTo>
                  <a:cubicBezTo>
                    <a:pt x="29" y="0"/>
                    <a:pt x="27" y="36"/>
                    <a:pt x="18" y="45"/>
                  </a:cubicBezTo>
                  <a:cubicBezTo>
                    <a:pt x="17" y="46"/>
                    <a:pt x="18" y="43"/>
                    <a:pt x="18" y="42"/>
                  </a:cubicBezTo>
                </a:path>
              </a:pathLst>
            </a:custGeom>
            <a:noFill/>
            <a:ln w="9525">
              <a:solidFill>
                <a:srgbClr val="000000"/>
              </a:solidFill>
              <a:round/>
              <a:headEnd/>
              <a:tailEnd/>
            </a:ln>
          </p:spPr>
          <p:txBody>
            <a:bodyPr/>
            <a:lstStyle/>
            <a:p>
              <a:endParaRPr lang="ru-RU"/>
            </a:p>
          </p:txBody>
        </p:sp>
        <p:sp>
          <p:nvSpPr>
            <p:cNvPr id="31809" name="Freeform 42"/>
            <p:cNvSpPr>
              <a:spLocks noChangeAspect="1"/>
            </p:cNvSpPr>
            <p:nvPr/>
          </p:nvSpPr>
          <p:spPr bwMode="auto">
            <a:xfrm>
              <a:off x="8070" y="5640"/>
              <a:ext cx="720" cy="394"/>
            </a:xfrm>
            <a:custGeom>
              <a:avLst/>
              <a:gdLst>
                <a:gd name="T0" fmla="*/ 0 w 285"/>
                <a:gd name="T1" fmla="*/ 394 h 156"/>
                <a:gd name="T2" fmla="*/ 8 w 285"/>
                <a:gd name="T3" fmla="*/ 205 h 156"/>
                <a:gd name="T4" fmla="*/ 15 w 285"/>
                <a:gd name="T5" fmla="*/ 227 h 156"/>
                <a:gd name="T6" fmla="*/ 45 w 285"/>
                <a:gd name="T7" fmla="*/ 311 h 156"/>
                <a:gd name="T8" fmla="*/ 68 w 285"/>
                <a:gd name="T9" fmla="*/ 197 h 156"/>
                <a:gd name="T10" fmla="*/ 99 w 285"/>
                <a:gd name="T11" fmla="*/ 288 h 156"/>
                <a:gd name="T12" fmla="*/ 121 w 285"/>
                <a:gd name="T13" fmla="*/ 159 h 156"/>
                <a:gd name="T14" fmla="*/ 144 w 285"/>
                <a:gd name="T15" fmla="*/ 227 h 156"/>
                <a:gd name="T16" fmla="*/ 159 w 285"/>
                <a:gd name="T17" fmla="*/ 144 h 156"/>
                <a:gd name="T18" fmla="*/ 182 w 285"/>
                <a:gd name="T19" fmla="*/ 227 h 156"/>
                <a:gd name="T20" fmla="*/ 189 w 285"/>
                <a:gd name="T21" fmla="*/ 189 h 156"/>
                <a:gd name="T22" fmla="*/ 205 w 285"/>
                <a:gd name="T23" fmla="*/ 167 h 156"/>
                <a:gd name="T24" fmla="*/ 220 w 285"/>
                <a:gd name="T25" fmla="*/ 242 h 156"/>
                <a:gd name="T26" fmla="*/ 227 w 285"/>
                <a:gd name="T27" fmla="*/ 220 h 156"/>
                <a:gd name="T28" fmla="*/ 235 w 285"/>
                <a:gd name="T29" fmla="*/ 76 h 156"/>
                <a:gd name="T30" fmla="*/ 250 w 285"/>
                <a:gd name="T31" fmla="*/ 106 h 156"/>
                <a:gd name="T32" fmla="*/ 280 w 285"/>
                <a:gd name="T33" fmla="*/ 189 h 156"/>
                <a:gd name="T34" fmla="*/ 318 w 285"/>
                <a:gd name="T35" fmla="*/ 121 h 156"/>
                <a:gd name="T36" fmla="*/ 333 w 285"/>
                <a:gd name="T37" fmla="*/ 76 h 156"/>
                <a:gd name="T38" fmla="*/ 341 w 285"/>
                <a:gd name="T39" fmla="*/ 99 h 156"/>
                <a:gd name="T40" fmla="*/ 333 w 285"/>
                <a:gd name="T41" fmla="*/ 136 h 156"/>
                <a:gd name="T42" fmla="*/ 341 w 285"/>
                <a:gd name="T43" fmla="*/ 0 h 156"/>
                <a:gd name="T44" fmla="*/ 387 w 285"/>
                <a:gd name="T45" fmla="*/ 197 h 156"/>
                <a:gd name="T46" fmla="*/ 432 w 285"/>
                <a:gd name="T47" fmla="*/ 197 h 156"/>
                <a:gd name="T48" fmla="*/ 500 w 285"/>
                <a:gd name="T49" fmla="*/ 15 h 156"/>
                <a:gd name="T50" fmla="*/ 523 w 285"/>
                <a:gd name="T51" fmla="*/ 129 h 156"/>
                <a:gd name="T52" fmla="*/ 531 w 285"/>
                <a:gd name="T53" fmla="*/ 152 h 156"/>
                <a:gd name="T54" fmla="*/ 538 w 285"/>
                <a:gd name="T55" fmla="*/ 258 h 156"/>
                <a:gd name="T56" fmla="*/ 546 w 285"/>
                <a:gd name="T57" fmla="*/ 235 h 156"/>
                <a:gd name="T58" fmla="*/ 553 w 285"/>
                <a:gd name="T59" fmla="*/ 205 h 156"/>
                <a:gd name="T60" fmla="*/ 584 w 285"/>
                <a:gd name="T61" fmla="*/ 106 h 156"/>
                <a:gd name="T62" fmla="*/ 614 w 285"/>
                <a:gd name="T63" fmla="*/ 197 h 156"/>
                <a:gd name="T64" fmla="*/ 637 w 285"/>
                <a:gd name="T65" fmla="*/ 212 h 156"/>
                <a:gd name="T66" fmla="*/ 667 w 285"/>
                <a:gd name="T67" fmla="*/ 129 h 156"/>
                <a:gd name="T68" fmla="*/ 697 w 285"/>
                <a:gd name="T69" fmla="*/ 136 h 156"/>
                <a:gd name="T70" fmla="*/ 720 w 285"/>
                <a:gd name="T71" fmla="*/ 265 h 156"/>
                <a:gd name="T72" fmla="*/ 712 w 285"/>
                <a:gd name="T73" fmla="*/ 318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156"/>
                <a:gd name="T113" fmla="*/ 285 w 285"/>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156">
                  <a:moveTo>
                    <a:pt x="0" y="156"/>
                  </a:moveTo>
                  <a:cubicBezTo>
                    <a:pt x="1" y="131"/>
                    <a:pt x="1" y="106"/>
                    <a:pt x="3" y="81"/>
                  </a:cubicBezTo>
                  <a:cubicBezTo>
                    <a:pt x="3" y="78"/>
                    <a:pt x="5" y="87"/>
                    <a:pt x="6" y="90"/>
                  </a:cubicBezTo>
                  <a:cubicBezTo>
                    <a:pt x="12" y="103"/>
                    <a:pt x="15" y="108"/>
                    <a:pt x="18" y="123"/>
                  </a:cubicBezTo>
                  <a:cubicBezTo>
                    <a:pt x="26" y="92"/>
                    <a:pt x="23" y="107"/>
                    <a:pt x="27" y="78"/>
                  </a:cubicBezTo>
                  <a:cubicBezTo>
                    <a:pt x="32" y="90"/>
                    <a:pt x="35" y="102"/>
                    <a:pt x="39" y="114"/>
                  </a:cubicBezTo>
                  <a:cubicBezTo>
                    <a:pt x="41" y="97"/>
                    <a:pt x="42" y="80"/>
                    <a:pt x="48" y="63"/>
                  </a:cubicBezTo>
                  <a:cubicBezTo>
                    <a:pt x="50" y="72"/>
                    <a:pt x="48" y="116"/>
                    <a:pt x="57" y="90"/>
                  </a:cubicBezTo>
                  <a:cubicBezTo>
                    <a:pt x="59" y="58"/>
                    <a:pt x="56" y="32"/>
                    <a:pt x="63" y="57"/>
                  </a:cubicBezTo>
                  <a:cubicBezTo>
                    <a:pt x="66" y="68"/>
                    <a:pt x="69" y="79"/>
                    <a:pt x="72" y="90"/>
                  </a:cubicBezTo>
                  <a:cubicBezTo>
                    <a:pt x="73" y="85"/>
                    <a:pt x="73" y="80"/>
                    <a:pt x="75" y="75"/>
                  </a:cubicBezTo>
                  <a:cubicBezTo>
                    <a:pt x="76" y="72"/>
                    <a:pt x="79" y="63"/>
                    <a:pt x="81" y="66"/>
                  </a:cubicBezTo>
                  <a:cubicBezTo>
                    <a:pt x="87" y="74"/>
                    <a:pt x="84" y="86"/>
                    <a:pt x="87" y="96"/>
                  </a:cubicBezTo>
                  <a:cubicBezTo>
                    <a:pt x="88" y="93"/>
                    <a:pt x="90" y="90"/>
                    <a:pt x="90" y="87"/>
                  </a:cubicBezTo>
                  <a:cubicBezTo>
                    <a:pt x="92" y="68"/>
                    <a:pt x="89" y="49"/>
                    <a:pt x="93" y="30"/>
                  </a:cubicBezTo>
                  <a:cubicBezTo>
                    <a:pt x="94" y="26"/>
                    <a:pt x="97" y="38"/>
                    <a:pt x="99" y="42"/>
                  </a:cubicBezTo>
                  <a:cubicBezTo>
                    <a:pt x="103" y="54"/>
                    <a:pt x="105" y="64"/>
                    <a:pt x="111" y="75"/>
                  </a:cubicBezTo>
                  <a:cubicBezTo>
                    <a:pt x="124" y="62"/>
                    <a:pt x="119" y="70"/>
                    <a:pt x="126" y="48"/>
                  </a:cubicBezTo>
                  <a:cubicBezTo>
                    <a:pt x="128" y="42"/>
                    <a:pt x="132" y="30"/>
                    <a:pt x="132" y="30"/>
                  </a:cubicBezTo>
                  <a:cubicBezTo>
                    <a:pt x="133" y="33"/>
                    <a:pt x="135" y="36"/>
                    <a:pt x="135" y="39"/>
                  </a:cubicBezTo>
                  <a:cubicBezTo>
                    <a:pt x="135" y="44"/>
                    <a:pt x="132" y="59"/>
                    <a:pt x="132" y="54"/>
                  </a:cubicBezTo>
                  <a:cubicBezTo>
                    <a:pt x="132" y="36"/>
                    <a:pt x="134" y="18"/>
                    <a:pt x="135" y="0"/>
                  </a:cubicBezTo>
                  <a:cubicBezTo>
                    <a:pt x="138" y="27"/>
                    <a:pt x="149" y="51"/>
                    <a:pt x="153" y="78"/>
                  </a:cubicBezTo>
                  <a:cubicBezTo>
                    <a:pt x="158" y="10"/>
                    <a:pt x="161" y="48"/>
                    <a:pt x="171" y="78"/>
                  </a:cubicBezTo>
                  <a:cubicBezTo>
                    <a:pt x="185" y="57"/>
                    <a:pt x="183" y="28"/>
                    <a:pt x="198" y="6"/>
                  </a:cubicBezTo>
                  <a:cubicBezTo>
                    <a:pt x="202" y="102"/>
                    <a:pt x="199" y="89"/>
                    <a:pt x="207" y="51"/>
                  </a:cubicBezTo>
                  <a:cubicBezTo>
                    <a:pt x="208" y="54"/>
                    <a:pt x="210" y="57"/>
                    <a:pt x="210" y="60"/>
                  </a:cubicBezTo>
                  <a:cubicBezTo>
                    <a:pt x="212" y="74"/>
                    <a:pt x="210" y="88"/>
                    <a:pt x="213" y="102"/>
                  </a:cubicBezTo>
                  <a:cubicBezTo>
                    <a:pt x="214" y="105"/>
                    <a:pt x="215" y="96"/>
                    <a:pt x="216" y="93"/>
                  </a:cubicBezTo>
                  <a:cubicBezTo>
                    <a:pt x="217" y="89"/>
                    <a:pt x="218" y="85"/>
                    <a:pt x="219" y="81"/>
                  </a:cubicBezTo>
                  <a:cubicBezTo>
                    <a:pt x="223" y="68"/>
                    <a:pt x="227" y="55"/>
                    <a:pt x="231" y="42"/>
                  </a:cubicBezTo>
                  <a:cubicBezTo>
                    <a:pt x="237" y="53"/>
                    <a:pt x="243" y="78"/>
                    <a:pt x="243" y="78"/>
                  </a:cubicBezTo>
                  <a:cubicBezTo>
                    <a:pt x="249" y="61"/>
                    <a:pt x="247" y="36"/>
                    <a:pt x="252" y="84"/>
                  </a:cubicBezTo>
                  <a:cubicBezTo>
                    <a:pt x="255" y="70"/>
                    <a:pt x="256" y="62"/>
                    <a:pt x="264" y="51"/>
                  </a:cubicBezTo>
                  <a:cubicBezTo>
                    <a:pt x="270" y="121"/>
                    <a:pt x="265" y="76"/>
                    <a:pt x="276" y="54"/>
                  </a:cubicBezTo>
                  <a:cubicBezTo>
                    <a:pt x="279" y="71"/>
                    <a:pt x="281" y="88"/>
                    <a:pt x="285" y="105"/>
                  </a:cubicBezTo>
                  <a:cubicBezTo>
                    <a:pt x="284" y="112"/>
                    <a:pt x="282" y="126"/>
                    <a:pt x="282" y="126"/>
                  </a:cubicBezTo>
                </a:path>
              </a:pathLst>
            </a:custGeom>
            <a:noFill/>
            <a:ln w="9525">
              <a:solidFill>
                <a:srgbClr val="000000"/>
              </a:solidFill>
              <a:round/>
              <a:headEnd/>
              <a:tailEnd/>
            </a:ln>
          </p:spPr>
          <p:txBody>
            <a:bodyPr/>
            <a:lstStyle/>
            <a:p>
              <a:endParaRPr lang="ru-RU"/>
            </a:p>
          </p:txBody>
        </p:sp>
      </p:grpSp>
      <p:grpSp>
        <p:nvGrpSpPr>
          <p:cNvPr id="31750" name="Group 43"/>
          <p:cNvGrpSpPr>
            <a:grpSpLocks noChangeAspect="1"/>
          </p:cNvGrpSpPr>
          <p:nvPr/>
        </p:nvGrpSpPr>
        <p:grpSpPr bwMode="auto">
          <a:xfrm>
            <a:off x="1447800" y="5240338"/>
            <a:ext cx="673100" cy="682625"/>
            <a:chOff x="4808" y="5707"/>
            <a:chExt cx="4225" cy="4283"/>
          </a:xfrm>
        </p:grpSpPr>
        <p:sp>
          <p:nvSpPr>
            <p:cNvPr id="31771" name="Freeform 44"/>
            <p:cNvSpPr>
              <a:spLocks noChangeAspect="1"/>
            </p:cNvSpPr>
            <p:nvPr/>
          </p:nvSpPr>
          <p:spPr bwMode="auto">
            <a:xfrm>
              <a:off x="5339" y="6902"/>
              <a:ext cx="985" cy="437"/>
            </a:xfrm>
            <a:custGeom>
              <a:avLst/>
              <a:gdLst>
                <a:gd name="T0" fmla="*/ 985 w 390"/>
                <a:gd name="T1" fmla="*/ 0 h 173"/>
                <a:gd name="T2" fmla="*/ 169 w 390"/>
                <a:gd name="T3" fmla="*/ 76 h 173"/>
                <a:gd name="T4" fmla="*/ 56 w 390"/>
                <a:gd name="T5" fmla="*/ 114 h 173"/>
                <a:gd name="T6" fmla="*/ 0 w 390"/>
                <a:gd name="T7" fmla="*/ 131 h 173"/>
                <a:gd name="T8" fmla="*/ 56 w 390"/>
                <a:gd name="T9" fmla="*/ 303 h 173"/>
                <a:gd name="T10" fmla="*/ 871 w 390"/>
                <a:gd name="T11" fmla="*/ 245 h 173"/>
                <a:gd name="T12" fmla="*/ 0 60000 65536"/>
                <a:gd name="T13" fmla="*/ 0 60000 65536"/>
                <a:gd name="T14" fmla="*/ 0 60000 65536"/>
                <a:gd name="T15" fmla="*/ 0 60000 65536"/>
                <a:gd name="T16" fmla="*/ 0 60000 65536"/>
                <a:gd name="T17" fmla="*/ 0 60000 65536"/>
                <a:gd name="T18" fmla="*/ 0 w 390"/>
                <a:gd name="T19" fmla="*/ 0 h 173"/>
                <a:gd name="T20" fmla="*/ 390 w 390"/>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90" h="173">
                  <a:moveTo>
                    <a:pt x="390" y="0"/>
                  </a:moveTo>
                  <a:cubicBezTo>
                    <a:pt x="267" y="29"/>
                    <a:pt x="237" y="24"/>
                    <a:pt x="67" y="30"/>
                  </a:cubicBezTo>
                  <a:cubicBezTo>
                    <a:pt x="52" y="35"/>
                    <a:pt x="37" y="40"/>
                    <a:pt x="22" y="45"/>
                  </a:cubicBezTo>
                  <a:cubicBezTo>
                    <a:pt x="15" y="47"/>
                    <a:pt x="0" y="52"/>
                    <a:pt x="0" y="52"/>
                  </a:cubicBezTo>
                  <a:cubicBezTo>
                    <a:pt x="7" y="75"/>
                    <a:pt x="15" y="97"/>
                    <a:pt x="22" y="120"/>
                  </a:cubicBezTo>
                  <a:cubicBezTo>
                    <a:pt x="130" y="117"/>
                    <a:pt x="269" y="173"/>
                    <a:pt x="345" y="97"/>
                  </a:cubicBezTo>
                </a:path>
              </a:pathLst>
            </a:custGeom>
            <a:noFill/>
            <a:ln w="9525">
              <a:solidFill>
                <a:srgbClr val="000000"/>
              </a:solidFill>
              <a:round/>
              <a:headEnd/>
              <a:tailEnd/>
            </a:ln>
          </p:spPr>
          <p:txBody>
            <a:bodyPr/>
            <a:lstStyle/>
            <a:p>
              <a:endParaRPr lang="ru-RU"/>
            </a:p>
          </p:txBody>
        </p:sp>
        <p:grpSp>
          <p:nvGrpSpPr>
            <p:cNvPr id="31772" name="Group 45"/>
            <p:cNvGrpSpPr>
              <a:grpSpLocks noChangeAspect="1"/>
            </p:cNvGrpSpPr>
            <p:nvPr/>
          </p:nvGrpSpPr>
          <p:grpSpPr bwMode="auto">
            <a:xfrm>
              <a:off x="4808" y="5707"/>
              <a:ext cx="4225" cy="4283"/>
              <a:chOff x="4808" y="5707"/>
              <a:chExt cx="4225" cy="4283"/>
            </a:xfrm>
          </p:grpSpPr>
          <p:sp>
            <p:nvSpPr>
              <p:cNvPr id="31773" name="Freeform 46"/>
              <p:cNvSpPr>
                <a:spLocks noChangeAspect="1"/>
              </p:cNvSpPr>
              <p:nvPr/>
            </p:nvSpPr>
            <p:spPr bwMode="auto">
              <a:xfrm>
                <a:off x="6208" y="6485"/>
                <a:ext cx="1332" cy="1979"/>
              </a:xfrm>
              <a:custGeom>
                <a:avLst/>
                <a:gdLst>
                  <a:gd name="T0" fmla="*/ 420 w 527"/>
                  <a:gd name="T1" fmla="*/ 38 h 783"/>
                  <a:gd name="T2" fmla="*/ 286 w 527"/>
                  <a:gd name="T3" fmla="*/ 114 h 783"/>
                  <a:gd name="T4" fmla="*/ 248 w 527"/>
                  <a:gd name="T5" fmla="*/ 169 h 783"/>
                  <a:gd name="T6" fmla="*/ 3 w 527"/>
                  <a:gd name="T7" fmla="*/ 700 h 783"/>
                  <a:gd name="T8" fmla="*/ 96 w 527"/>
                  <a:gd name="T9" fmla="*/ 1345 h 783"/>
                  <a:gd name="T10" fmla="*/ 134 w 527"/>
                  <a:gd name="T11" fmla="*/ 1458 h 783"/>
                  <a:gd name="T12" fmla="*/ 230 w 527"/>
                  <a:gd name="T13" fmla="*/ 1572 h 783"/>
                  <a:gd name="T14" fmla="*/ 437 w 527"/>
                  <a:gd name="T15" fmla="*/ 1762 h 783"/>
                  <a:gd name="T16" fmla="*/ 551 w 527"/>
                  <a:gd name="T17" fmla="*/ 1800 h 783"/>
                  <a:gd name="T18" fmla="*/ 778 w 527"/>
                  <a:gd name="T19" fmla="*/ 1896 h 783"/>
                  <a:gd name="T20" fmla="*/ 1271 w 527"/>
                  <a:gd name="T21" fmla="*/ 1744 h 783"/>
                  <a:gd name="T22" fmla="*/ 1329 w 527"/>
                  <a:gd name="T23" fmla="*/ 872 h 783"/>
                  <a:gd name="T24" fmla="*/ 1254 w 527"/>
                  <a:gd name="T25" fmla="*/ 531 h 783"/>
                  <a:gd name="T26" fmla="*/ 1102 w 527"/>
                  <a:gd name="T27" fmla="*/ 207 h 783"/>
                  <a:gd name="T28" fmla="*/ 1006 w 527"/>
                  <a:gd name="T29" fmla="*/ 94 h 783"/>
                  <a:gd name="T30" fmla="*/ 892 w 527"/>
                  <a:gd name="T31" fmla="*/ 76 h 783"/>
                  <a:gd name="T32" fmla="*/ 589 w 527"/>
                  <a:gd name="T33" fmla="*/ 0 h 783"/>
                  <a:gd name="T34" fmla="*/ 420 w 527"/>
                  <a:gd name="T35" fmla="*/ 38 h 7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7"/>
                  <a:gd name="T55" fmla="*/ 0 h 783"/>
                  <a:gd name="T56" fmla="*/ 527 w 527"/>
                  <a:gd name="T57" fmla="*/ 783 h 7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7" h="783">
                    <a:moveTo>
                      <a:pt x="166" y="15"/>
                    </a:moveTo>
                    <a:cubicBezTo>
                      <a:pt x="149" y="26"/>
                      <a:pt x="129" y="32"/>
                      <a:pt x="113" y="45"/>
                    </a:cubicBezTo>
                    <a:cubicBezTo>
                      <a:pt x="106" y="51"/>
                      <a:pt x="104" y="60"/>
                      <a:pt x="98" y="67"/>
                    </a:cubicBezTo>
                    <a:cubicBezTo>
                      <a:pt x="42" y="135"/>
                      <a:pt x="21" y="192"/>
                      <a:pt x="1" y="277"/>
                    </a:cubicBezTo>
                    <a:cubicBezTo>
                      <a:pt x="6" y="380"/>
                      <a:pt x="0" y="446"/>
                      <a:pt x="38" y="532"/>
                    </a:cubicBezTo>
                    <a:cubicBezTo>
                      <a:pt x="44" y="546"/>
                      <a:pt x="42" y="566"/>
                      <a:pt x="53" y="577"/>
                    </a:cubicBezTo>
                    <a:cubicBezTo>
                      <a:pt x="82" y="606"/>
                      <a:pt x="70" y="591"/>
                      <a:pt x="91" y="622"/>
                    </a:cubicBezTo>
                    <a:cubicBezTo>
                      <a:pt x="103" y="661"/>
                      <a:pt x="140" y="675"/>
                      <a:pt x="173" y="697"/>
                    </a:cubicBezTo>
                    <a:cubicBezTo>
                      <a:pt x="186" y="706"/>
                      <a:pt x="218" y="712"/>
                      <a:pt x="218" y="712"/>
                    </a:cubicBezTo>
                    <a:cubicBezTo>
                      <a:pt x="247" y="731"/>
                      <a:pt x="276" y="738"/>
                      <a:pt x="308" y="750"/>
                    </a:cubicBezTo>
                    <a:cubicBezTo>
                      <a:pt x="410" y="745"/>
                      <a:pt x="481" y="783"/>
                      <a:pt x="503" y="690"/>
                    </a:cubicBezTo>
                    <a:cubicBezTo>
                      <a:pt x="514" y="565"/>
                      <a:pt x="521" y="482"/>
                      <a:pt x="526" y="345"/>
                    </a:cubicBezTo>
                    <a:cubicBezTo>
                      <a:pt x="520" y="282"/>
                      <a:pt x="527" y="256"/>
                      <a:pt x="496" y="210"/>
                    </a:cubicBezTo>
                    <a:cubicBezTo>
                      <a:pt x="480" y="149"/>
                      <a:pt x="476" y="130"/>
                      <a:pt x="436" y="82"/>
                    </a:cubicBezTo>
                    <a:cubicBezTo>
                      <a:pt x="425" y="69"/>
                      <a:pt x="414" y="44"/>
                      <a:pt x="398" y="37"/>
                    </a:cubicBezTo>
                    <a:cubicBezTo>
                      <a:pt x="384" y="31"/>
                      <a:pt x="368" y="32"/>
                      <a:pt x="353" y="30"/>
                    </a:cubicBezTo>
                    <a:cubicBezTo>
                      <a:pt x="312" y="15"/>
                      <a:pt x="277" y="6"/>
                      <a:pt x="233" y="0"/>
                    </a:cubicBezTo>
                    <a:cubicBezTo>
                      <a:pt x="186" y="9"/>
                      <a:pt x="208" y="4"/>
                      <a:pt x="166" y="15"/>
                    </a:cubicBezTo>
                    <a:close/>
                  </a:path>
                </a:pathLst>
              </a:custGeom>
              <a:noFill/>
              <a:ln w="9525">
                <a:solidFill>
                  <a:srgbClr val="000000"/>
                </a:solidFill>
                <a:round/>
                <a:headEnd/>
                <a:tailEnd/>
              </a:ln>
            </p:spPr>
            <p:txBody>
              <a:bodyPr/>
              <a:lstStyle/>
              <a:p>
                <a:endParaRPr lang="ru-RU"/>
              </a:p>
            </p:txBody>
          </p:sp>
          <p:grpSp>
            <p:nvGrpSpPr>
              <p:cNvPr id="31774" name="Group 47"/>
              <p:cNvGrpSpPr>
                <a:grpSpLocks noChangeAspect="1"/>
              </p:cNvGrpSpPr>
              <p:nvPr/>
            </p:nvGrpSpPr>
            <p:grpSpPr bwMode="auto">
              <a:xfrm>
                <a:off x="6248" y="5707"/>
                <a:ext cx="1062" cy="824"/>
                <a:chOff x="6518" y="1845"/>
                <a:chExt cx="420" cy="326"/>
              </a:xfrm>
            </p:grpSpPr>
            <p:sp>
              <p:nvSpPr>
                <p:cNvPr id="31799" name="Freeform 48"/>
                <p:cNvSpPr>
                  <a:spLocks noChangeAspect="1"/>
                </p:cNvSpPr>
                <p:nvPr/>
              </p:nvSpPr>
              <p:spPr bwMode="auto">
                <a:xfrm>
                  <a:off x="6568" y="1845"/>
                  <a:ext cx="329" cy="326"/>
                </a:xfrm>
                <a:custGeom>
                  <a:avLst/>
                  <a:gdLst>
                    <a:gd name="T0" fmla="*/ 100 w 329"/>
                    <a:gd name="T1" fmla="*/ 308 h 326"/>
                    <a:gd name="T2" fmla="*/ 25 w 329"/>
                    <a:gd name="T3" fmla="*/ 233 h 326"/>
                    <a:gd name="T4" fmla="*/ 32 w 329"/>
                    <a:gd name="T5" fmla="*/ 68 h 326"/>
                    <a:gd name="T6" fmla="*/ 145 w 329"/>
                    <a:gd name="T7" fmla="*/ 15 h 326"/>
                    <a:gd name="T8" fmla="*/ 190 w 329"/>
                    <a:gd name="T9" fmla="*/ 0 h 326"/>
                    <a:gd name="T10" fmla="*/ 272 w 329"/>
                    <a:gd name="T11" fmla="*/ 45 h 326"/>
                    <a:gd name="T12" fmla="*/ 310 w 329"/>
                    <a:gd name="T13" fmla="*/ 113 h 326"/>
                    <a:gd name="T14" fmla="*/ 325 w 329"/>
                    <a:gd name="T15" fmla="*/ 158 h 326"/>
                    <a:gd name="T16" fmla="*/ 317 w 329"/>
                    <a:gd name="T17" fmla="*/ 255 h 326"/>
                    <a:gd name="T18" fmla="*/ 272 w 329"/>
                    <a:gd name="T19" fmla="*/ 285 h 326"/>
                    <a:gd name="T20" fmla="*/ 100 w 329"/>
                    <a:gd name="T21" fmla="*/ 308 h 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9"/>
                    <a:gd name="T34" fmla="*/ 0 h 326"/>
                    <a:gd name="T35" fmla="*/ 329 w 329"/>
                    <a:gd name="T36" fmla="*/ 326 h 3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9" h="326">
                      <a:moveTo>
                        <a:pt x="100" y="308"/>
                      </a:moveTo>
                      <a:cubicBezTo>
                        <a:pt x="68" y="287"/>
                        <a:pt x="57" y="255"/>
                        <a:pt x="25" y="233"/>
                      </a:cubicBezTo>
                      <a:cubicBezTo>
                        <a:pt x="10" y="188"/>
                        <a:pt x="0" y="107"/>
                        <a:pt x="32" y="68"/>
                      </a:cubicBezTo>
                      <a:cubicBezTo>
                        <a:pt x="40" y="58"/>
                        <a:pt x="127" y="23"/>
                        <a:pt x="145" y="15"/>
                      </a:cubicBezTo>
                      <a:cubicBezTo>
                        <a:pt x="159" y="9"/>
                        <a:pt x="190" y="0"/>
                        <a:pt x="190" y="0"/>
                      </a:cubicBezTo>
                      <a:cubicBezTo>
                        <a:pt x="254" y="11"/>
                        <a:pt x="226" y="14"/>
                        <a:pt x="272" y="45"/>
                      </a:cubicBezTo>
                      <a:cubicBezTo>
                        <a:pt x="281" y="70"/>
                        <a:pt x="310" y="113"/>
                        <a:pt x="310" y="113"/>
                      </a:cubicBezTo>
                      <a:cubicBezTo>
                        <a:pt x="315" y="128"/>
                        <a:pt x="326" y="142"/>
                        <a:pt x="325" y="158"/>
                      </a:cubicBezTo>
                      <a:cubicBezTo>
                        <a:pt x="322" y="190"/>
                        <a:pt x="329" y="225"/>
                        <a:pt x="317" y="255"/>
                      </a:cubicBezTo>
                      <a:cubicBezTo>
                        <a:pt x="310" y="272"/>
                        <a:pt x="287" y="275"/>
                        <a:pt x="272" y="285"/>
                      </a:cubicBezTo>
                      <a:cubicBezTo>
                        <a:pt x="211" y="326"/>
                        <a:pt x="178" y="313"/>
                        <a:pt x="100" y="308"/>
                      </a:cubicBezTo>
                      <a:close/>
                    </a:path>
                  </a:pathLst>
                </a:custGeom>
                <a:noFill/>
                <a:ln w="9525">
                  <a:solidFill>
                    <a:srgbClr val="000000"/>
                  </a:solidFill>
                  <a:round/>
                  <a:headEnd/>
                  <a:tailEnd/>
                </a:ln>
              </p:spPr>
              <p:txBody>
                <a:bodyPr/>
                <a:lstStyle/>
                <a:p>
                  <a:endParaRPr lang="ru-RU"/>
                </a:p>
              </p:txBody>
            </p:sp>
            <p:sp>
              <p:nvSpPr>
                <p:cNvPr id="31800" name="Freeform 49"/>
                <p:cNvSpPr>
                  <a:spLocks noChangeAspect="1"/>
                </p:cNvSpPr>
                <p:nvPr/>
              </p:nvSpPr>
              <p:spPr bwMode="auto">
                <a:xfrm>
                  <a:off x="6518" y="1943"/>
                  <a:ext cx="75" cy="90"/>
                </a:xfrm>
                <a:custGeom>
                  <a:avLst/>
                  <a:gdLst>
                    <a:gd name="T0" fmla="*/ 75 w 75"/>
                    <a:gd name="T1" fmla="*/ 0 h 90"/>
                    <a:gd name="T2" fmla="*/ 0 w 75"/>
                    <a:gd name="T3" fmla="*/ 37 h 90"/>
                    <a:gd name="T4" fmla="*/ 60 w 75"/>
                    <a:gd name="T5" fmla="*/ 90 h 90"/>
                    <a:gd name="T6" fmla="*/ 0 60000 65536"/>
                    <a:gd name="T7" fmla="*/ 0 60000 65536"/>
                    <a:gd name="T8" fmla="*/ 0 60000 65536"/>
                    <a:gd name="T9" fmla="*/ 0 w 75"/>
                    <a:gd name="T10" fmla="*/ 0 h 90"/>
                    <a:gd name="T11" fmla="*/ 75 w 75"/>
                    <a:gd name="T12" fmla="*/ 90 h 90"/>
                  </a:gdLst>
                  <a:ahLst/>
                  <a:cxnLst>
                    <a:cxn ang="T6">
                      <a:pos x="T0" y="T1"/>
                    </a:cxn>
                    <a:cxn ang="T7">
                      <a:pos x="T2" y="T3"/>
                    </a:cxn>
                    <a:cxn ang="T8">
                      <a:pos x="T4" y="T5"/>
                    </a:cxn>
                  </a:cxnLst>
                  <a:rect l="T9" t="T10" r="T11" b="T12"/>
                  <a:pathLst>
                    <a:path w="75" h="90">
                      <a:moveTo>
                        <a:pt x="75" y="0"/>
                      </a:moveTo>
                      <a:cubicBezTo>
                        <a:pt x="37" y="6"/>
                        <a:pt x="12" y="0"/>
                        <a:pt x="0" y="37"/>
                      </a:cubicBezTo>
                      <a:cubicBezTo>
                        <a:pt x="9" y="83"/>
                        <a:pt x="13" y="90"/>
                        <a:pt x="60" y="90"/>
                      </a:cubicBezTo>
                    </a:path>
                  </a:pathLst>
                </a:custGeom>
                <a:noFill/>
                <a:ln w="9525">
                  <a:solidFill>
                    <a:srgbClr val="000000"/>
                  </a:solidFill>
                  <a:round/>
                  <a:headEnd/>
                  <a:tailEnd/>
                </a:ln>
              </p:spPr>
              <p:txBody>
                <a:bodyPr/>
                <a:lstStyle/>
                <a:p>
                  <a:endParaRPr lang="ru-RU"/>
                </a:p>
              </p:txBody>
            </p:sp>
            <p:sp>
              <p:nvSpPr>
                <p:cNvPr id="31801" name="Freeform 50"/>
                <p:cNvSpPr>
                  <a:spLocks noChangeAspect="1"/>
                </p:cNvSpPr>
                <p:nvPr/>
              </p:nvSpPr>
              <p:spPr bwMode="auto">
                <a:xfrm>
                  <a:off x="6870" y="1895"/>
                  <a:ext cx="68" cy="115"/>
                </a:xfrm>
                <a:custGeom>
                  <a:avLst/>
                  <a:gdLst>
                    <a:gd name="T0" fmla="*/ 0 w 68"/>
                    <a:gd name="T1" fmla="*/ 18 h 115"/>
                    <a:gd name="T2" fmla="*/ 53 w 68"/>
                    <a:gd name="T3" fmla="*/ 18 h 115"/>
                    <a:gd name="T4" fmla="*/ 68 w 68"/>
                    <a:gd name="T5" fmla="*/ 63 h 115"/>
                    <a:gd name="T6" fmla="*/ 30 w 68"/>
                    <a:gd name="T7" fmla="*/ 115 h 115"/>
                    <a:gd name="T8" fmla="*/ 0 60000 65536"/>
                    <a:gd name="T9" fmla="*/ 0 60000 65536"/>
                    <a:gd name="T10" fmla="*/ 0 60000 65536"/>
                    <a:gd name="T11" fmla="*/ 0 60000 65536"/>
                    <a:gd name="T12" fmla="*/ 0 w 68"/>
                    <a:gd name="T13" fmla="*/ 0 h 115"/>
                    <a:gd name="T14" fmla="*/ 68 w 68"/>
                    <a:gd name="T15" fmla="*/ 115 h 115"/>
                  </a:gdLst>
                  <a:ahLst/>
                  <a:cxnLst>
                    <a:cxn ang="T8">
                      <a:pos x="T0" y="T1"/>
                    </a:cxn>
                    <a:cxn ang="T9">
                      <a:pos x="T2" y="T3"/>
                    </a:cxn>
                    <a:cxn ang="T10">
                      <a:pos x="T4" y="T5"/>
                    </a:cxn>
                    <a:cxn ang="T11">
                      <a:pos x="T6" y="T7"/>
                    </a:cxn>
                  </a:cxnLst>
                  <a:rect l="T12" t="T13" r="T14" b="T15"/>
                  <a:pathLst>
                    <a:path w="68" h="115">
                      <a:moveTo>
                        <a:pt x="0" y="18"/>
                      </a:moveTo>
                      <a:cubicBezTo>
                        <a:pt x="15" y="13"/>
                        <a:pt x="38" y="0"/>
                        <a:pt x="53" y="18"/>
                      </a:cubicBezTo>
                      <a:cubicBezTo>
                        <a:pt x="63" y="30"/>
                        <a:pt x="68" y="63"/>
                        <a:pt x="68" y="63"/>
                      </a:cubicBezTo>
                      <a:cubicBezTo>
                        <a:pt x="59" y="87"/>
                        <a:pt x="54" y="104"/>
                        <a:pt x="30" y="115"/>
                      </a:cubicBezTo>
                    </a:path>
                  </a:pathLst>
                </a:custGeom>
                <a:noFill/>
                <a:ln w="9525">
                  <a:solidFill>
                    <a:srgbClr val="000000"/>
                  </a:solidFill>
                  <a:round/>
                  <a:headEnd/>
                  <a:tailEnd/>
                </a:ln>
              </p:spPr>
              <p:txBody>
                <a:bodyPr/>
                <a:lstStyle/>
                <a:p>
                  <a:endParaRPr lang="ru-RU"/>
                </a:p>
              </p:txBody>
            </p:sp>
            <p:sp>
              <p:nvSpPr>
                <p:cNvPr id="31802" name="Freeform 51"/>
                <p:cNvSpPr>
                  <a:spLocks noChangeAspect="1"/>
                </p:cNvSpPr>
                <p:nvPr/>
              </p:nvSpPr>
              <p:spPr bwMode="auto">
                <a:xfrm>
                  <a:off x="6646" y="1943"/>
                  <a:ext cx="29" cy="20"/>
                </a:xfrm>
                <a:custGeom>
                  <a:avLst/>
                  <a:gdLst>
                    <a:gd name="T0" fmla="*/ 29 w 29"/>
                    <a:gd name="T1" fmla="*/ 0 h 20"/>
                    <a:gd name="T2" fmla="*/ 7 w 29"/>
                    <a:gd name="T3" fmla="*/ 15 h 20"/>
                    <a:gd name="T4" fmla="*/ 29 w 29"/>
                    <a:gd name="T5" fmla="*/ 0 h 20"/>
                    <a:gd name="T6" fmla="*/ 0 60000 65536"/>
                    <a:gd name="T7" fmla="*/ 0 60000 65536"/>
                    <a:gd name="T8" fmla="*/ 0 60000 65536"/>
                    <a:gd name="T9" fmla="*/ 0 w 29"/>
                    <a:gd name="T10" fmla="*/ 0 h 20"/>
                    <a:gd name="T11" fmla="*/ 29 w 29"/>
                    <a:gd name="T12" fmla="*/ 20 h 20"/>
                  </a:gdLst>
                  <a:ahLst/>
                  <a:cxnLst>
                    <a:cxn ang="T6">
                      <a:pos x="T0" y="T1"/>
                    </a:cxn>
                    <a:cxn ang="T7">
                      <a:pos x="T2" y="T3"/>
                    </a:cxn>
                    <a:cxn ang="T8">
                      <a:pos x="T4" y="T5"/>
                    </a:cxn>
                  </a:cxnLst>
                  <a:rect l="T9" t="T10" r="T11" b="T12"/>
                  <a:pathLst>
                    <a:path w="29" h="20">
                      <a:moveTo>
                        <a:pt x="29" y="0"/>
                      </a:moveTo>
                      <a:cubicBezTo>
                        <a:pt x="22" y="5"/>
                        <a:pt x="0" y="20"/>
                        <a:pt x="7" y="15"/>
                      </a:cubicBezTo>
                      <a:cubicBezTo>
                        <a:pt x="14" y="10"/>
                        <a:pt x="22" y="5"/>
                        <a:pt x="29" y="0"/>
                      </a:cubicBezTo>
                      <a:close/>
                    </a:path>
                  </a:pathLst>
                </a:custGeom>
                <a:solidFill>
                  <a:srgbClr val="FFFFFF"/>
                </a:solidFill>
                <a:ln w="9525">
                  <a:solidFill>
                    <a:srgbClr val="000000"/>
                  </a:solidFill>
                  <a:round/>
                  <a:headEnd/>
                  <a:tailEnd/>
                </a:ln>
              </p:spPr>
              <p:txBody>
                <a:bodyPr/>
                <a:lstStyle/>
                <a:p>
                  <a:endParaRPr lang="ru-RU"/>
                </a:p>
              </p:txBody>
            </p:sp>
            <p:sp>
              <p:nvSpPr>
                <p:cNvPr id="31803" name="Freeform 52"/>
                <p:cNvSpPr>
                  <a:spLocks noChangeAspect="1"/>
                </p:cNvSpPr>
                <p:nvPr/>
              </p:nvSpPr>
              <p:spPr bwMode="auto">
                <a:xfrm>
                  <a:off x="6780" y="1929"/>
                  <a:ext cx="36" cy="36"/>
                </a:xfrm>
                <a:custGeom>
                  <a:avLst/>
                  <a:gdLst>
                    <a:gd name="T0" fmla="*/ 23 w 36"/>
                    <a:gd name="T1" fmla="*/ 29 h 36"/>
                    <a:gd name="T2" fmla="*/ 0 w 36"/>
                    <a:gd name="T3" fmla="*/ 21 h 36"/>
                    <a:gd name="T4" fmla="*/ 23 w 36"/>
                    <a:gd name="T5" fmla="*/ 14 h 36"/>
                    <a:gd name="T6" fmla="*/ 15 w 36"/>
                    <a:gd name="T7" fmla="*/ 36 h 36"/>
                    <a:gd name="T8" fmla="*/ 8 w 36"/>
                    <a:gd name="T9" fmla="*/ 14 h 36"/>
                    <a:gd name="T10" fmla="*/ 30 w 36"/>
                    <a:gd name="T11" fmla="*/ 6 h 36"/>
                    <a:gd name="T12" fmla="*/ 23 w 36"/>
                    <a:gd name="T13" fmla="*/ 29 h 36"/>
                    <a:gd name="T14" fmla="*/ 0 60000 65536"/>
                    <a:gd name="T15" fmla="*/ 0 60000 65536"/>
                    <a:gd name="T16" fmla="*/ 0 60000 65536"/>
                    <a:gd name="T17" fmla="*/ 0 60000 65536"/>
                    <a:gd name="T18" fmla="*/ 0 60000 65536"/>
                    <a:gd name="T19" fmla="*/ 0 60000 65536"/>
                    <a:gd name="T20" fmla="*/ 0 60000 65536"/>
                    <a:gd name="T21" fmla="*/ 0 w 36"/>
                    <a:gd name="T22" fmla="*/ 0 h 36"/>
                    <a:gd name="T23" fmla="*/ 36 w 3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6">
                      <a:moveTo>
                        <a:pt x="23" y="29"/>
                      </a:moveTo>
                      <a:cubicBezTo>
                        <a:pt x="15" y="26"/>
                        <a:pt x="0" y="29"/>
                        <a:pt x="0" y="21"/>
                      </a:cubicBezTo>
                      <a:cubicBezTo>
                        <a:pt x="0" y="13"/>
                        <a:pt x="17" y="8"/>
                        <a:pt x="23" y="14"/>
                      </a:cubicBezTo>
                      <a:cubicBezTo>
                        <a:pt x="29" y="20"/>
                        <a:pt x="18" y="29"/>
                        <a:pt x="15" y="36"/>
                      </a:cubicBezTo>
                      <a:cubicBezTo>
                        <a:pt x="13" y="29"/>
                        <a:pt x="5" y="21"/>
                        <a:pt x="8" y="14"/>
                      </a:cubicBezTo>
                      <a:cubicBezTo>
                        <a:pt x="11" y="7"/>
                        <a:pt x="24" y="0"/>
                        <a:pt x="30" y="6"/>
                      </a:cubicBezTo>
                      <a:cubicBezTo>
                        <a:pt x="36" y="12"/>
                        <a:pt x="23" y="29"/>
                        <a:pt x="23" y="29"/>
                      </a:cubicBezTo>
                      <a:close/>
                    </a:path>
                  </a:pathLst>
                </a:custGeom>
                <a:solidFill>
                  <a:srgbClr val="FFFFFF"/>
                </a:solidFill>
                <a:ln w="9525">
                  <a:solidFill>
                    <a:srgbClr val="000000"/>
                  </a:solidFill>
                  <a:round/>
                  <a:headEnd/>
                  <a:tailEnd/>
                </a:ln>
              </p:spPr>
              <p:txBody>
                <a:bodyPr/>
                <a:lstStyle/>
                <a:p>
                  <a:endParaRPr lang="ru-RU"/>
                </a:p>
              </p:txBody>
            </p:sp>
            <p:sp>
              <p:nvSpPr>
                <p:cNvPr id="31804" name="Freeform 53"/>
                <p:cNvSpPr>
                  <a:spLocks noChangeAspect="1"/>
                </p:cNvSpPr>
                <p:nvPr/>
              </p:nvSpPr>
              <p:spPr bwMode="auto">
                <a:xfrm>
                  <a:off x="6690" y="2078"/>
                  <a:ext cx="120" cy="51"/>
                </a:xfrm>
                <a:custGeom>
                  <a:avLst/>
                  <a:gdLst>
                    <a:gd name="T0" fmla="*/ 120 w 120"/>
                    <a:gd name="T1" fmla="*/ 0 h 51"/>
                    <a:gd name="T2" fmla="*/ 0 w 120"/>
                    <a:gd name="T3" fmla="*/ 22 h 51"/>
                    <a:gd name="T4" fmla="*/ 0 60000 65536"/>
                    <a:gd name="T5" fmla="*/ 0 60000 65536"/>
                    <a:gd name="T6" fmla="*/ 0 w 120"/>
                    <a:gd name="T7" fmla="*/ 0 h 51"/>
                    <a:gd name="T8" fmla="*/ 120 w 120"/>
                    <a:gd name="T9" fmla="*/ 51 h 51"/>
                  </a:gdLst>
                  <a:ahLst/>
                  <a:cxnLst>
                    <a:cxn ang="T4">
                      <a:pos x="T0" y="T1"/>
                    </a:cxn>
                    <a:cxn ang="T5">
                      <a:pos x="T2" y="T3"/>
                    </a:cxn>
                  </a:cxnLst>
                  <a:rect l="T6" t="T7" r="T8" b="T9"/>
                  <a:pathLst>
                    <a:path w="120" h="51">
                      <a:moveTo>
                        <a:pt x="120" y="0"/>
                      </a:moveTo>
                      <a:cubicBezTo>
                        <a:pt x="43" y="51"/>
                        <a:pt x="106" y="22"/>
                        <a:pt x="0" y="22"/>
                      </a:cubicBezTo>
                    </a:path>
                  </a:pathLst>
                </a:custGeom>
                <a:noFill/>
                <a:ln w="9525">
                  <a:solidFill>
                    <a:srgbClr val="000000"/>
                  </a:solidFill>
                  <a:round/>
                  <a:headEnd/>
                  <a:tailEnd/>
                </a:ln>
              </p:spPr>
              <p:txBody>
                <a:bodyPr/>
                <a:lstStyle/>
                <a:p>
                  <a:endParaRPr lang="ru-RU"/>
                </a:p>
              </p:txBody>
            </p:sp>
            <p:sp>
              <p:nvSpPr>
                <p:cNvPr id="31805" name="Freeform 54"/>
                <p:cNvSpPr>
                  <a:spLocks noChangeAspect="1"/>
                </p:cNvSpPr>
                <p:nvPr/>
              </p:nvSpPr>
              <p:spPr bwMode="auto">
                <a:xfrm>
                  <a:off x="6743" y="1988"/>
                  <a:ext cx="23" cy="90"/>
                </a:xfrm>
                <a:custGeom>
                  <a:avLst/>
                  <a:gdLst>
                    <a:gd name="T0" fmla="*/ 0 w 23"/>
                    <a:gd name="T1" fmla="*/ 0 h 90"/>
                    <a:gd name="T2" fmla="*/ 22 w 23"/>
                    <a:gd name="T3" fmla="*/ 90 h 90"/>
                    <a:gd name="T4" fmla="*/ 0 60000 65536"/>
                    <a:gd name="T5" fmla="*/ 0 60000 65536"/>
                    <a:gd name="T6" fmla="*/ 0 w 23"/>
                    <a:gd name="T7" fmla="*/ 0 h 90"/>
                    <a:gd name="T8" fmla="*/ 23 w 23"/>
                    <a:gd name="T9" fmla="*/ 90 h 90"/>
                  </a:gdLst>
                  <a:ahLst/>
                  <a:cxnLst>
                    <a:cxn ang="T4">
                      <a:pos x="T0" y="T1"/>
                    </a:cxn>
                    <a:cxn ang="T5">
                      <a:pos x="T2" y="T3"/>
                    </a:cxn>
                  </a:cxnLst>
                  <a:rect l="T6" t="T7" r="T8" b="T9"/>
                  <a:pathLst>
                    <a:path w="23" h="90">
                      <a:moveTo>
                        <a:pt x="0" y="0"/>
                      </a:moveTo>
                      <a:cubicBezTo>
                        <a:pt x="23" y="34"/>
                        <a:pt x="22" y="47"/>
                        <a:pt x="22" y="90"/>
                      </a:cubicBezTo>
                    </a:path>
                  </a:pathLst>
                </a:custGeom>
                <a:noFill/>
                <a:ln w="9525">
                  <a:solidFill>
                    <a:srgbClr val="000000"/>
                  </a:solidFill>
                  <a:round/>
                  <a:headEnd/>
                  <a:tailEnd/>
                </a:ln>
              </p:spPr>
              <p:txBody>
                <a:bodyPr/>
                <a:lstStyle/>
                <a:p>
                  <a:endParaRPr lang="ru-RU"/>
                </a:p>
              </p:txBody>
            </p:sp>
          </p:grpSp>
          <p:sp>
            <p:nvSpPr>
              <p:cNvPr id="31775" name="Freeform 55"/>
              <p:cNvSpPr>
                <a:spLocks noChangeAspect="1"/>
              </p:cNvSpPr>
              <p:nvPr/>
            </p:nvSpPr>
            <p:spPr bwMode="auto">
              <a:xfrm>
                <a:off x="7423" y="6713"/>
                <a:ext cx="1203" cy="283"/>
              </a:xfrm>
              <a:custGeom>
                <a:avLst/>
                <a:gdLst>
                  <a:gd name="T0" fmla="*/ 0 w 476"/>
                  <a:gd name="T1" fmla="*/ 131 h 112"/>
                  <a:gd name="T2" fmla="*/ 607 w 476"/>
                  <a:gd name="T3" fmla="*/ 0 h 112"/>
                  <a:gd name="T4" fmla="*/ 1099 w 476"/>
                  <a:gd name="T5" fmla="*/ 18 h 112"/>
                  <a:gd name="T6" fmla="*/ 1079 w 476"/>
                  <a:gd name="T7" fmla="*/ 190 h 112"/>
                  <a:gd name="T8" fmla="*/ 397 w 476"/>
                  <a:gd name="T9" fmla="*/ 207 h 112"/>
                  <a:gd name="T10" fmla="*/ 56 w 476"/>
                  <a:gd name="T11" fmla="*/ 283 h 112"/>
                  <a:gd name="T12" fmla="*/ 0 60000 65536"/>
                  <a:gd name="T13" fmla="*/ 0 60000 65536"/>
                  <a:gd name="T14" fmla="*/ 0 60000 65536"/>
                  <a:gd name="T15" fmla="*/ 0 60000 65536"/>
                  <a:gd name="T16" fmla="*/ 0 60000 65536"/>
                  <a:gd name="T17" fmla="*/ 0 60000 65536"/>
                  <a:gd name="T18" fmla="*/ 0 w 476"/>
                  <a:gd name="T19" fmla="*/ 0 h 112"/>
                  <a:gd name="T20" fmla="*/ 476 w 476"/>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476" h="112">
                    <a:moveTo>
                      <a:pt x="0" y="52"/>
                    </a:moveTo>
                    <a:cubicBezTo>
                      <a:pt x="88" y="45"/>
                      <a:pt x="157" y="25"/>
                      <a:pt x="240" y="0"/>
                    </a:cubicBezTo>
                    <a:cubicBezTo>
                      <a:pt x="305" y="2"/>
                      <a:pt x="370" y="0"/>
                      <a:pt x="435" y="7"/>
                    </a:cubicBezTo>
                    <a:cubicBezTo>
                      <a:pt x="476" y="11"/>
                      <a:pt x="458" y="73"/>
                      <a:pt x="427" y="75"/>
                    </a:cubicBezTo>
                    <a:cubicBezTo>
                      <a:pt x="337" y="82"/>
                      <a:pt x="247" y="80"/>
                      <a:pt x="157" y="82"/>
                    </a:cubicBezTo>
                    <a:cubicBezTo>
                      <a:pt x="112" y="98"/>
                      <a:pt x="70" y="112"/>
                      <a:pt x="22" y="112"/>
                    </a:cubicBezTo>
                  </a:path>
                </a:pathLst>
              </a:custGeom>
              <a:noFill/>
              <a:ln w="9525">
                <a:solidFill>
                  <a:srgbClr val="000000"/>
                </a:solidFill>
                <a:round/>
                <a:headEnd/>
                <a:tailEnd/>
              </a:ln>
            </p:spPr>
            <p:txBody>
              <a:bodyPr/>
              <a:lstStyle/>
              <a:p>
                <a:endParaRPr lang="ru-RU"/>
              </a:p>
            </p:txBody>
          </p:sp>
          <p:grpSp>
            <p:nvGrpSpPr>
              <p:cNvPr id="31776" name="Group 56"/>
              <p:cNvGrpSpPr>
                <a:grpSpLocks noChangeAspect="1"/>
              </p:cNvGrpSpPr>
              <p:nvPr/>
            </p:nvGrpSpPr>
            <p:grpSpPr bwMode="auto">
              <a:xfrm>
                <a:off x="8523" y="6313"/>
                <a:ext cx="510" cy="493"/>
                <a:chOff x="7418" y="2085"/>
                <a:chExt cx="202" cy="195"/>
              </a:xfrm>
            </p:grpSpPr>
            <p:sp>
              <p:nvSpPr>
                <p:cNvPr id="31796" name="Freeform 57"/>
                <p:cNvSpPr>
                  <a:spLocks noChangeAspect="1"/>
                </p:cNvSpPr>
                <p:nvPr/>
              </p:nvSpPr>
              <p:spPr bwMode="auto">
                <a:xfrm>
                  <a:off x="7418" y="2085"/>
                  <a:ext cx="157" cy="150"/>
                </a:xfrm>
                <a:custGeom>
                  <a:avLst/>
                  <a:gdLst>
                    <a:gd name="T0" fmla="*/ 0 w 157"/>
                    <a:gd name="T1" fmla="*/ 150 h 150"/>
                    <a:gd name="T2" fmla="*/ 105 w 157"/>
                    <a:gd name="T3" fmla="*/ 68 h 150"/>
                    <a:gd name="T4" fmla="*/ 135 w 157"/>
                    <a:gd name="T5" fmla="*/ 23 h 150"/>
                    <a:gd name="T6" fmla="*/ 157 w 157"/>
                    <a:gd name="T7" fmla="*/ 0 h 150"/>
                    <a:gd name="T8" fmla="*/ 0 60000 65536"/>
                    <a:gd name="T9" fmla="*/ 0 60000 65536"/>
                    <a:gd name="T10" fmla="*/ 0 60000 65536"/>
                    <a:gd name="T11" fmla="*/ 0 60000 65536"/>
                    <a:gd name="T12" fmla="*/ 0 w 157"/>
                    <a:gd name="T13" fmla="*/ 0 h 150"/>
                    <a:gd name="T14" fmla="*/ 157 w 157"/>
                    <a:gd name="T15" fmla="*/ 150 h 150"/>
                  </a:gdLst>
                  <a:ahLst/>
                  <a:cxnLst>
                    <a:cxn ang="T8">
                      <a:pos x="T0" y="T1"/>
                    </a:cxn>
                    <a:cxn ang="T9">
                      <a:pos x="T2" y="T3"/>
                    </a:cxn>
                    <a:cxn ang="T10">
                      <a:pos x="T4" y="T5"/>
                    </a:cxn>
                    <a:cxn ang="T11">
                      <a:pos x="T6" y="T7"/>
                    </a:cxn>
                  </a:cxnLst>
                  <a:rect l="T12" t="T13" r="T14" b="T15"/>
                  <a:pathLst>
                    <a:path w="157" h="150">
                      <a:moveTo>
                        <a:pt x="0" y="150"/>
                      </a:moveTo>
                      <a:cubicBezTo>
                        <a:pt x="61" y="136"/>
                        <a:pt x="58" y="98"/>
                        <a:pt x="105" y="68"/>
                      </a:cubicBezTo>
                      <a:cubicBezTo>
                        <a:pt x="115" y="53"/>
                        <a:pt x="125" y="38"/>
                        <a:pt x="135" y="23"/>
                      </a:cubicBezTo>
                      <a:cubicBezTo>
                        <a:pt x="141" y="14"/>
                        <a:pt x="157" y="0"/>
                        <a:pt x="157" y="0"/>
                      </a:cubicBezTo>
                    </a:path>
                  </a:pathLst>
                </a:custGeom>
                <a:noFill/>
                <a:ln w="9525">
                  <a:solidFill>
                    <a:srgbClr val="000000"/>
                  </a:solidFill>
                  <a:round/>
                  <a:headEnd/>
                  <a:tailEnd/>
                </a:ln>
              </p:spPr>
              <p:txBody>
                <a:bodyPr/>
                <a:lstStyle/>
                <a:p>
                  <a:endParaRPr lang="ru-RU"/>
                </a:p>
              </p:txBody>
            </p:sp>
            <p:sp>
              <p:nvSpPr>
                <p:cNvPr id="31797" name="Freeform 58"/>
                <p:cNvSpPr>
                  <a:spLocks noChangeAspect="1"/>
                </p:cNvSpPr>
                <p:nvPr/>
              </p:nvSpPr>
              <p:spPr bwMode="auto">
                <a:xfrm>
                  <a:off x="7440" y="2175"/>
                  <a:ext cx="180" cy="75"/>
                </a:xfrm>
                <a:custGeom>
                  <a:avLst/>
                  <a:gdLst>
                    <a:gd name="T0" fmla="*/ 0 w 180"/>
                    <a:gd name="T1" fmla="*/ 75 h 75"/>
                    <a:gd name="T2" fmla="*/ 83 w 180"/>
                    <a:gd name="T3" fmla="*/ 60 h 75"/>
                    <a:gd name="T4" fmla="*/ 128 w 180"/>
                    <a:gd name="T5" fmla="*/ 38 h 75"/>
                    <a:gd name="T6" fmla="*/ 180 w 180"/>
                    <a:gd name="T7" fmla="*/ 0 h 75"/>
                    <a:gd name="T8" fmla="*/ 0 60000 65536"/>
                    <a:gd name="T9" fmla="*/ 0 60000 65536"/>
                    <a:gd name="T10" fmla="*/ 0 60000 65536"/>
                    <a:gd name="T11" fmla="*/ 0 60000 65536"/>
                    <a:gd name="T12" fmla="*/ 0 w 180"/>
                    <a:gd name="T13" fmla="*/ 0 h 75"/>
                    <a:gd name="T14" fmla="*/ 180 w 180"/>
                    <a:gd name="T15" fmla="*/ 75 h 75"/>
                  </a:gdLst>
                  <a:ahLst/>
                  <a:cxnLst>
                    <a:cxn ang="T8">
                      <a:pos x="T0" y="T1"/>
                    </a:cxn>
                    <a:cxn ang="T9">
                      <a:pos x="T2" y="T3"/>
                    </a:cxn>
                    <a:cxn ang="T10">
                      <a:pos x="T4" y="T5"/>
                    </a:cxn>
                    <a:cxn ang="T11">
                      <a:pos x="T6" y="T7"/>
                    </a:cxn>
                  </a:cxnLst>
                  <a:rect l="T12" t="T13" r="T14" b="T15"/>
                  <a:pathLst>
                    <a:path w="180" h="75">
                      <a:moveTo>
                        <a:pt x="0" y="75"/>
                      </a:moveTo>
                      <a:cubicBezTo>
                        <a:pt x="17" y="73"/>
                        <a:pt x="63" y="69"/>
                        <a:pt x="83" y="60"/>
                      </a:cubicBezTo>
                      <a:cubicBezTo>
                        <a:pt x="161" y="25"/>
                        <a:pt x="52" y="61"/>
                        <a:pt x="128" y="38"/>
                      </a:cubicBezTo>
                      <a:cubicBezTo>
                        <a:pt x="142" y="29"/>
                        <a:pt x="180" y="16"/>
                        <a:pt x="180" y="0"/>
                      </a:cubicBezTo>
                    </a:path>
                  </a:pathLst>
                </a:custGeom>
                <a:noFill/>
                <a:ln w="9525">
                  <a:solidFill>
                    <a:srgbClr val="000000"/>
                  </a:solidFill>
                  <a:round/>
                  <a:headEnd/>
                  <a:tailEnd/>
                </a:ln>
              </p:spPr>
              <p:txBody>
                <a:bodyPr/>
                <a:lstStyle/>
                <a:p>
                  <a:endParaRPr lang="ru-RU"/>
                </a:p>
              </p:txBody>
            </p:sp>
            <p:sp>
              <p:nvSpPr>
                <p:cNvPr id="31798" name="Freeform 59"/>
                <p:cNvSpPr>
                  <a:spLocks noChangeAspect="1"/>
                </p:cNvSpPr>
                <p:nvPr/>
              </p:nvSpPr>
              <p:spPr bwMode="auto">
                <a:xfrm>
                  <a:off x="7455" y="2258"/>
                  <a:ext cx="165" cy="22"/>
                </a:xfrm>
                <a:custGeom>
                  <a:avLst/>
                  <a:gdLst>
                    <a:gd name="T0" fmla="*/ 0 w 165"/>
                    <a:gd name="T1" fmla="*/ 22 h 22"/>
                    <a:gd name="T2" fmla="*/ 165 w 165"/>
                    <a:gd name="T3" fmla="*/ 0 h 22"/>
                    <a:gd name="T4" fmla="*/ 0 60000 65536"/>
                    <a:gd name="T5" fmla="*/ 0 60000 65536"/>
                    <a:gd name="T6" fmla="*/ 0 w 165"/>
                    <a:gd name="T7" fmla="*/ 0 h 22"/>
                    <a:gd name="T8" fmla="*/ 165 w 165"/>
                    <a:gd name="T9" fmla="*/ 22 h 22"/>
                  </a:gdLst>
                  <a:ahLst/>
                  <a:cxnLst>
                    <a:cxn ang="T4">
                      <a:pos x="T0" y="T1"/>
                    </a:cxn>
                    <a:cxn ang="T5">
                      <a:pos x="T2" y="T3"/>
                    </a:cxn>
                  </a:cxnLst>
                  <a:rect l="T6" t="T7" r="T8" b="T9"/>
                  <a:pathLst>
                    <a:path w="165" h="22">
                      <a:moveTo>
                        <a:pt x="0" y="22"/>
                      </a:moveTo>
                      <a:cubicBezTo>
                        <a:pt x="69" y="9"/>
                        <a:pt x="85" y="0"/>
                        <a:pt x="165" y="0"/>
                      </a:cubicBezTo>
                    </a:path>
                  </a:pathLst>
                </a:custGeom>
                <a:noFill/>
                <a:ln w="9525">
                  <a:solidFill>
                    <a:srgbClr val="000000"/>
                  </a:solidFill>
                  <a:round/>
                  <a:headEnd/>
                  <a:tailEnd/>
                </a:ln>
              </p:spPr>
              <p:txBody>
                <a:bodyPr/>
                <a:lstStyle/>
                <a:p>
                  <a:endParaRPr lang="ru-RU"/>
                </a:p>
              </p:txBody>
            </p:sp>
          </p:grpSp>
          <p:sp>
            <p:nvSpPr>
              <p:cNvPr id="31777" name="Freeform 60"/>
              <p:cNvSpPr>
                <a:spLocks noChangeAspect="1"/>
              </p:cNvSpPr>
              <p:nvPr/>
            </p:nvSpPr>
            <p:spPr bwMode="auto">
              <a:xfrm>
                <a:off x="6301" y="8171"/>
                <a:ext cx="508" cy="1460"/>
              </a:xfrm>
              <a:custGeom>
                <a:avLst/>
                <a:gdLst>
                  <a:gd name="T0" fmla="*/ 326 w 201"/>
                  <a:gd name="T1" fmla="*/ 0 h 578"/>
                  <a:gd name="T2" fmla="*/ 192 w 201"/>
                  <a:gd name="T3" fmla="*/ 437 h 578"/>
                  <a:gd name="T4" fmla="*/ 306 w 201"/>
                  <a:gd name="T5" fmla="*/ 1460 h 578"/>
                  <a:gd name="T6" fmla="*/ 457 w 201"/>
                  <a:gd name="T7" fmla="*/ 1250 h 578"/>
                  <a:gd name="T8" fmla="*/ 495 w 201"/>
                  <a:gd name="T9" fmla="*/ 1195 h 578"/>
                  <a:gd name="T10" fmla="*/ 495 w 201"/>
                  <a:gd name="T11" fmla="*/ 96 h 578"/>
                  <a:gd name="T12" fmla="*/ 0 60000 65536"/>
                  <a:gd name="T13" fmla="*/ 0 60000 65536"/>
                  <a:gd name="T14" fmla="*/ 0 60000 65536"/>
                  <a:gd name="T15" fmla="*/ 0 60000 65536"/>
                  <a:gd name="T16" fmla="*/ 0 60000 65536"/>
                  <a:gd name="T17" fmla="*/ 0 60000 65536"/>
                  <a:gd name="T18" fmla="*/ 0 w 201"/>
                  <a:gd name="T19" fmla="*/ 0 h 578"/>
                  <a:gd name="T20" fmla="*/ 201 w 201"/>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201" h="578">
                    <a:moveTo>
                      <a:pt x="129" y="0"/>
                    </a:moveTo>
                    <a:cubicBezTo>
                      <a:pt x="110" y="57"/>
                      <a:pt x="96" y="116"/>
                      <a:pt x="76" y="173"/>
                    </a:cubicBezTo>
                    <a:cubicBezTo>
                      <a:pt x="79" y="289"/>
                      <a:pt x="0" y="495"/>
                      <a:pt x="121" y="578"/>
                    </a:cubicBezTo>
                    <a:cubicBezTo>
                      <a:pt x="194" y="565"/>
                      <a:pt x="154" y="550"/>
                      <a:pt x="181" y="495"/>
                    </a:cubicBezTo>
                    <a:cubicBezTo>
                      <a:pt x="185" y="487"/>
                      <a:pt x="196" y="482"/>
                      <a:pt x="196" y="473"/>
                    </a:cubicBezTo>
                    <a:cubicBezTo>
                      <a:pt x="201" y="328"/>
                      <a:pt x="196" y="183"/>
                      <a:pt x="196" y="38"/>
                    </a:cubicBezTo>
                  </a:path>
                </a:pathLst>
              </a:custGeom>
              <a:noFill/>
              <a:ln w="9525">
                <a:solidFill>
                  <a:srgbClr val="000000"/>
                </a:solidFill>
                <a:round/>
                <a:headEnd/>
                <a:tailEnd/>
              </a:ln>
            </p:spPr>
            <p:txBody>
              <a:bodyPr/>
              <a:lstStyle/>
              <a:p>
                <a:endParaRPr lang="ru-RU"/>
              </a:p>
            </p:txBody>
          </p:sp>
          <p:sp>
            <p:nvSpPr>
              <p:cNvPr id="31778" name="Freeform 61"/>
              <p:cNvSpPr>
                <a:spLocks noChangeAspect="1"/>
              </p:cNvSpPr>
              <p:nvPr/>
            </p:nvSpPr>
            <p:spPr bwMode="auto">
              <a:xfrm>
                <a:off x="7423" y="7981"/>
                <a:ext cx="286" cy="1516"/>
              </a:xfrm>
              <a:custGeom>
                <a:avLst/>
                <a:gdLst>
                  <a:gd name="T0" fmla="*/ 0 w 113"/>
                  <a:gd name="T1" fmla="*/ 286 h 600"/>
                  <a:gd name="T2" fmla="*/ 18 w 113"/>
                  <a:gd name="T3" fmla="*/ 1440 h 600"/>
                  <a:gd name="T4" fmla="*/ 94 w 113"/>
                  <a:gd name="T5" fmla="*/ 1516 h 600"/>
                  <a:gd name="T6" fmla="*/ 246 w 113"/>
                  <a:gd name="T7" fmla="*/ 1402 h 600"/>
                  <a:gd name="T8" fmla="*/ 246 w 113"/>
                  <a:gd name="T9" fmla="*/ 1119 h 600"/>
                  <a:gd name="T10" fmla="*/ 228 w 113"/>
                  <a:gd name="T11" fmla="*/ 265 h 600"/>
                  <a:gd name="T12" fmla="*/ 170 w 113"/>
                  <a:gd name="T13" fmla="*/ 58 h 600"/>
                  <a:gd name="T14" fmla="*/ 114 w 113"/>
                  <a:gd name="T15" fmla="*/ 0 h 600"/>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600"/>
                  <a:gd name="T26" fmla="*/ 113 w 113"/>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600">
                    <a:moveTo>
                      <a:pt x="0" y="113"/>
                    </a:moveTo>
                    <a:cubicBezTo>
                      <a:pt x="2" y="265"/>
                      <a:pt x="2" y="418"/>
                      <a:pt x="7" y="570"/>
                    </a:cubicBezTo>
                    <a:cubicBezTo>
                      <a:pt x="8" y="597"/>
                      <a:pt x="16" y="593"/>
                      <a:pt x="37" y="600"/>
                    </a:cubicBezTo>
                    <a:cubicBezTo>
                      <a:pt x="66" y="591"/>
                      <a:pt x="72" y="572"/>
                      <a:pt x="97" y="555"/>
                    </a:cubicBezTo>
                    <a:cubicBezTo>
                      <a:pt x="113" y="481"/>
                      <a:pt x="101" y="555"/>
                      <a:pt x="97" y="443"/>
                    </a:cubicBezTo>
                    <a:cubicBezTo>
                      <a:pt x="93" y="330"/>
                      <a:pt x="95" y="218"/>
                      <a:pt x="90" y="105"/>
                    </a:cubicBezTo>
                    <a:cubicBezTo>
                      <a:pt x="89" y="86"/>
                      <a:pt x="79" y="40"/>
                      <a:pt x="67" y="23"/>
                    </a:cubicBezTo>
                    <a:cubicBezTo>
                      <a:pt x="61" y="14"/>
                      <a:pt x="45" y="0"/>
                      <a:pt x="45" y="0"/>
                    </a:cubicBezTo>
                  </a:path>
                </a:pathLst>
              </a:custGeom>
              <a:noFill/>
              <a:ln w="9525">
                <a:solidFill>
                  <a:srgbClr val="000000"/>
                </a:solidFill>
                <a:round/>
                <a:headEnd/>
                <a:tailEnd/>
              </a:ln>
            </p:spPr>
            <p:txBody>
              <a:bodyPr/>
              <a:lstStyle/>
              <a:p>
                <a:endParaRPr lang="ru-RU"/>
              </a:p>
            </p:txBody>
          </p:sp>
          <p:grpSp>
            <p:nvGrpSpPr>
              <p:cNvPr id="31779" name="Group 62"/>
              <p:cNvGrpSpPr>
                <a:grpSpLocks noChangeAspect="1"/>
              </p:cNvGrpSpPr>
              <p:nvPr/>
            </p:nvGrpSpPr>
            <p:grpSpPr bwMode="auto">
              <a:xfrm>
                <a:off x="4808" y="6503"/>
                <a:ext cx="624" cy="1023"/>
                <a:chOff x="5948" y="2160"/>
                <a:chExt cx="247" cy="405"/>
              </a:xfrm>
            </p:grpSpPr>
            <p:sp>
              <p:nvSpPr>
                <p:cNvPr id="31791" name="Freeform 63"/>
                <p:cNvSpPr>
                  <a:spLocks noChangeAspect="1"/>
                </p:cNvSpPr>
                <p:nvPr/>
              </p:nvSpPr>
              <p:spPr bwMode="auto">
                <a:xfrm>
                  <a:off x="6098" y="2160"/>
                  <a:ext cx="82" cy="180"/>
                </a:xfrm>
                <a:custGeom>
                  <a:avLst/>
                  <a:gdLst>
                    <a:gd name="T0" fmla="*/ 82 w 82"/>
                    <a:gd name="T1" fmla="*/ 180 h 180"/>
                    <a:gd name="T2" fmla="*/ 37 w 82"/>
                    <a:gd name="T3" fmla="*/ 45 h 180"/>
                    <a:gd name="T4" fmla="*/ 0 w 82"/>
                    <a:gd name="T5" fmla="*/ 0 h 180"/>
                    <a:gd name="T6" fmla="*/ 0 60000 65536"/>
                    <a:gd name="T7" fmla="*/ 0 60000 65536"/>
                    <a:gd name="T8" fmla="*/ 0 60000 65536"/>
                    <a:gd name="T9" fmla="*/ 0 w 82"/>
                    <a:gd name="T10" fmla="*/ 0 h 180"/>
                    <a:gd name="T11" fmla="*/ 82 w 82"/>
                    <a:gd name="T12" fmla="*/ 180 h 180"/>
                  </a:gdLst>
                  <a:ahLst/>
                  <a:cxnLst>
                    <a:cxn ang="T6">
                      <a:pos x="T0" y="T1"/>
                    </a:cxn>
                    <a:cxn ang="T7">
                      <a:pos x="T2" y="T3"/>
                    </a:cxn>
                    <a:cxn ang="T8">
                      <a:pos x="T4" y="T5"/>
                    </a:cxn>
                  </a:cxnLst>
                  <a:rect l="T9" t="T10" r="T11" b="T12"/>
                  <a:pathLst>
                    <a:path w="82" h="180">
                      <a:moveTo>
                        <a:pt x="82" y="180"/>
                      </a:moveTo>
                      <a:cubicBezTo>
                        <a:pt x="77" y="131"/>
                        <a:pt x="81" y="74"/>
                        <a:pt x="37" y="45"/>
                      </a:cubicBezTo>
                      <a:cubicBezTo>
                        <a:pt x="25" y="7"/>
                        <a:pt x="14" y="31"/>
                        <a:pt x="0" y="0"/>
                      </a:cubicBezTo>
                    </a:path>
                  </a:pathLst>
                </a:custGeom>
                <a:noFill/>
                <a:ln w="9525">
                  <a:solidFill>
                    <a:srgbClr val="000000"/>
                  </a:solidFill>
                  <a:round/>
                  <a:headEnd/>
                  <a:tailEnd/>
                </a:ln>
              </p:spPr>
              <p:txBody>
                <a:bodyPr/>
                <a:lstStyle/>
                <a:p>
                  <a:endParaRPr lang="ru-RU"/>
                </a:p>
              </p:txBody>
            </p:sp>
            <p:sp>
              <p:nvSpPr>
                <p:cNvPr id="31792" name="Freeform 64"/>
                <p:cNvSpPr>
                  <a:spLocks noChangeAspect="1"/>
                </p:cNvSpPr>
                <p:nvPr/>
              </p:nvSpPr>
              <p:spPr bwMode="auto">
                <a:xfrm>
                  <a:off x="6015" y="2235"/>
                  <a:ext cx="158" cy="128"/>
                </a:xfrm>
                <a:custGeom>
                  <a:avLst/>
                  <a:gdLst>
                    <a:gd name="T0" fmla="*/ 158 w 158"/>
                    <a:gd name="T1" fmla="*/ 128 h 128"/>
                    <a:gd name="T2" fmla="*/ 113 w 158"/>
                    <a:gd name="T3" fmla="*/ 90 h 128"/>
                    <a:gd name="T4" fmla="*/ 98 w 158"/>
                    <a:gd name="T5" fmla="*/ 68 h 128"/>
                    <a:gd name="T6" fmla="*/ 75 w 158"/>
                    <a:gd name="T7" fmla="*/ 60 h 128"/>
                    <a:gd name="T8" fmla="*/ 0 w 158"/>
                    <a:gd name="T9" fmla="*/ 0 h 128"/>
                    <a:gd name="T10" fmla="*/ 0 60000 65536"/>
                    <a:gd name="T11" fmla="*/ 0 60000 65536"/>
                    <a:gd name="T12" fmla="*/ 0 60000 65536"/>
                    <a:gd name="T13" fmla="*/ 0 60000 65536"/>
                    <a:gd name="T14" fmla="*/ 0 60000 65536"/>
                    <a:gd name="T15" fmla="*/ 0 w 158"/>
                    <a:gd name="T16" fmla="*/ 0 h 128"/>
                    <a:gd name="T17" fmla="*/ 158 w 158"/>
                    <a:gd name="T18" fmla="*/ 128 h 128"/>
                  </a:gdLst>
                  <a:ahLst/>
                  <a:cxnLst>
                    <a:cxn ang="T10">
                      <a:pos x="T0" y="T1"/>
                    </a:cxn>
                    <a:cxn ang="T11">
                      <a:pos x="T2" y="T3"/>
                    </a:cxn>
                    <a:cxn ang="T12">
                      <a:pos x="T4" y="T5"/>
                    </a:cxn>
                    <a:cxn ang="T13">
                      <a:pos x="T6" y="T7"/>
                    </a:cxn>
                    <a:cxn ang="T14">
                      <a:pos x="T8" y="T9"/>
                    </a:cxn>
                  </a:cxnLst>
                  <a:rect l="T15" t="T16" r="T17" b="T18"/>
                  <a:pathLst>
                    <a:path w="158" h="128">
                      <a:moveTo>
                        <a:pt x="158" y="128"/>
                      </a:moveTo>
                      <a:cubicBezTo>
                        <a:pt x="134" y="112"/>
                        <a:pt x="133" y="114"/>
                        <a:pt x="113" y="90"/>
                      </a:cubicBezTo>
                      <a:cubicBezTo>
                        <a:pt x="107" y="83"/>
                        <a:pt x="105" y="73"/>
                        <a:pt x="98" y="68"/>
                      </a:cubicBezTo>
                      <a:cubicBezTo>
                        <a:pt x="92" y="63"/>
                        <a:pt x="82" y="64"/>
                        <a:pt x="75" y="60"/>
                      </a:cubicBezTo>
                      <a:cubicBezTo>
                        <a:pt x="48" y="45"/>
                        <a:pt x="15" y="28"/>
                        <a:pt x="0" y="0"/>
                      </a:cubicBezTo>
                    </a:path>
                  </a:pathLst>
                </a:custGeom>
                <a:noFill/>
                <a:ln w="9525">
                  <a:solidFill>
                    <a:srgbClr val="000000"/>
                  </a:solidFill>
                  <a:round/>
                  <a:headEnd/>
                  <a:tailEnd/>
                </a:ln>
              </p:spPr>
              <p:txBody>
                <a:bodyPr/>
                <a:lstStyle/>
                <a:p>
                  <a:endParaRPr lang="ru-RU"/>
                </a:p>
              </p:txBody>
            </p:sp>
            <p:sp>
              <p:nvSpPr>
                <p:cNvPr id="31793" name="Freeform 65"/>
                <p:cNvSpPr>
                  <a:spLocks noChangeAspect="1"/>
                </p:cNvSpPr>
                <p:nvPr/>
              </p:nvSpPr>
              <p:spPr bwMode="auto">
                <a:xfrm>
                  <a:off x="5978" y="2363"/>
                  <a:ext cx="202" cy="37"/>
                </a:xfrm>
                <a:custGeom>
                  <a:avLst/>
                  <a:gdLst>
                    <a:gd name="T0" fmla="*/ 202 w 202"/>
                    <a:gd name="T1" fmla="*/ 37 h 37"/>
                    <a:gd name="T2" fmla="*/ 30 w 202"/>
                    <a:gd name="T3" fmla="*/ 7 h 37"/>
                    <a:gd name="T4" fmla="*/ 0 w 202"/>
                    <a:gd name="T5" fmla="*/ 0 h 37"/>
                    <a:gd name="T6" fmla="*/ 0 60000 65536"/>
                    <a:gd name="T7" fmla="*/ 0 60000 65536"/>
                    <a:gd name="T8" fmla="*/ 0 60000 65536"/>
                    <a:gd name="T9" fmla="*/ 0 w 202"/>
                    <a:gd name="T10" fmla="*/ 0 h 37"/>
                    <a:gd name="T11" fmla="*/ 202 w 202"/>
                    <a:gd name="T12" fmla="*/ 37 h 37"/>
                  </a:gdLst>
                  <a:ahLst/>
                  <a:cxnLst>
                    <a:cxn ang="T6">
                      <a:pos x="T0" y="T1"/>
                    </a:cxn>
                    <a:cxn ang="T7">
                      <a:pos x="T2" y="T3"/>
                    </a:cxn>
                    <a:cxn ang="T8">
                      <a:pos x="T4" y="T5"/>
                    </a:cxn>
                  </a:cxnLst>
                  <a:rect l="T9" t="T10" r="T11" b="T12"/>
                  <a:pathLst>
                    <a:path w="202" h="37">
                      <a:moveTo>
                        <a:pt x="202" y="37"/>
                      </a:moveTo>
                      <a:cubicBezTo>
                        <a:pt x="80" y="9"/>
                        <a:pt x="138" y="19"/>
                        <a:pt x="30" y="7"/>
                      </a:cubicBezTo>
                      <a:cubicBezTo>
                        <a:pt x="20" y="5"/>
                        <a:pt x="0" y="0"/>
                        <a:pt x="0" y="0"/>
                      </a:cubicBezTo>
                    </a:path>
                  </a:pathLst>
                </a:custGeom>
                <a:noFill/>
                <a:ln w="9525">
                  <a:solidFill>
                    <a:srgbClr val="000000"/>
                  </a:solidFill>
                  <a:round/>
                  <a:headEnd/>
                  <a:tailEnd/>
                </a:ln>
              </p:spPr>
              <p:txBody>
                <a:bodyPr/>
                <a:lstStyle/>
                <a:p>
                  <a:endParaRPr lang="ru-RU"/>
                </a:p>
              </p:txBody>
            </p:sp>
            <p:sp>
              <p:nvSpPr>
                <p:cNvPr id="31794" name="Freeform 66"/>
                <p:cNvSpPr>
                  <a:spLocks noChangeAspect="1"/>
                </p:cNvSpPr>
                <p:nvPr/>
              </p:nvSpPr>
              <p:spPr bwMode="auto">
                <a:xfrm>
                  <a:off x="5948" y="2415"/>
                  <a:ext cx="240" cy="46"/>
                </a:xfrm>
                <a:custGeom>
                  <a:avLst/>
                  <a:gdLst>
                    <a:gd name="T0" fmla="*/ 240 w 240"/>
                    <a:gd name="T1" fmla="*/ 0 h 46"/>
                    <a:gd name="T2" fmla="*/ 0 w 240"/>
                    <a:gd name="T3" fmla="*/ 30 h 46"/>
                    <a:gd name="T4" fmla="*/ 0 60000 65536"/>
                    <a:gd name="T5" fmla="*/ 0 60000 65536"/>
                    <a:gd name="T6" fmla="*/ 0 w 240"/>
                    <a:gd name="T7" fmla="*/ 0 h 46"/>
                    <a:gd name="T8" fmla="*/ 240 w 240"/>
                    <a:gd name="T9" fmla="*/ 46 h 46"/>
                  </a:gdLst>
                  <a:ahLst/>
                  <a:cxnLst>
                    <a:cxn ang="T4">
                      <a:pos x="T0" y="T1"/>
                    </a:cxn>
                    <a:cxn ang="T5">
                      <a:pos x="T2" y="T3"/>
                    </a:cxn>
                  </a:cxnLst>
                  <a:rect l="T6" t="T7" r="T8" b="T9"/>
                  <a:pathLst>
                    <a:path w="240" h="46">
                      <a:moveTo>
                        <a:pt x="240" y="0"/>
                      </a:moveTo>
                      <a:cubicBezTo>
                        <a:pt x="149" y="46"/>
                        <a:pt x="124" y="30"/>
                        <a:pt x="0" y="30"/>
                      </a:cubicBezTo>
                    </a:path>
                  </a:pathLst>
                </a:custGeom>
                <a:noFill/>
                <a:ln w="9525">
                  <a:solidFill>
                    <a:srgbClr val="000000"/>
                  </a:solidFill>
                  <a:round/>
                  <a:headEnd/>
                  <a:tailEnd/>
                </a:ln>
              </p:spPr>
              <p:txBody>
                <a:bodyPr/>
                <a:lstStyle/>
                <a:p>
                  <a:endParaRPr lang="ru-RU"/>
                </a:p>
              </p:txBody>
            </p:sp>
            <p:sp>
              <p:nvSpPr>
                <p:cNvPr id="31795" name="Freeform 67"/>
                <p:cNvSpPr>
                  <a:spLocks noChangeAspect="1"/>
                </p:cNvSpPr>
                <p:nvPr/>
              </p:nvSpPr>
              <p:spPr bwMode="auto">
                <a:xfrm>
                  <a:off x="6008" y="2415"/>
                  <a:ext cx="187" cy="150"/>
                </a:xfrm>
                <a:custGeom>
                  <a:avLst/>
                  <a:gdLst>
                    <a:gd name="T0" fmla="*/ 187 w 187"/>
                    <a:gd name="T1" fmla="*/ 0 h 150"/>
                    <a:gd name="T2" fmla="*/ 82 w 187"/>
                    <a:gd name="T3" fmla="*/ 68 h 150"/>
                    <a:gd name="T4" fmla="*/ 67 w 187"/>
                    <a:gd name="T5" fmla="*/ 90 h 150"/>
                    <a:gd name="T6" fmla="*/ 45 w 187"/>
                    <a:gd name="T7" fmla="*/ 98 h 150"/>
                    <a:gd name="T8" fmla="*/ 37 w 187"/>
                    <a:gd name="T9" fmla="*/ 120 h 150"/>
                    <a:gd name="T10" fmla="*/ 22 w 187"/>
                    <a:gd name="T11" fmla="*/ 143 h 150"/>
                    <a:gd name="T12" fmla="*/ 0 w 187"/>
                    <a:gd name="T13" fmla="*/ 150 h 150"/>
                    <a:gd name="T14" fmla="*/ 0 60000 65536"/>
                    <a:gd name="T15" fmla="*/ 0 60000 65536"/>
                    <a:gd name="T16" fmla="*/ 0 60000 65536"/>
                    <a:gd name="T17" fmla="*/ 0 60000 65536"/>
                    <a:gd name="T18" fmla="*/ 0 60000 65536"/>
                    <a:gd name="T19" fmla="*/ 0 60000 65536"/>
                    <a:gd name="T20" fmla="*/ 0 60000 65536"/>
                    <a:gd name="T21" fmla="*/ 0 w 187"/>
                    <a:gd name="T22" fmla="*/ 0 h 150"/>
                    <a:gd name="T23" fmla="*/ 187 w 187"/>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150">
                      <a:moveTo>
                        <a:pt x="187" y="0"/>
                      </a:moveTo>
                      <a:cubicBezTo>
                        <a:pt x="146" y="15"/>
                        <a:pt x="121" y="49"/>
                        <a:pt x="82" y="68"/>
                      </a:cubicBezTo>
                      <a:cubicBezTo>
                        <a:pt x="77" y="75"/>
                        <a:pt x="74" y="84"/>
                        <a:pt x="67" y="90"/>
                      </a:cubicBezTo>
                      <a:cubicBezTo>
                        <a:pt x="61" y="95"/>
                        <a:pt x="51" y="92"/>
                        <a:pt x="45" y="98"/>
                      </a:cubicBezTo>
                      <a:cubicBezTo>
                        <a:pt x="39" y="104"/>
                        <a:pt x="41" y="113"/>
                        <a:pt x="37" y="120"/>
                      </a:cubicBezTo>
                      <a:cubicBezTo>
                        <a:pt x="33" y="128"/>
                        <a:pt x="29" y="137"/>
                        <a:pt x="22" y="143"/>
                      </a:cubicBezTo>
                      <a:cubicBezTo>
                        <a:pt x="16" y="148"/>
                        <a:pt x="0" y="150"/>
                        <a:pt x="0" y="150"/>
                      </a:cubicBezTo>
                    </a:path>
                  </a:pathLst>
                </a:custGeom>
                <a:noFill/>
                <a:ln w="9525">
                  <a:solidFill>
                    <a:srgbClr val="000000"/>
                  </a:solidFill>
                  <a:round/>
                  <a:headEnd/>
                  <a:tailEnd/>
                </a:ln>
              </p:spPr>
              <p:txBody>
                <a:bodyPr/>
                <a:lstStyle/>
                <a:p>
                  <a:endParaRPr lang="ru-RU"/>
                </a:p>
              </p:txBody>
            </p:sp>
          </p:grpSp>
          <p:grpSp>
            <p:nvGrpSpPr>
              <p:cNvPr id="31780" name="Group 68"/>
              <p:cNvGrpSpPr>
                <a:grpSpLocks noChangeAspect="1"/>
              </p:cNvGrpSpPr>
              <p:nvPr/>
            </p:nvGrpSpPr>
            <p:grpSpPr bwMode="auto">
              <a:xfrm>
                <a:off x="7289" y="9366"/>
                <a:ext cx="645" cy="359"/>
                <a:chOff x="6930" y="3293"/>
                <a:chExt cx="255" cy="142"/>
              </a:xfrm>
            </p:grpSpPr>
            <p:sp>
              <p:nvSpPr>
                <p:cNvPr id="31787" name="Freeform 69"/>
                <p:cNvSpPr>
                  <a:spLocks noChangeAspect="1"/>
                </p:cNvSpPr>
                <p:nvPr/>
              </p:nvSpPr>
              <p:spPr bwMode="auto">
                <a:xfrm>
                  <a:off x="6930" y="3317"/>
                  <a:ext cx="75" cy="96"/>
                </a:xfrm>
                <a:custGeom>
                  <a:avLst/>
                  <a:gdLst>
                    <a:gd name="T0" fmla="*/ 68 w 75"/>
                    <a:gd name="T1" fmla="*/ 6 h 96"/>
                    <a:gd name="T2" fmla="*/ 38 w 75"/>
                    <a:gd name="T3" fmla="*/ 43 h 96"/>
                    <a:gd name="T4" fmla="*/ 8 w 75"/>
                    <a:gd name="T5" fmla="*/ 88 h 96"/>
                    <a:gd name="T6" fmla="*/ 0 w 75"/>
                    <a:gd name="T7" fmla="*/ 96 h 96"/>
                    <a:gd name="T8" fmla="*/ 0 60000 65536"/>
                    <a:gd name="T9" fmla="*/ 0 60000 65536"/>
                    <a:gd name="T10" fmla="*/ 0 60000 65536"/>
                    <a:gd name="T11" fmla="*/ 0 60000 65536"/>
                    <a:gd name="T12" fmla="*/ 0 w 75"/>
                    <a:gd name="T13" fmla="*/ 0 h 96"/>
                    <a:gd name="T14" fmla="*/ 75 w 75"/>
                    <a:gd name="T15" fmla="*/ 96 h 96"/>
                  </a:gdLst>
                  <a:ahLst/>
                  <a:cxnLst>
                    <a:cxn ang="T8">
                      <a:pos x="T0" y="T1"/>
                    </a:cxn>
                    <a:cxn ang="T9">
                      <a:pos x="T2" y="T3"/>
                    </a:cxn>
                    <a:cxn ang="T10">
                      <a:pos x="T4" y="T5"/>
                    </a:cxn>
                    <a:cxn ang="T11">
                      <a:pos x="T6" y="T7"/>
                    </a:cxn>
                  </a:cxnLst>
                  <a:rect l="T12" t="T13" r="T14" b="T15"/>
                  <a:pathLst>
                    <a:path w="75" h="96">
                      <a:moveTo>
                        <a:pt x="68" y="6"/>
                      </a:moveTo>
                      <a:cubicBezTo>
                        <a:pt x="50" y="57"/>
                        <a:pt x="75" y="0"/>
                        <a:pt x="38" y="43"/>
                      </a:cubicBezTo>
                      <a:cubicBezTo>
                        <a:pt x="26" y="57"/>
                        <a:pt x="21" y="75"/>
                        <a:pt x="8" y="88"/>
                      </a:cubicBezTo>
                      <a:cubicBezTo>
                        <a:pt x="5" y="91"/>
                        <a:pt x="3" y="93"/>
                        <a:pt x="0" y="96"/>
                      </a:cubicBezTo>
                    </a:path>
                  </a:pathLst>
                </a:custGeom>
                <a:noFill/>
                <a:ln w="9525">
                  <a:solidFill>
                    <a:srgbClr val="000000"/>
                  </a:solidFill>
                  <a:round/>
                  <a:headEnd/>
                  <a:tailEnd/>
                </a:ln>
              </p:spPr>
              <p:txBody>
                <a:bodyPr/>
                <a:lstStyle/>
                <a:p>
                  <a:endParaRPr lang="ru-RU"/>
                </a:p>
              </p:txBody>
            </p:sp>
            <p:sp>
              <p:nvSpPr>
                <p:cNvPr id="31788" name="Freeform 70"/>
                <p:cNvSpPr>
                  <a:spLocks noChangeAspect="1"/>
                </p:cNvSpPr>
                <p:nvPr/>
              </p:nvSpPr>
              <p:spPr bwMode="auto">
                <a:xfrm>
                  <a:off x="7013" y="3323"/>
                  <a:ext cx="7" cy="97"/>
                </a:xfrm>
                <a:custGeom>
                  <a:avLst/>
                  <a:gdLst>
                    <a:gd name="T0" fmla="*/ 0 w 7"/>
                    <a:gd name="T1" fmla="*/ 0 h 97"/>
                    <a:gd name="T2" fmla="*/ 7 w 7"/>
                    <a:gd name="T3" fmla="*/ 97 h 97"/>
                    <a:gd name="T4" fmla="*/ 0 60000 65536"/>
                    <a:gd name="T5" fmla="*/ 0 60000 65536"/>
                    <a:gd name="T6" fmla="*/ 0 w 7"/>
                    <a:gd name="T7" fmla="*/ 0 h 97"/>
                    <a:gd name="T8" fmla="*/ 7 w 7"/>
                    <a:gd name="T9" fmla="*/ 97 h 97"/>
                  </a:gdLst>
                  <a:ahLst/>
                  <a:cxnLst>
                    <a:cxn ang="T4">
                      <a:pos x="T0" y="T1"/>
                    </a:cxn>
                    <a:cxn ang="T5">
                      <a:pos x="T2" y="T3"/>
                    </a:cxn>
                  </a:cxnLst>
                  <a:rect l="T6" t="T7" r="T8" b="T9"/>
                  <a:pathLst>
                    <a:path w="7" h="97">
                      <a:moveTo>
                        <a:pt x="0" y="0"/>
                      </a:moveTo>
                      <a:cubicBezTo>
                        <a:pt x="7" y="87"/>
                        <a:pt x="7" y="55"/>
                        <a:pt x="7" y="97"/>
                      </a:cubicBezTo>
                    </a:path>
                  </a:pathLst>
                </a:custGeom>
                <a:noFill/>
                <a:ln w="9525">
                  <a:solidFill>
                    <a:srgbClr val="000000"/>
                  </a:solidFill>
                  <a:round/>
                  <a:headEnd/>
                  <a:tailEnd/>
                </a:ln>
              </p:spPr>
              <p:txBody>
                <a:bodyPr/>
                <a:lstStyle/>
                <a:p>
                  <a:endParaRPr lang="ru-RU"/>
                </a:p>
              </p:txBody>
            </p:sp>
            <p:sp>
              <p:nvSpPr>
                <p:cNvPr id="31789" name="Freeform 71"/>
                <p:cNvSpPr>
                  <a:spLocks noChangeAspect="1"/>
                </p:cNvSpPr>
                <p:nvPr/>
              </p:nvSpPr>
              <p:spPr bwMode="auto">
                <a:xfrm>
                  <a:off x="7050" y="3330"/>
                  <a:ext cx="63" cy="105"/>
                </a:xfrm>
                <a:custGeom>
                  <a:avLst/>
                  <a:gdLst>
                    <a:gd name="T0" fmla="*/ 0 w 63"/>
                    <a:gd name="T1" fmla="*/ 0 h 105"/>
                    <a:gd name="T2" fmla="*/ 38 w 63"/>
                    <a:gd name="T3" fmla="*/ 68 h 105"/>
                    <a:gd name="T4" fmla="*/ 60 w 63"/>
                    <a:gd name="T5" fmla="*/ 83 h 105"/>
                    <a:gd name="T6" fmla="*/ 0 60000 65536"/>
                    <a:gd name="T7" fmla="*/ 0 60000 65536"/>
                    <a:gd name="T8" fmla="*/ 0 60000 65536"/>
                    <a:gd name="T9" fmla="*/ 0 w 63"/>
                    <a:gd name="T10" fmla="*/ 0 h 105"/>
                    <a:gd name="T11" fmla="*/ 63 w 63"/>
                    <a:gd name="T12" fmla="*/ 105 h 105"/>
                  </a:gdLst>
                  <a:ahLst/>
                  <a:cxnLst>
                    <a:cxn ang="T6">
                      <a:pos x="T0" y="T1"/>
                    </a:cxn>
                    <a:cxn ang="T7">
                      <a:pos x="T2" y="T3"/>
                    </a:cxn>
                    <a:cxn ang="T8">
                      <a:pos x="T4" y="T5"/>
                    </a:cxn>
                  </a:cxnLst>
                  <a:rect l="T9" t="T10" r="T11" b="T12"/>
                  <a:pathLst>
                    <a:path w="63" h="105">
                      <a:moveTo>
                        <a:pt x="0" y="0"/>
                      </a:moveTo>
                      <a:cubicBezTo>
                        <a:pt x="14" y="40"/>
                        <a:pt x="3" y="16"/>
                        <a:pt x="38" y="68"/>
                      </a:cubicBezTo>
                      <a:cubicBezTo>
                        <a:pt x="63" y="105"/>
                        <a:pt x="60" y="57"/>
                        <a:pt x="60" y="83"/>
                      </a:cubicBezTo>
                    </a:path>
                  </a:pathLst>
                </a:custGeom>
                <a:noFill/>
                <a:ln w="9525">
                  <a:solidFill>
                    <a:srgbClr val="000000"/>
                  </a:solidFill>
                  <a:round/>
                  <a:headEnd/>
                  <a:tailEnd/>
                </a:ln>
              </p:spPr>
              <p:txBody>
                <a:bodyPr/>
                <a:lstStyle/>
                <a:p>
                  <a:endParaRPr lang="ru-RU"/>
                </a:p>
              </p:txBody>
            </p:sp>
            <p:sp>
              <p:nvSpPr>
                <p:cNvPr id="31790" name="Freeform 72"/>
                <p:cNvSpPr>
                  <a:spLocks noChangeAspect="1"/>
                </p:cNvSpPr>
                <p:nvPr/>
              </p:nvSpPr>
              <p:spPr bwMode="auto">
                <a:xfrm>
                  <a:off x="7073" y="3293"/>
                  <a:ext cx="112" cy="82"/>
                </a:xfrm>
                <a:custGeom>
                  <a:avLst/>
                  <a:gdLst>
                    <a:gd name="T0" fmla="*/ 0 w 112"/>
                    <a:gd name="T1" fmla="*/ 0 h 82"/>
                    <a:gd name="T2" fmla="*/ 7 w 112"/>
                    <a:gd name="T3" fmla="*/ 22 h 82"/>
                    <a:gd name="T4" fmla="*/ 30 w 112"/>
                    <a:gd name="T5" fmla="*/ 30 h 82"/>
                    <a:gd name="T6" fmla="*/ 112 w 112"/>
                    <a:gd name="T7" fmla="*/ 82 h 82"/>
                    <a:gd name="T8" fmla="*/ 0 60000 65536"/>
                    <a:gd name="T9" fmla="*/ 0 60000 65536"/>
                    <a:gd name="T10" fmla="*/ 0 60000 65536"/>
                    <a:gd name="T11" fmla="*/ 0 60000 65536"/>
                    <a:gd name="T12" fmla="*/ 0 w 112"/>
                    <a:gd name="T13" fmla="*/ 0 h 82"/>
                    <a:gd name="T14" fmla="*/ 112 w 112"/>
                    <a:gd name="T15" fmla="*/ 82 h 82"/>
                  </a:gdLst>
                  <a:ahLst/>
                  <a:cxnLst>
                    <a:cxn ang="T8">
                      <a:pos x="T0" y="T1"/>
                    </a:cxn>
                    <a:cxn ang="T9">
                      <a:pos x="T2" y="T3"/>
                    </a:cxn>
                    <a:cxn ang="T10">
                      <a:pos x="T4" y="T5"/>
                    </a:cxn>
                    <a:cxn ang="T11">
                      <a:pos x="T6" y="T7"/>
                    </a:cxn>
                  </a:cxnLst>
                  <a:rect l="T12" t="T13" r="T14" b="T15"/>
                  <a:pathLst>
                    <a:path w="112" h="82">
                      <a:moveTo>
                        <a:pt x="0" y="0"/>
                      </a:moveTo>
                      <a:cubicBezTo>
                        <a:pt x="2" y="7"/>
                        <a:pt x="2" y="17"/>
                        <a:pt x="7" y="22"/>
                      </a:cubicBezTo>
                      <a:cubicBezTo>
                        <a:pt x="13" y="28"/>
                        <a:pt x="23" y="26"/>
                        <a:pt x="30" y="30"/>
                      </a:cubicBezTo>
                      <a:cubicBezTo>
                        <a:pt x="59" y="46"/>
                        <a:pt x="82" y="68"/>
                        <a:pt x="112" y="82"/>
                      </a:cubicBezTo>
                    </a:path>
                  </a:pathLst>
                </a:custGeom>
                <a:noFill/>
                <a:ln w="9525">
                  <a:solidFill>
                    <a:srgbClr val="000000"/>
                  </a:solidFill>
                  <a:round/>
                  <a:headEnd/>
                  <a:tailEnd/>
                </a:ln>
              </p:spPr>
              <p:txBody>
                <a:bodyPr/>
                <a:lstStyle/>
                <a:p>
                  <a:endParaRPr lang="ru-RU"/>
                </a:p>
              </p:txBody>
            </p:sp>
          </p:grpSp>
          <p:grpSp>
            <p:nvGrpSpPr>
              <p:cNvPr id="31781" name="Group 73"/>
              <p:cNvGrpSpPr>
                <a:grpSpLocks noChangeAspect="1"/>
              </p:cNvGrpSpPr>
              <p:nvPr/>
            </p:nvGrpSpPr>
            <p:grpSpPr bwMode="auto">
              <a:xfrm>
                <a:off x="6152" y="9480"/>
                <a:ext cx="685" cy="510"/>
                <a:chOff x="6480" y="3338"/>
                <a:chExt cx="271" cy="202"/>
              </a:xfrm>
            </p:grpSpPr>
            <p:sp>
              <p:nvSpPr>
                <p:cNvPr id="31782" name="Freeform 74"/>
                <p:cNvSpPr>
                  <a:spLocks noChangeAspect="1"/>
                </p:cNvSpPr>
                <p:nvPr/>
              </p:nvSpPr>
              <p:spPr bwMode="auto">
                <a:xfrm>
                  <a:off x="6683" y="3375"/>
                  <a:ext cx="68" cy="93"/>
                </a:xfrm>
                <a:custGeom>
                  <a:avLst/>
                  <a:gdLst>
                    <a:gd name="T0" fmla="*/ 0 w 68"/>
                    <a:gd name="T1" fmla="*/ 0 h 93"/>
                    <a:gd name="T2" fmla="*/ 52 w 68"/>
                    <a:gd name="T3" fmla="*/ 60 h 93"/>
                    <a:gd name="T4" fmla="*/ 67 w 68"/>
                    <a:gd name="T5" fmla="*/ 90 h 93"/>
                    <a:gd name="T6" fmla="*/ 0 60000 65536"/>
                    <a:gd name="T7" fmla="*/ 0 60000 65536"/>
                    <a:gd name="T8" fmla="*/ 0 60000 65536"/>
                    <a:gd name="T9" fmla="*/ 0 w 68"/>
                    <a:gd name="T10" fmla="*/ 0 h 93"/>
                    <a:gd name="T11" fmla="*/ 68 w 68"/>
                    <a:gd name="T12" fmla="*/ 93 h 93"/>
                  </a:gdLst>
                  <a:ahLst/>
                  <a:cxnLst>
                    <a:cxn ang="T6">
                      <a:pos x="T0" y="T1"/>
                    </a:cxn>
                    <a:cxn ang="T7">
                      <a:pos x="T2" y="T3"/>
                    </a:cxn>
                    <a:cxn ang="T8">
                      <a:pos x="T4" y="T5"/>
                    </a:cxn>
                  </a:cxnLst>
                  <a:rect l="T9" t="T10" r="T11" b="T12"/>
                  <a:pathLst>
                    <a:path w="68" h="93">
                      <a:moveTo>
                        <a:pt x="0" y="0"/>
                      </a:moveTo>
                      <a:cubicBezTo>
                        <a:pt x="31" y="21"/>
                        <a:pt x="36" y="28"/>
                        <a:pt x="52" y="60"/>
                      </a:cubicBezTo>
                      <a:cubicBezTo>
                        <a:pt x="68" y="93"/>
                        <a:pt x="67" y="72"/>
                        <a:pt x="67" y="90"/>
                      </a:cubicBezTo>
                    </a:path>
                  </a:pathLst>
                </a:custGeom>
                <a:noFill/>
                <a:ln w="9525">
                  <a:solidFill>
                    <a:srgbClr val="000000"/>
                  </a:solidFill>
                  <a:round/>
                  <a:headEnd/>
                  <a:tailEnd/>
                </a:ln>
              </p:spPr>
              <p:txBody>
                <a:bodyPr/>
                <a:lstStyle/>
                <a:p>
                  <a:endParaRPr lang="ru-RU"/>
                </a:p>
              </p:txBody>
            </p:sp>
            <p:sp>
              <p:nvSpPr>
                <p:cNvPr id="31783" name="Freeform 75"/>
                <p:cNvSpPr>
                  <a:spLocks noChangeAspect="1"/>
                </p:cNvSpPr>
                <p:nvPr/>
              </p:nvSpPr>
              <p:spPr bwMode="auto">
                <a:xfrm>
                  <a:off x="6675" y="3368"/>
                  <a:ext cx="1" cy="172"/>
                </a:xfrm>
                <a:custGeom>
                  <a:avLst/>
                  <a:gdLst>
                    <a:gd name="T0" fmla="*/ 0 w 1"/>
                    <a:gd name="T1" fmla="*/ 0 h 172"/>
                    <a:gd name="T2" fmla="*/ 0 w 1"/>
                    <a:gd name="T3" fmla="*/ 172 h 172"/>
                    <a:gd name="T4" fmla="*/ 0 60000 65536"/>
                    <a:gd name="T5" fmla="*/ 0 60000 65536"/>
                    <a:gd name="T6" fmla="*/ 0 w 1"/>
                    <a:gd name="T7" fmla="*/ 0 h 172"/>
                    <a:gd name="T8" fmla="*/ 1 w 1"/>
                    <a:gd name="T9" fmla="*/ 172 h 172"/>
                  </a:gdLst>
                  <a:ahLst/>
                  <a:cxnLst>
                    <a:cxn ang="T4">
                      <a:pos x="T0" y="T1"/>
                    </a:cxn>
                    <a:cxn ang="T5">
                      <a:pos x="T2" y="T3"/>
                    </a:cxn>
                  </a:cxnLst>
                  <a:rect l="T6" t="T7" r="T8" b="T9"/>
                  <a:pathLst>
                    <a:path w="1" h="172">
                      <a:moveTo>
                        <a:pt x="0" y="0"/>
                      </a:moveTo>
                      <a:cubicBezTo>
                        <a:pt x="0" y="57"/>
                        <a:pt x="0" y="115"/>
                        <a:pt x="0" y="172"/>
                      </a:cubicBezTo>
                    </a:path>
                  </a:pathLst>
                </a:custGeom>
                <a:noFill/>
                <a:ln w="9525">
                  <a:solidFill>
                    <a:srgbClr val="000000"/>
                  </a:solidFill>
                  <a:round/>
                  <a:headEnd/>
                  <a:tailEnd/>
                </a:ln>
              </p:spPr>
              <p:txBody>
                <a:bodyPr/>
                <a:lstStyle/>
                <a:p>
                  <a:endParaRPr lang="ru-RU"/>
                </a:p>
              </p:txBody>
            </p:sp>
            <p:sp>
              <p:nvSpPr>
                <p:cNvPr id="31784" name="Freeform 76"/>
                <p:cNvSpPr>
                  <a:spLocks noChangeAspect="1"/>
                </p:cNvSpPr>
                <p:nvPr/>
              </p:nvSpPr>
              <p:spPr bwMode="auto">
                <a:xfrm>
                  <a:off x="6578" y="3360"/>
                  <a:ext cx="75" cy="130"/>
                </a:xfrm>
                <a:custGeom>
                  <a:avLst/>
                  <a:gdLst>
                    <a:gd name="T0" fmla="*/ 75 w 75"/>
                    <a:gd name="T1" fmla="*/ 0 h 130"/>
                    <a:gd name="T2" fmla="*/ 45 w 75"/>
                    <a:gd name="T3" fmla="*/ 83 h 130"/>
                    <a:gd name="T4" fmla="*/ 22 w 75"/>
                    <a:gd name="T5" fmla="*/ 105 h 130"/>
                    <a:gd name="T6" fmla="*/ 0 w 75"/>
                    <a:gd name="T7" fmla="*/ 128 h 130"/>
                    <a:gd name="T8" fmla="*/ 0 60000 65536"/>
                    <a:gd name="T9" fmla="*/ 0 60000 65536"/>
                    <a:gd name="T10" fmla="*/ 0 60000 65536"/>
                    <a:gd name="T11" fmla="*/ 0 60000 65536"/>
                    <a:gd name="T12" fmla="*/ 0 w 75"/>
                    <a:gd name="T13" fmla="*/ 0 h 130"/>
                    <a:gd name="T14" fmla="*/ 75 w 75"/>
                    <a:gd name="T15" fmla="*/ 130 h 130"/>
                  </a:gdLst>
                  <a:ahLst/>
                  <a:cxnLst>
                    <a:cxn ang="T8">
                      <a:pos x="T0" y="T1"/>
                    </a:cxn>
                    <a:cxn ang="T9">
                      <a:pos x="T2" y="T3"/>
                    </a:cxn>
                    <a:cxn ang="T10">
                      <a:pos x="T4" y="T5"/>
                    </a:cxn>
                    <a:cxn ang="T11">
                      <a:pos x="T6" y="T7"/>
                    </a:cxn>
                  </a:cxnLst>
                  <a:rect l="T12" t="T13" r="T14" b="T15"/>
                  <a:pathLst>
                    <a:path w="75" h="130">
                      <a:moveTo>
                        <a:pt x="75" y="0"/>
                      </a:moveTo>
                      <a:cubicBezTo>
                        <a:pt x="65" y="28"/>
                        <a:pt x="63" y="59"/>
                        <a:pt x="45" y="83"/>
                      </a:cubicBezTo>
                      <a:cubicBezTo>
                        <a:pt x="39" y="92"/>
                        <a:pt x="29" y="97"/>
                        <a:pt x="22" y="105"/>
                      </a:cubicBezTo>
                      <a:cubicBezTo>
                        <a:pt x="1" y="130"/>
                        <a:pt x="17" y="128"/>
                        <a:pt x="0" y="128"/>
                      </a:cubicBezTo>
                    </a:path>
                  </a:pathLst>
                </a:custGeom>
                <a:noFill/>
                <a:ln w="9525">
                  <a:solidFill>
                    <a:srgbClr val="000000"/>
                  </a:solidFill>
                  <a:round/>
                  <a:headEnd/>
                  <a:tailEnd/>
                </a:ln>
              </p:spPr>
              <p:txBody>
                <a:bodyPr/>
                <a:lstStyle/>
                <a:p>
                  <a:endParaRPr lang="ru-RU"/>
                </a:p>
              </p:txBody>
            </p:sp>
            <p:sp>
              <p:nvSpPr>
                <p:cNvPr id="31785" name="Freeform 77"/>
                <p:cNvSpPr>
                  <a:spLocks noChangeAspect="1"/>
                </p:cNvSpPr>
                <p:nvPr/>
              </p:nvSpPr>
              <p:spPr bwMode="auto">
                <a:xfrm>
                  <a:off x="6523" y="3375"/>
                  <a:ext cx="122" cy="83"/>
                </a:xfrm>
                <a:custGeom>
                  <a:avLst/>
                  <a:gdLst>
                    <a:gd name="T0" fmla="*/ 122 w 122"/>
                    <a:gd name="T1" fmla="*/ 0 h 83"/>
                    <a:gd name="T2" fmla="*/ 25 w 122"/>
                    <a:gd name="T3" fmla="*/ 60 h 83"/>
                    <a:gd name="T4" fmla="*/ 2 w 122"/>
                    <a:gd name="T5" fmla="*/ 83 h 83"/>
                    <a:gd name="T6" fmla="*/ 0 60000 65536"/>
                    <a:gd name="T7" fmla="*/ 0 60000 65536"/>
                    <a:gd name="T8" fmla="*/ 0 60000 65536"/>
                    <a:gd name="T9" fmla="*/ 0 w 122"/>
                    <a:gd name="T10" fmla="*/ 0 h 83"/>
                    <a:gd name="T11" fmla="*/ 122 w 122"/>
                    <a:gd name="T12" fmla="*/ 83 h 83"/>
                  </a:gdLst>
                  <a:ahLst/>
                  <a:cxnLst>
                    <a:cxn ang="T6">
                      <a:pos x="T0" y="T1"/>
                    </a:cxn>
                    <a:cxn ang="T7">
                      <a:pos x="T2" y="T3"/>
                    </a:cxn>
                    <a:cxn ang="T8">
                      <a:pos x="T4" y="T5"/>
                    </a:cxn>
                  </a:cxnLst>
                  <a:rect l="T9" t="T10" r="T11" b="T12"/>
                  <a:pathLst>
                    <a:path w="122" h="83">
                      <a:moveTo>
                        <a:pt x="122" y="0"/>
                      </a:moveTo>
                      <a:cubicBezTo>
                        <a:pt x="90" y="22"/>
                        <a:pt x="57" y="39"/>
                        <a:pt x="25" y="60"/>
                      </a:cubicBezTo>
                      <a:cubicBezTo>
                        <a:pt x="0" y="77"/>
                        <a:pt x="2" y="66"/>
                        <a:pt x="2" y="83"/>
                      </a:cubicBezTo>
                    </a:path>
                  </a:pathLst>
                </a:custGeom>
                <a:noFill/>
                <a:ln w="9525">
                  <a:solidFill>
                    <a:srgbClr val="000000"/>
                  </a:solidFill>
                  <a:round/>
                  <a:headEnd/>
                  <a:tailEnd/>
                </a:ln>
              </p:spPr>
              <p:txBody>
                <a:bodyPr/>
                <a:lstStyle/>
                <a:p>
                  <a:endParaRPr lang="ru-RU"/>
                </a:p>
              </p:txBody>
            </p:sp>
            <p:sp>
              <p:nvSpPr>
                <p:cNvPr id="31786" name="Freeform 78"/>
                <p:cNvSpPr>
                  <a:spLocks noChangeAspect="1"/>
                </p:cNvSpPr>
                <p:nvPr/>
              </p:nvSpPr>
              <p:spPr bwMode="auto">
                <a:xfrm>
                  <a:off x="6480" y="3338"/>
                  <a:ext cx="143" cy="45"/>
                </a:xfrm>
                <a:custGeom>
                  <a:avLst/>
                  <a:gdLst>
                    <a:gd name="T0" fmla="*/ 143 w 143"/>
                    <a:gd name="T1" fmla="*/ 0 h 45"/>
                    <a:gd name="T2" fmla="*/ 45 w 143"/>
                    <a:gd name="T3" fmla="*/ 30 h 45"/>
                    <a:gd name="T4" fmla="*/ 0 w 143"/>
                    <a:gd name="T5" fmla="*/ 45 h 45"/>
                    <a:gd name="T6" fmla="*/ 0 60000 65536"/>
                    <a:gd name="T7" fmla="*/ 0 60000 65536"/>
                    <a:gd name="T8" fmla="*/ 0 60000 65536"/>
                    <a:gd name="T9" fmla="*/ 0 w 143"/>
                    <a:gd name="T10" fmla="*/ 0 h 45"/>
                    <a:gd name="T11" fmla="*/ 143 w 143"/>
                    <a:gd name="T12" fmla="*/ 45 h 45"/>
                  </a:gdLst>
                  <a:ahLst/>
                  <a:cxnLst>
                    <a:cxn ang="T6">
                      <a:pos x="T0" y="T1"/>
                    </a:cxn>
                    <a:cxn ang="T7">
                      <a:pos x="T2" y="T3"/>
                    </a:cxn>
                    <a:cxn ang="T8">
                      <a:pos x="T4" y="T5"/>
                    </a:cxn>
                  </a:cxnLst>
                  <a:rect l="T9" t="T10" r="T11" b="T12"/>
                  <a:pathLst>
                    <a:path w="143" h="45">
                      <a:moveTo>
                        <a:pt x="143" y="0"/>
                      </a:moveTo>
                      <a:cubicBezTo>
                        <a:pt x="109" y="8"/>
                        <a:pt x="78" y="19"/>
                        <a:pt x="45" y="30"/>
                      </a:cubicBezTo>
                      <a:cubicBezTo>
                        <a:pt x="30" y="35"/>
                        <a:pt x="0" y="45"/>
                        <a:pt x="0" y="45"/>
                      </a:cubicBezTo>
                    </a:path>
                  </a:pathLst>
                </a:custGeom>
                <a:noFill/>
                <a:ln w="9525">
                  <a:solidFill>
                    <a:srgbClr val="000000"/>
                  </a:solidFill>
                  <a:round/>
                  <a:headEnd/>
                  <a:tailEnd/>
                </a:ln>
              </p:spPr>
              <p:txBody>
                <a:bodyPr/>
                <a:lstStyle/>
                <a:p>
                  <a:endParaRPr lang="ru-RU"/>
                </a:p>
              </p:txBody>
            </p:sp>
          </p:grpSp>
        </p:grpSp>
      </p:grpSp>
      <p:grpSp>
        <p:nvGrpSpPr>
          <p:cNvPr id="31751" name="Group 79"/>
          <p:cNvGrpSpPr>
            <a:grpSpLocks noChangeAspect="1"/>
          </p:cNvGrpSpPr>
          <p:nvPr/>
        </p:nvGrpSpPr>
        <p:grpSpPr bwMode="auto">
          <a:xfrm>
            <a:off x="2168525" y="5184775"/>
            <a:ext cx="746125" cy="635000"/>
            <a:chOff x="1955" y="5905"/>
            <a:chExt cx="4680" cy="3980"/>
          </a:xfrm>
        </p:grpSpPr>
        <p:sp>
          <p:nvSpPr>
            <p:cNvPr id="31753" name="Freeform 80"/>
            <p:cNvSpPr>
              <a:spLocks noChangeAspect="1"/>
            </p:cNvSpPr>
            <p:nvPr/>
          </p:nvSpPr>
          <p:spPr bwMode="auto">
            <a:xfrm>
              <a:off x="3224" y="6777"/>
              <a:ext cx="1875" cy="1933"/>
            </a:xfrm>
            <a:custGeom>
              <a:avLst/>
              <a:gdLst>
                <a:gd name="T0" fmla="*/ 1089 w 742"/>
                <a:gd name="T1" fmla="*/ 1857 h 765"/>
                <a:gd name="T2" fmla="*/ 1448 w 742"/>
                <a:gd name="T3" fmla="*/ 1799 h 765"/>
                <a:gd name="T4" fmla="*/ 1637 w 742"/>
                <a:gd name="T5" fmla="*/ 1743 h 765"/>
                <a:gd name="T6" fmla="*/ 1771 w 742"/>
                <a:gd name="T7" fmla="*/ 1610 h 765"/>
                <a:gd name="T8" fmla="*/ 1865 w 742"/>
                <a:gd name="T9" fmla="*/ 1079 h 765"/>
                <a:gd name="T10" fmla="*/ 1847 w 742"/>
                <a:gd name="T11" fmla="*/ 227 h 765"/>
                <a:gd name="T12" fmla="*/ 1771 w 742"/>
                <a:gd name="T13" fmla="*/ 114 h 765"/>
                <a:gd name="T14" fmla="*/ 1658 w 742"/>
                <a:gd name="T15" fmla="*/ 76 h 765"/>
                <a:gd name="T16" fmla="*/ 1430 w 742"/>
                <a:gd name="T17" fmla="*/ 0 h 765"/>
                <a:gd name="T18" fmla="*/ 596 w 742"/>
                <a:gd name="T19" fmla="*/ 18 h 765"/>
                <a:gd name="T20" fmla="*/ 483 w 742"/>
                <a:gd name="T21" fmla="*/ 56 h 765"/>
                <a:gd name="T22" fmla="*/ 369 w 742"/>
                <a:gd name="T23" fmla="*/ 131 h 765"/>
                <a:gd name="T24" fmla="*/ 273 w 742"/>
                <a:gd name="T25" fmla="*/ 397 h 765"/>
                <a:gd name="T26" fmla="*/ 521 w 742"/>
                <a:gd name="T27" fmla="*/ 1723 h 765"/>
                <a:gd name="T28" fmla="*/ 690 w 742"/>
                <a:gd name="T29" fmla="*/ 1837 h 765"/>
                <a:gd name="T30" fmla="*/ 1165 w 742"/>
                <a:gd name="T31" fmla="*/ 1933 h 765"/>
                <a:gd name="T32" fmla="*/ 1354 w 742"/>
                <a:gd name="T33" fmla="*/ 1837 h 7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2"/>
                <a:gd name="T52" fmla="*/ 0 h 765"/>
                <a:gd name="T53" fmla="*/ 742 w 742"/>
                <a:gd name="T54" fmla="*/ 765 h 7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2" h="765">
                  <a:moveTo>
                    <a:pt x="431" y="735"/>
                  </a:moveTo>
                  <a:cubicBezTo>
                    <a:pt x="480" y="729"/>
                    <a:pt x="526" y="724"/>
                    <a:pt x="573" y="712"/>
                  </a:cubicBezTo>
                  <a:cubicBezTo>
                    <a:pt x="598" y="706"/>
                    <a:pt x="648" y="690"/>
                    <a:pt x="648" y="690"/>
                  </a:cubicBezTo>
                  <a:cubicBezTo>
                    <a:pt x="700" y="655"/>
                    <a:pt x="687" y="677"/>
                    <a:pt x="701" y="637"/>
                  </a:cubicBezTo>
                  <a:cubicBezTo>
                    <a:pt x="706" y="553"/>
                    <a:pt x="715" y="502"/>
                    <a:pt x="738" y="427"/>
                  </a:cubicBezTo>
                  <a:cubicBezTo>
                    <a:pt x="736" y="315"/>
                    <a:pt x="742" y="202"/>
                    <a:pt x="731" y="90"/>
                  </a:cubicBezTo>
                  <a:cubicBezTo>
                    <a:pt x="729" y="72"/>
                    <a:pt x="711" y="60"/>
                    <a:pt x="701" y="45"/>
                  </a:cubicBezTo>
                  <a:cubicBezTo>
                    <a:pt x="692" y="32"/>
                    <a:pt x="656" y="30"/>
                    <a:pt x="656" y="30"/>
                  </a:cubicBezTo>
                  <a:cubicBezTo>
                    <a:pt x="626" y="11"/>
                    <a:pt x="601" y="7"/>
                    <a:pt x="566" y="0"/>
                  </a:cubicBezTo>
                  <a:cubicBezTo>
                    <a:pt x="456" y="2"/>
                    <a:pt x="346" y="1"/>
                    <a:pt x="236" y="7"/>
                  </a:cubicBezTo>
                  <a:cubicBezTo>
                    <a:pt x="220" y="8"/>
                    <a:pt x="191" y="22"/>
                    <a:pt x="191" y="22"/>
                  </a:cubicBezTo>
                  <a:cubicBezTo>
                    <a:pt x="176" y="32"/>
                    <a:pt x="156" y="37"/>
                    <a:pt x="146" y="52"/>
                  </a:cubicBezTo>
                  <a:cubicBezTo>
                    <a:pt x="124" y="86"/>
                    <a:pt x="122" y="120"/>
                    <a:pt x="108" y="157"/>
                  </a:cubicBezTo>
                  <a:cubicBezTo>
                    <a:pt x="99" y="322"/>
                    <a:pt x="0" y="619"/>
                    <a:pt x="206" y="682"/>
                  </a:cubicBezTo>
                  <a:cubicBezTo>
                    <a:pt x="240" y="705"/>
                    <a:pt x="230" y="717"/>
                    <a:pt x="273" y="727"/>
                  </a:cubicBezTo>
                  <a:cubicBezTo>
                    <a:pt x="338" y="759"/>
                    <a:pt x="384" y="759"/>
                    <a:pt x="461" y="765"/>
                  </a:cubicBezTo>
                  <a:cubicBezTo>
                    <a:pt x="481" y="758"/>
                    <a:pt x="521" y="742"/>
                    <a:pt x="536" y="727"/>
                  </a:cubicBezTo>
                </a:path>
              </a:pathLst>
            </a:custGeom>
            <a:noFill/>
            <a:ln w="9525">
              <a:solidFill>
                <a:srgbClr val="000000"/>
              </a:solidFill>
              <a:round/>
              <a:headEnd/>
              <a:tailEnd/>
            </a:ln>
          </p:spPr>
          <p:txBody>
            <a:bodyPr/>
            <a:lstStyle/>
            <a:p>
              <a:endParaRPr lang="ru-RU"/>
            </a:p>
          </p:txBody>
        </p:sp>
        <p:sp>
          <p:nvSpPr>
            <p:cNvPr id="31754" name="Freeform 81"/>
            <p:cNvSpPr>
              <a:spLocks noChangeAspect="1"/>
            </p:cNvSpPr>
            <p:nvPr/>
          </p:nvSpPr>
          <p:spPr bwMode="auto">
            <a:xfrm>
              <a:off x="3683" y="5905"/>
              <a:ext cx="1042" cy="965"/>
            </a:xfrm>
            <a:custGeom>
              <a:avLst/>
              <a:gdLst>
                <a:gd name="T0" fmla="*/ 223 w 412"/>
                <a:gd name="T1" fmla="*/ 851 h 382"/>
                <a:gd name="T2" fmla="*/ 129 w 412"/>
                <a:gd name="T3" fmla="*/ 720 h 382"/>
                <a:gd name="T4" fmla="*/ 33 w 412"/>
                <a:gd name="T5" fmla="*/ 568 h 382"/>
                <a:gd name="T6" fmla="*/ 167 w 412"/>
                <a:gd name="T7" fmla="*/ 152 h 382"/>
                <a:gd name="T8" fmla="*/ 336 w 412"/>
                <a:gd name="T9" fmla="*/ 38 h 382"/>
                <a:gd name="T10" fmla="*/ 395 w 412"/>
                <a:gd name="T11" fmla="*/ 0 h 382"/>
                <a:gd name="T12" fmla="*/ 716 w 412"/>
                <a:gd name="T13" fmla="*/ 18 h 382"/>
                <a:gd name="T14" fmla="*/ 888 w 412"/>
                <a:gd name="T15" fmla="*/ 114 h 382"/>
                <a:gd name="T16" fmla="*/ 1039 w 412"/>
                <a:gd name="T17" fmla="*/ 397 h 382"/>
                <a:gd name="T18" fmla="*/ 1019 w 412"/>
                <a:gd name="T19" fmla="*/ 796 h 382"/>
                <a:gd name="T20" fmla="*/ 964 w 412"/>
                <a:gd name="T21" fmla="*/ 813 h 382"/>
                <a:gd name="T22" fmla="*/ 678 w 412"/>
                <a:gd name="T23" fmla="*/ 965 h 382"/>
                <a:gd name="T24" fmla="*/ 298 w 412"/>
                <a:gd name="T25" fmla="*/ 947 h 382"/>
                <a:gd name="T26" fmla="*/ 223 w 412"/>
                <a:gd name="T27" fmla="*/ 851 h 3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2"/>
                <a:gd name="T43" fmla="*/ 0 h 382"/>
                <a:gd name="T44" fmla="*/ 412 w 412"/>
                <a:gd name="T45" fmla="*/ 382 h 3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2" h="382">
                  <a:moveTo>
                    <a:pt x="88" y="337"/>
                  </a:moveTo>
                  <a:cubicBezTo>
                    <a:pt x="71" y="285"/>
                    <a:pt x="88" y="297"/>
                    <a:pt x="51" y="285"/>
                  </a:cubicBezTo>
                  <a:cubicBezTo>
                    <a:pt x="23" y="267"/>
                    <a:pt x="24" y="255"/>
                    <a:pt x="13" y="225"/>
                  </a:cubicBezTo>
                  <a:cubicBezTo>
                    <a:pt x="17" y="173"/>
                    <a:pt x="0" y="80"/>
                    <a:pt x="66" y="60"/>
                  </a:cubicBezTo>
                  <a:cubicBezTo>
                    <a:pt x="88" y="45"/>
                    <a:pt x="111" y="30"/>
                    <a:pt x="133" y="15"/>
                  </a:cubicBezTo>
                  <a:cubicBezTo>
                    <a:pt x="141" y="10"/>
                    <a:pt x="156" y="0"/>
                    <a:pt x="156" y="0"/>
                  </a:cubicBezTo>
                  <a:cubicBezTo>
                    <a:pt x="198" y="2"/>
                    <a:pt x="241" y="3"/>
                    <a:pt x="283" y="7"/>
                  </a:cubicBezTo>
                  <a:cubicBezTo>
                    <a:pt x="309" y="10"/>
                    <a:pt x="351" y="45"/>
                    <a:pt x="351" y="45"/>
                  </a:cubicBezTo>
                  <a:cubicBezTo>
                    <a:pt x="364" y="86"/>
                    <a:pt x="396" y="116"/>
                    <a:pt x="411" y="157"/>
                  </a:cubicBezTo>
                  <a:cubicBezTo>
                    <a:pt x="408" y="210"/>
                    <a:pt x="412" y="263"/>
                    <a:pt x="403" y="315"/>
                  </a:cubicBezTo>
                  <a:cubicBezTo>
                    <a:pt x="402" y="323"/>
                    <a:pt x="388" y="318"/>
                    <a:pt x="381" y="322"/>
                  </a:cubicBezTo>
                  <a:cubicBezTo>
                    <a:pt x="337" y="346"/>
                    <a:pt x="315" y="368"/>
                    <a:pt x="268" y="382"/>
                  </a:cubicBezTo>
                  <a:cubicBezTo>
                    <a:pt x="218" y="380"/>
                    <a:pt x="168" y="379"/>
                    <a:pt x="118" y="375"/>
                  </a:cubicBezTo>
                  <a:cubicBezTo>
                    <a:pt x="100" y="373"/>
                    <a:pt x="71" y="356"/>
                    <a:pt x="88" y="337"/>
                  </a:cubicBezTo>
                  <a:close/>
                </a:path>
              </a:pathLst>
            </a:custGeom>
            <a:noFill/>
            <a:ln w="9525">
              <a:solidFill>
                <a:srgbClr val="000000"/>
              </a:solidFill>
              <a:round/>
              <a:headEnd/>
              <a:tailEnd/>
            </a:ln>
          </p:spPr>
          <p:txBody>
            <a:bodyPr/>
            <a:lstStyle/>
            <a:p>
              <a:endParaRPr lang="ru-RU"/>
            </a:p>
          </p:txBody>
        </p:sp>
        <p:sp>
          <p:nvSpPr>
            <p:cNvPr id="31755" name="Freeform 82"/>
            <p:cNvSpPr>
              <a:spLocks noChangeAspect="1"/>
            </p:cNvSpPr>
            <p:nvPr/>
          </p:nvSpPr>
          <p:spPr bwMode="auto">
            <a:xfrm>
              <a:off x="4280" y="6120"/>
              <a:ext cx="157" cy="278"/>
            </a:xfrm>
            <a:custGeom>
              <a:avLst/>
              <a:gdLst>
                <a:gd name="T0" fmla="*/ 139 w 62"/>
                <a:gd name="T1" fmla="*/ 30 h 110"/>
                <a:gd name="T2" fmla="*/ 25 w 62"/>
                <a:gd name="T3" fmla="*/ 126 h 110"/>
                <a:gd name="T4" fmla="*/ 43 w 62"/>
                <a:gd name="T5" fmla="*/ 258 h 110"/>
                <a:gd name="T6" fmla="*/ 119 w 62"/>
                <a:gd name="T7" fmla="*/ 240 h 110"/>
                <a:gd name="T8" fmla="*/ 157 w 62"/>
                <a:gd name="T9" fmla="*/ 126 h 110"/>
                <a:gd name="T10" fmla="*/ 139 w 62"/>
                <a:gd name="T11" fmla="*/ 30 h 110"/>
                <a:gd name="T12" fmla="*/ 0 60000 65536"/>
                <a:gd name="T13" fmla="*/ 0 60000 65536"/>
                <a:gd name="T14" fmla="*/ 0 60000 65536"/>
                <a:gd name="T15" fmla="*/ 0 60000 65536"/>
                <a:gd name="T16" fmla="*/ 0 60000 65536"/>
                <a:gd name="T17" fmla="*/ 0 60000 65536"/>
                <a:gd name="T18" fmla="*/ 0 w 62"/>
                <a:gd name="T19" fmla="*/ 0 h 110"/>
                <a:gd name="T20" fmla="*/ 62 w 62"/>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62" h="110">
                  <a:moveTo>
                    <a:pt x="55" y="12"/>
                  </a:moveTo>
                  <a:cubicBezTo>
                    <a:pt x="16" y="0"/>
                    <a:pt x="31" y="17"/>
                    <a:pt x="10" y="50"/>
                  </a:cubicBezTo>
                  <a:cubicBezTo>
                    <a:pt x="12" y="67"/>
                    <a:pt x="6" y="88"/>
                    <a:pt x="17" y="102"/>
                  </a:cubicBezTo>
                  <a:cubicBezTo>
                    <a:pt x="24" y="110"/>
                    <a:pt x="40" y="103"/>
                    <a:pt x="47" y="95"/>
                  </a:cubicBezTo>
                  <a:cubicBezTo>
                    <a:pt x="57" y="83"/>
                    <a:pt x="62" y="50"/>
                    <a:pt x="62" y="50"/>
                  </a:cubicBezTo>
                  <a:cubicBezTo>
                    <a:pt x="44" y="37"/>
                    <a:pt x="0" y="12"/>
                    <a:pt x="55" y="12"/>
                  </a:cubicBezTo>
                  <a:close/>
                </a:path>
              </a:pathLst>
            </a:custGeom>
            <a:noFill/>
            <a:ln w="9525">
              <a:solidFill>
                <a:srgbClr val="000000"/>
              </a:solidFill>
              <a:round/>
              <a:headEnd/>
              <a:tailEnd/>
            </a:ln>
          </p:spPr>
          <p:txBody>
            <a:bodyPr/>
            <a:lstStyle/>
            <a:p>
              <a:endParaRPr lang="ru-RU"/>
            </a:p>
          </p:txBody>
        </p:sp>
        <p:sp>
          <p:nvSpPr>
            <p:cNvPr id="31756" name="Freeform 83"/>
            <p:cNvSpPr>
              <a:spLocks noChangeAspect="1"/>
            </p:cNvSpPr>
            <p:nvPr/>
          </p:nvSpPr>
          <p:spPr bwMode="auto">
            <a:xfrm>
              <a:off x="3921" y="6132"/>
              <a:ext cx="157" cy="266"/>
            </a:xfrm>
            <a:custGeom>
              <a:avLst/>
              <a:gdLst>
                <a:gd name="T0" fmla="*/ 81 w 62"/>
                <a:gd name="T1" fmla="*/ 0 h 105"/>
                <a:gd name="T2" fmla="*/ 43 w 62"/>
                <a:gd name="T3" fmla="*/ 56 h 105"/>
                <a:gd name="T4" fmla="*/ 5 w 62"/>
                <a:gd name="T5" fmla="*/ 170 h 105"/>
                <a:gd name="T6" fmla="*/ 23 w 62"/>
                <a:gd name="T7" fmla="*/ 246 h 105"/>
                <a:gd name="T8" fmla="*/ 157 w 62"/>
                <a:gd name="T9" fmla="*/ 190 h 105"/>
                <a:gd name="T10" fmla="*/ 119 w 62"/>
                <a:gd name="T11" fmla="*/ 76 h 105"/>
                <a:gd name="T12" fmla="*/ 99 w 62"/>
                <a:gd name="T13" fmla="*/ 18 h 105"/>
                <a:gd name="T14" fmla="*/ 81 w 62"/>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05"/>
                <a:gd name="T26" fmla="*/ 62 w 62"/>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05">
                  <a:moveTo>
                    <a:pt x="32" y="0"/>
                  </a:moveTo>
                  <a:cubicBezTo>
                    <a:pt x="27" y="7"/>
                    <a:pt x="21" y="14"/>
                    <a:pt x="17" y="22"/>
                  </a:cubicBezTo>
                  <a:cubicBezTo>
                    <a:pt x="11" y="36"/>
                    <a:pt x="2" y="67"/>
                    <a:pt x="2" y="67"/>
                  </a:cubicBezTo>
                  <a:cubicBezTo>
                    <a:pt x="4" y="77"/>
                    <a:pt x="0" y="92"/>
                    <a:pt x="9" y="97"/>
                  </a:cubicBezTo>
                  <a:cubicBezTo>
                    <a:pt x="22" y="105"/>
                    <a:pt x="54" y="80"/>
                    <a:pt x="62" y="75"/>
                  </a:cubicBezTo>
                  <a:cubicBezTo>
                    <a:pt x="57" y="60"/>
                    <a:pt x="52" y="45"/>
                    <a:pt x="47" y="30"/>
                  </a:cubicBezTo>
                  <a:cubicBezTo>
                    <a:pt x="44" y="22"/>
                    <a:pt x="39" y="7"/>
                    <a:pt x="39" y="7"/>
                  </a:cubicBezTo>
                  <a:cubicBezTo>
                    <a:pt x="10" y="17"/>
                    <a:pt x="11" y="21"/>
                    <a:pt x="32" y="0"/>
                  </a:cubicBezTo>
                  <a:close/>
                </a:path>
              </a:pathLst>
            </a:custGeom>
            <a:noFill/>
            <a:ln w="9525">
              <a:solidFill>
                <a:srgbClr val="000000"/>
              </a:solidFill>
              <a:round/>
              <a:headEnd/>
              <a:tailEnd/>
            </a:ln>
          </p:spPr>
          <p:txBody>
            <a:bodyPr/>
            <a:lstStyle/>
            <a:p>
              <a:endParaRPr lang="ru-RU"/>
            </a:p>
          </p:txBody>
        </p:sp>
        <p:sp>
          <p:nvSpPr>
            <p:cNvPr id="31757" name="Freeform 84"/>
            <p:cNvSpPr>
              <a:spLocks noChangeAspect="1"/>
            </p:cNvSpPr>
            <p:nvPr/>
          </p:nvSpPr>
          <p:spPr bwMode="auto">
            <a:xfrm>
              <a:off x="3641" y="8596"/>
              <a:ext cx="171" cy="1289"/>
            </a:xfrm>
            <a:custGeom>
              <a:avLst/>
              <a:gdLst>
                <a:gd name="T0" fmla="*/ 171 w 68"/>
                <a:gd name="T1" fmla="*/ 0 h 510"/>
                <a:gd name="T2" fmla="*/ 96 w 68"/>
                <a:gd name="T3" fmla="*/ 910 h 510"/>
                <a:gd name="T4" fmla="*/ 0 w 68"/>
                <a:gd name="T5" fmla="*/ 1289 h 510"/>
                <a:gd name="T6" fmla="*/ 0 60000 65536"/>
                <a:gd name="T7" fmla="*/ 0 60000 65536"/>
                <a:gd name="T8" fmla="*/ 0 60000 65536"/>
                <a:gd name="T9" fmla="*/ 0 w 68"/>
                <a:gd name="T10" fmla="*/ 0 h 510"/>
                <a:gd name="T11" fmla="*/ 68 w 68"/>
                <a:gd name="T12" fmla="*/ 510 h 510"/>
              </a:gdLst>
              <a:ahLst/>
              <a:cxnLst>
                <a:cxn ang="T6">
                  <a:pos x="T0" y="T1"/>
                </a:cxn>
                <a:cxn ang="T7">
                  <a:pos x="T2" y="T3"/>
                </a:cxn>
                <a:cxn ang="T8">
                  <a:pos x="T4" y="T5"/>
                </a:cxn>
              </a:cxnLst>
              <a:rect l="T9" t="T10" r="T11" b="T12"/>
              <a:pathLst>
                <a:path w="68" h="510">
                  <a:moveTo>
                    <a:pt x="68" y="0"/>
                  </a:moveTo>
                  <a:cubicBezTo>
                    <a:pt x="63" y="123"/>
                    <a:pt x="60" y="240"/>
                    <a:pt x="38" y="360"/>
                  </a:cubicBezTo>
                  <a:cubicBezTo>
                    <a:pt x="29" y="410"/>
                    <a:pt x="0" y="459"/>
                    <a:pt x="0" y="510"/>
                  </a:cubicBezTo>
                </a:path>
              </a:pathLst>
            </a:custGeom>
            <a:noFill/>
            <a:ln w="9525">
              <a:solidFill>
                <a:srgbClr val="000000"/>
              </a:solidFill>
              <a:round/>
              <a:headEnd/>
              <a:tailEnd/>
            </a:ln>
          </p:spPr>
          <p:txBody>
            <a:bodyPr/>
            <a:lstStyle/>
            <a:p>
              <a:endParaRPr lang="ru-RU"/>
            </a:p>
          </p:txBody>
        </p:sp>
        <p:sp>
          <p:nvSpPr>
            <p:cNvPr id="31758" name="Freeform 85"/>
            <p:cNvSpPr>
              <a:spLocks noChangeAspect="1"/>
            </p:cNvSpPr>
            <p:nvPr/>
          </p:nvSpPr>
          <p:spPr bwMode="auto">
            <a:xfrm>
              <a:off x="4740" y="8558"/>
              <a:ext cx="172" cy="1289"/>
            </a:xfrm>
            <a:custGeom>
              <a:avLst/>
              <a:gdLst>
                <a:gd name="T0" fmla="*/ 0 w 68"/>
                <a:gd name="T1" fmla="*/ 0 h 510"/>
                <a:gd name="T2" fmla="*/ 114 w 68"/>
                <a:gd name="T3" fmla="*/ 265 h 510"/>
                <a:gd name="T4" fmla="*/ 134 w 68"/>
                <a:gd name="T5" fmla="*/ 1289 h 510"/>
                <a:gd name="T6" fmla="*/ 0 60000 65536"/>
                <a:gd name="T7" fmla="*/ 0 60000 65536"/>
                <a:gd name="T8" fmla="*/ 0 60000 65536"/>
                <a:gd name="T9" fmla="*/ 0 w 68"/>
                <a:gd name="T10" fmla="*/ 0 h 510"/>
                <a:gd name="T11" fmla="*/ 68 w 68"/>
                <a:gd name="T12" fmla="*/ 510 h 510"/>
              </a:gdLst>
              <a:ahLst/>
              <a:cxnLst>
                <a:cxn ang="T6">
                  <a:pos x="T0" y="T1"/>
                </a:cxn>
                <a:cxn ang="T7">
                  <a:pos x="T2" y="T3"/>
                </a:cxn>
                <a:cxn ang="T8">
                  <a:pos x="T4" y="T5"/>
                </a:cxn>
              </a:cxnLst>
              <a:rect l="T9" t="T10" r="T11" b="T12"/>
              <a:pathLst>
                <a:path w="68" h="510">
                  <a:moveTo>
                    <a:pt x="0" y="0"/>
                  </a:moveTo>
                  <a:cubicBezTo>
                    <a:pt x="18" y="37"/>
                    <a:pt x="33" y="66"/>
                    <a:pt x="45" y="105"/>
                  </a:cubicBezTo>
                  <a:cubicBezTo>
                    <a:pt x="68" y="279"/>
                    <a:pt x="53" y="145"/>
                    <a:pt x="53" y="510"/>
                  </a:cubicBezTo>
                </a:path>
              </a:pathLst>
            </a:custGeom>
            <a:noFill/>
            <a:ln w="9525">
              <a:solidFill>
                <a:srgbClr val="000000"/>
              </a:solidFill>
              <a:round/>
              <a:headEnd/>
              <a:tailEnd/>
            </a:ln>
          </p:spPr>
          <p:txBody>
            <a:bodyPr/>
            <a:lstStyle/>
            <a:p>
              <a:endParaRPr lang="ru-RU"/>
            </a:p>
          </p:txBody>
        </p:sp>
        <p:sp>
          <p:nvSpPr>
            <p:cNvPr id="31759" name="Freeform 86"/>
            <p:cNvSpPr>
              <a:spLocks noChangeAspect="1"/>
            </p:cNvSpPr>
            <p:nvPr/>
          </p:nvSpPr>
          <p:spPr bwMode="auto">
            <a:xfrm>
              <a:off x="2561" y="7573"/>
              <a:ext cx="910" cy="98"/>
            </a:xfrm>
            <a:custGeom>
              <a:avLst/>
              <a:gdLst>
                <a:gd name="T0" fmla="*/ 910 w 360"/>
                <a:gd name="T1" fmla="*/ 0 h 39"/>
                <a:gd name="T2" fmla="*/ 0 w 360"/>
                <a:gd name="T3" fmla="*/ 55 h 39"/>
                <a:gd name="T4" fmla="*/ 0 60000 65536"/>
                <a:gd name="T5" fmla="*/ 0 60000 65536"/>
                <a:gd name="T6" fmla="*/ 0 w 360"/>
                <a:gd name="T7" fmla="*/ 0 h 39"/>
                <a:gd name="T8" fmla="*/ 360 w 360"/>
                <a:gd name="T9" fmla="*/ 39 h 39"/>
              </a:gdLst>
              <a:ahLst/>
              <a:cxnLst>
                <a:cxn ang="T4">
                  <a:pos x="T0" y="T1"/>
                </a:cxn>
                <a:cxn ang="T5">
                  <a:pos x="T2" y="T3"/>
                </a:cxn>
              </a:cxnLst>
              <a:rect l="T6" t="T7" r="T8" b="T9"/>
              <a:pathLst>
                <a:path w="360" h="39">
                  <a:moveTo>
                    <a:pt x="360" y="0"/>
                  </a:moveTo>
                  <a:cubicBezTo>
                    <a:pt x="232" y="39"/>
                    <a:pt x="171" y="22"/>
                    <a:pt x="0" y="22"/>
                  </a:cubicBezTo>
                </a:path>
              </a:pathLst>
            </a:custGeom>
            <a:noFill/>
            <a:ln w="9525">
              <a:solidFill>
                <a:srgbClr val="000000"/>
              </a:solidFill>
              <a:round/>
              <a:headEnd/>
              <a:tailEnd/>
            </a:ln>
          </p:spPr>
          <p:txBody>
            <a:bodyPr/>
            <a:lstStyle/>
            <a:p>
              <a:endParaRPr lang="ru-RU"/>
            </a:p>
          </p:txBody>
        </p:sp>
        <p:sp>
          <p:nvSpPr>
            <p:cNvPr id="31760" name="Freeform 87"/>
            <p:cNvSpPr>
              <a:spLocks noChangeAspect="1"/>
            </p:cNvSpPr>
            <p:nvPr/>
          </p:nvSpPr>
          <p:spPr bwMode="auto">
            <a:xfrm>
              <a:off x="5119" y="7401"/>
              <a:ext cx="1023" cy="187"/>
            </a:xfrm>
            <a:custGeom>
              <a:avLst/>
              <a:gdLst>
                <a:gd name="T0" fmla="*/ 0 w 405"/>
                <a:gd name="T1" fmla="*/ 0 h 74"/>
                <a:gd name="T2" fmla="*/ 1023 w 405"/>
                <a:gd name="T3" fmla="*/ 20 h 74"/>
                <a:gd name="T4" fmla="*/ 0 60000 65536"/>
                <a:gd name="T5" fmla="*/ 0 60000 65536"/>
                <a:gd name="T6" fmla="*/ 0 w 405"/>
                <a:gd name="T7" fmla="*/ 0 h 74"/>
                <a:gd name="T8" fmla="*/ 405 w 405"/>
                <a:gd name="T9" fmla="*/ 74 h 74"/>
              </a:gdLst>
              <a:ahLst/>
              <a:cxnLst>
                <a:cxn ang="T4">
                  <a:pos x="T0" y="T1"/>
                </a:cxn>
                <a:cxn ang="T5">
                  <a:pos x="T2" y="T3"/>
                </a:cxn>
              </a:cxnLst>
              <a:rect l="T6" t="T7" r="T8" b="T9"/>
              <a:pathLst>
                <a:path w="405" h="74">
                  <a:moveTo>
                    <a:pt x="0" y="0"/>
                  </a:moveTo>
                  <a:cubicBezTo>
                    <a:pt x="113" y="74"/>
                    <a:pt x="405" y="8"/>
                    <a:pt x="405" y="8"/>
                  </a:cubicBezTo>
                </a:path>
              </a:pathLst>
            </a:custGeom>
            <a:noFill/>
            <a:ln w="9525">
              <a:solidFill>
                <a:srgbClr val="000000"/>
              </a:solidFill>
              <a:round/>
              <a:headEnd/>
              <a:tailEnd/>
            </a:ln>
          </p:spPr>
          <p:txBody>
            <a:bodyPr/>
            <a:lstStyle/>
            <a:p>
              <a:endParaRPr lang="ru-RU"/>
            </a:p>
          </p:txBody>
        </p:sp>
        <p:grpSp>
          <p:nvGrpSpPr>
            <p:cNvPr id="31761" name="Group 88"/>
            <p:cNvGrpSpPr>
              <a:grpSpLocks noChangeAspect="1"/>
            </p:cNvGrpSpPr>
            <p:nvPr/>
          </p:nvGrpSpPr>
          <p:grpSpPr bwMode="auto">
            <a:xfrm>
              <a:off x="6087" y="6870"/>
              <a:ext cx="548" cy="607"/>
              <a:chOff x="6087" y="6870"/>
              <a:chExt cx="548" cy="607"/>
            </a:xfrm>
          </p:grpSpPr>
          <p:sp>
            <p:nvSpPr>
              <p:cNvPr id="31767" name="Freeform 89"/>
              <p:cNvSpPr>
                <a:spLocks noChangeAspect="1"/>
              </p:cNvSpPr>
              <p:nvPr/>
            </p:nvSpPr>
            <p:spPr bwMode="auto">
              <a:xfrm>
                <a:off x="6142" y="6870"/>
                <a:ext cx="190" cy="475"/>
              </a:xfrm>
              <a:custGeom>
                <a:avLst/>
                <a:gdLst>
                  <a:gd name="T0" fmla="*/ 0 w 75"/>
                  <a:gd name="T1" fmla="*/ 475 h 188"/>
                  <a:gd name="T2" fmla="*/ 76 w 75"/>
                  <a:gd name="T3" fmla="*/ 361 h 188"/>
                  <a:gd name="T4" fmla="*/ 190 w 75"/>
                  <a:gd name="T5" fmla="*/ 0 h 188"/>
                  <a:gd name="T6" fmla="*/ 0 60000 65536"/>
                  <a:gd name="T7" fmla="*/ 0 60000 65536"/>
                  <a:gd name="T8" fmla="*/ 0 60000 65536"/>
                  <a:gd name="T9" fmla="*/ 0 w 75"/>
                  <a:gd name="T10" fmla="*/ 0 h 188"/>
                  <a:gd name="T11" fmla="*/ 75 w 75"/>
                  <a:gd name="T12" fmla="*/ 188 h 188"/>
                </a:gdLst>
                <a:ahLst/>
                <a:cxnLst>
                  <a:cxn ang="T6">
                    <a:pos x="T0" y="T1"/>
                  </a:cxn>
                  <a:cxn ang="T7">
                    <a:pos x="T2" y="T3"/>
                  </a:cxn>
                  <a:cxn ang="T8">
                    <a:pos x="T4" y="T5"/>
                  </a:cxn>
                </a:cxnLst>
                <a:rect l="T9" t="T10" r="T11" b="T12"/>
                <a:pathLst>
                  <a:path w="75" h="188">
                    <a:moveTo>
                      <a:pt x="0" y="188"/>
                    </a:moveTo>
                    <a:cubicBezTo>
                      <a:pt x="10" y="173"/>
                      <a:pt x="20" y="158"/>
                      <a:pt x="30" y="143"/>
                    </a:cubicBezTo>
                    <a:cubicBezTo>
                      <a:pt x="56" y="103"/>
                      <a:pt x="55" y="43"/>
                      <a:pt x="75" y="0"/>
                    </a:cubicBezTo>
                  </a:path>
                </a:pathLst>
              </a:custGeom>
              <a:noFill/>
              <a:ln w="9525">
                <a:solidFill>
                  <a:srgbClr val="000000"/>
                </a:solidFill>
                <a:round/>
                <a:headEnd/>
                <a:tailEnd/>
              </a:ln>
            </p:spPr>
            <p:txBody>
              <a:bodyPr/>
              <a:lstStyle/>
              <a:p>
                <a:endParaRPr lang="ru-RU"/>
              </a:p>
            </p:txBody>
          </p:sp>
          <p:sp>
            <p:nvSpPr>
              <p:cNvPr id="31768" name="Freeform 90"/>
              <p:cNvSpPr>
                <a:spLocks noChangeAspect="1"/>
              </p:cNvSpPr>
              <p:nvPr/>
            </p:nvSpPr>
            <p:spPr bwMode="auto">
              <a:xfrm>
                <a:off x="6142" y="7022"/>
                <a:ext cx="493" cy="303"/>
              </a:xfrm>
              <a:custGeom>
                <a:avLst/>
                <a:gdLst>
                  <a:gd name="T0" fmla="*/ 0 w 195"/>
                  <a:gd name="T1" fmla="*/ 303 h 120"/>
                  <a:gd name="T2" fmla="*/ 210 w 195"/>
                  <a:gd name="T3" fmla="*/ 247 h 120"/>
                  <a:gd name="T4" fmla="*/ 265 w 195"/>
                  <a:gd name="T5" fmla="*/ 189 h 120"/>
                  <a:gd name="T6" fmla="*/ 324 w 195"/>
                  <a:gd name="T7" fmla="*/ 172 h 120"/>
                  <a:gd name="T8" fmla="*/ 362 w 195"/>
                  <a:gd name="T9" fmla="*/ 114 h 120"/>
                  <a:gd name="T10" fmla="*/ 417 w 195"/>
                  <a:gd name="T11" fmla="*/ 76 h 120"/>
                  <a:gd name="T12" fmla="*/ 437 w 195"/>
                  <a:gd name="T13" fmla="*/ 20 h 120"/>
                  <a:gd name="T14" fmla="*/ 493 w 195"/>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195"/>
                  <a:gd name="T25" fmla="*/ 0 h 120"/>
                  <a:gd name="T26" fmla="*/ 195 w 19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 h="120">
                    <a:moveTo>
                      <a:pt x="0" y="120"/>
                    </a:moveTo>
                    <a:cubicBezTo>
                      <a:pt x="28" y="113"/>
                      <a:pt x="56" y="106"/>
                      <a:pt x="83" y="98"/>
                    </a:cubicBezTo>
                    <a:cubicBezTo>
                      <a:pt x="90" y="90"/>
                      <a:pt x="96" y="81"/>
                      <a:pt x="105" y="75"/>
                    </a:cubicBezTo>
                    <a:cubicBezTo>
                      <a:pt x="112" y="71"/>
                      <a:pt x="122" y="73"/>
                      <a:pt x="128" y="68"/>
                    </a:cubicBezTo>
                    <a:cubicBezTo>
                      <a:pt x="135" y="62"/>
                      <a:pt x="137" y="52"/>
                      <a:pt x="143" y="45"/>
                    </a:cubicBezTo>
                    <a:cubicBezTo>
                      <a:pt x="149" y="39"/>
                      <a:pt x="158" y="35"/>
                      <a:pt x="165" y="30"/>
                    </a:cubicBezTo>
                    <a:cubicBezTo>
                      <a:pt x="168" y="23"/>
                      <a:pt x="167" y="14"/>
                      <a:pt x="173" y="8"/>
                    </a:cubicBezTo>
                    <a:cubicBezTo>
                      <a:pt x="179" y="2"/>
                      <a:pt x="195" y="0"/>
                      <a:pt x="195" y="0"/>
                    </a:cubicBezTo>
                  </a:path>
                </a:pathLst>
              </a:custGeom>
              <a:noFill/>
              <a:ln w="9525">
                <a:solidFill>
                  <a:srgbClr val="000000"/>
                </a:solidFill>
                <a:round/>
                <a:headEnd/>
                <a:tailEnd/>
              </a:ln>
            </p:spPr>
            <p:txBody>
              <a:bodyPr/>
              <a:lstStyle/>
              <a:p>
                <a:endParaRPr lang="ru-RU"/>
              </a:p>
            </p:txBody>
          </p:sp>
          <p:sp>
            <p:nvSpPr>
              <p:cNvPr id="31769" name="Freeform 91"/>
              <p:cNvSpPr>
                <a:spLocks noChangeAspect="1"/>
              </p:cNvSpPr>
              <p:nvPr/>
            </p:nvSpPr>
            <p:spPr bwMode="auto">
              <a:xfrm>
                <a:off x="6200" y="7307"/>
                <a:ext cx="379" cy="3"/>
              </a:xfrm>
              <a:custGeom>
                <a:avLst/>
                <a:gdLst>
                  <a:gd name="T0" fmla="*/ 0 w 150"/>
                  <a:gd name="T1" fmla="*/ 0 h 1"/>
                  <a:gd name="T2" fmla="*/ 379 w 150"/>
                  <a:gd name="T3" fmla="*/ 0 h 1"/>
                  <a:gd name="T4" fmla="*/ 0 60000 65536"/>
                  <a:gd name="T5" fmla="*/ 0 60000 65536"/>
                  <a:gd name="T6" fmla="*/ 0 w 150"/>
                  <a:gd name="T7" fmla="*/ 0 h 1"/>
                  <a:gd name="T8" fmla="*/ 150 w 150"/>
                  <a:gd name="T9" fmla="*/ 1 h 1"/>
                </a:gdLst>
                <a:ahLst/>
                <a:cxnLst>
                  <a:cxn ang="T4">
                    <a:pos x="T0" y="T1"/>
                  </a:cxn>
                  <a:cxn ang="T5">
                    <a:pos x="T2" y="T3"/>
                  </a:cxn>
                </a:cxnLst>
                <a:rect l="T6" t="T7" r="T8" b="T9"/>
                <a:pathLst>
                  <a:path w="150" h="1">
                    <a:moveTo>
                      <a:pt x="0" y="0"/>
                    </a:moveTo>
                    <a:cubicBezTo>
                      <a:pt x="50" y="0"/>
                      <a:pt x="100" y="0"/>
                      <a:pt x="150" y="0"/>
                    </a:cubicBezTo>
                  </a:path>
                </a:pathLst>
              </a:custGeom>
              <a:noFill/>
              <a:ln w="9525">
                <a:solidFill>
                  <a:srgbClr val="000000"/>
                </a:solidFill>
                <a:round/>
                <a:headEnd/>
                <a:tailEnd/>
              </a:ln>
            </p:spPr>
            <p:txBody>
              <a:bodyPr/>
              <a:lstStyle/>
              <a:p>
                <a:endParaRPr lang="ru-RU"/>
              </a:p>
            </p:txBody>
          </p:sp>
          <p:sp>
            <p:nvSpPr>
              <p:cNvPr id="31770" name="Freeform 92"/>
              <p:cNvSpPr>
                <a:spLocks noChangeAspect="1"/>
              </p:cNvSpPr>
              <p:nvPr/>
            </p:nvSpPr>
            <p:spPr bwMode="auto">
              <a:xfrm>
                <a:off x="6087" y="7376"/>
                <a:ext cx="492" cy="101"/>
              </a:xfrm>
              <a:custGeom>
                <a:avLst/>
                <a:gdLst>
                  <a:gd name="T0" fmla="*/ 0 w 195"/>
                  <a:gd name="T1" fmla="*/ 25 h 40"/>
                  <a:gd name="T2" fmla="*/ 492 w 195"/>
                  <a:gd name="T3" fmla="*/ 101 h 40"/>
                  <a:gd name="T4" fmla="*/ 0 60000 65536"/>
                  <a:gd name="T5" fmla="*/ 0 60000 65536"/>
                  <a:gd name="T6" fmla="*/ 0 w 195"/>
                  <a:gd name="T7" fmla="*/ 0 h 40"/>
                  <a:gd name="T8" fmla="*/ 195 w 195"/>
                  <a:gd name="T9" fmla="*/ 40 h 40"/>
                </a:gdLst>
                <a:ahLst/>
                <a:cxnLst>
                  <a:cxn ang="T4">
                    <a:pos x="T0" y="T1"/>
                  </a:cxn>
                  <a:cxn ang="T5">
                    <a:pos x="T2" y="T3"/>
                  </a:cxn>
                </a:cxnLst>
                <a:rect l="T6" t="T7" r="T8" b="T9"/>
                <a:pathLst>
                  <a:path w="195" h="40">
                    <a:moveTo>
                      <a:pt x="0" y="10"/>
                    </a:moveTo>
                    <a:cubicBezTo>
                      <a:pt x="181" y="19"/>
                      <a:pt x="110" y="0"/>
                      <a:pt x="195" y="40"/>
                    </a:cubicBezTo>
                  </a:path>
                </a:pathLst>
              </a:custGeom>
              <a:noFill/>
              <a:ln w="9525">
                <a:solidFill>
                  <a:srgbClr val="000000"/>
                </a:solidFill>
                <a:round/>
                <a:headEnd/>
                <a:tailEnd/>
              </a:ln>
            </p:spPr>
            <p:txBody>
              <a:bodyPr/>
              <a:lstStyle/>
              <a:p>
                <a:endParaRPr lang="ru-RU"/>
              </a:p>
            </p:txBody>
          </p:sp>
        </p:grpSp>
        <p:grpSp>
          <p:nvGrpSpPr>
            <p:cNvPr id="31762" name="Group 93"/>
            <p:cNvGrpSpPr>
              <a:grpSpLocks noChangeAspect="1"/>
            </p:cNvGrpSpPr>
            <p:nvPr/>
          </p:nvGrpSpPr>
          <p:grpSpPr bwMode="auto">
            <a:xfrm>
              <a:off x="1955" y="7307"/>
              <a:ext cx="634" cy="645"/>
              <a:chOff x="1955" y="7307"/>
              <a:chExt cx="634" cy="645"/>
            </a:xfrm>
          </p:grpSpPr>
          <p:sp>
            <p:nvSpPr>
              <p:cNvPr id="31763" name="Freeform 94"/>
              <p:cNvSpPr>
                <a:spLocks noChangeAspect="1"/>
              </p:cNvSpPr>
              <p:nvPr/>
            </p:nvSpPr>
            <p:spPr bwMode="auto">
              <a:xfrm>
                <a:off x="2448" y="7307"/>
                <a:ext cx="131" cy="266"/>
              </a:xfrm>
              <a:custGeom>
                <a:avLst/>
                <a:gdLst>
                  <a:gd name="T0" fmla="*/ 131 w 52"/>
                  <a:gd name="T1" fmla="*/ 266 h 105"/>
                  <a:gd name="T2" fmla="*/ 0 w 52"/>
                  <a:gd name="T3" fmla="*/ 0 h 105"/>
                  <a:gd name="T4" fmla="*/ 0 60000 65536"/>
                  <a:gd name="T5" fmla="*/ 0 60000 65536"/>
                  <a:gd name="T6" fmla="*/ 0 w 52"/>
                  <a:gd name="T7" fmla="*/ 0 h 105"/>
                  <a:gd name="T8" fmla="*/ 52 w 52"/>
                  <a:gd name="T9" fmla="*/ 105 h 105"/>
                </a:gdLst>
                <a:ahLst/>
                <a:cxnLst>
                  <a:cxn ang="T4">
                    <a:pos x="T0" y="T1"/>
                  </a:cxn>
                  <a:cxn ang="T5">
                    <a:pos x="T2" y="T3"/>
                  </a:cxn>
                </a:cxnLst>
                <a:rect l="T6" t="T7" r="T8" b="T9"/>
                <a:pathLst>
                  <a:path w="52" h="105">
                    <a:moveTo>
                      <a:pt x="52" y="105"/>
                    </a:moveTo>
                    <a:cubicBezTo>
                      <a:pt x="27" y="67"/>
                      <a:pt x="19" y="40"/>
                      <a:pt x="0" y="0"/>
                    </a:cubicBezTo>
                  </a:path>
                </a:pathLst>
              </a:custGeom>
              <a:noFill/>
              <a:ln w="9525">
                <a:solidFill>
                  <a:srgbClr val="000000"/>
                </a:solidFill>
                <a:round/>
                <a:headEnd/>
                <a:tailEnd/>
              </a:ln>
            </p:spPr>
            <p:txBody>
              <a:bodyPr/>
              <a:lstStyle/>
              <a:p>
                <a:endParaRPr lang="ru-RU"/>
              </a:p>
            </p:txBody>
          </p:sp>
          <p:sp>
            <p:nvSpPr>
              <p:cNvPr id="31764" name="Freeform 95"/>
              <p:cNvSpPr>
                <a:spLocks noChangeAspect="1"/>
              </p:cNvSpPr>
              <p:nvPr/>
            </p:nvSpPr>
            <p:spPr bwMode="auto">
              <a:xfrm>
                <a:off x="1955" y="7363"/>
                <a:ext cx="569" cy="248"/>
              </a:xfrm>
              <a:custGeom>
                <a:avLst/>
                <a:gdLst>
                  <a:gd name="T0" fmla="*/ 569 w 225"/>
                  <a:gd name="T1" fmla="*/ 248 h 98"/>
                  <a:gd name="T2" fmla="*/ 341 w 225"/>
                  <a:gd name="T3" fmla="*/ 96 h 98"/>
                  <a:gd name="T4" fmla="*/ 0 w 225"/>
                  <a:gd name="T5" fmla="*/ 0 h 98"/>
                  <a:gd name="T6" fmla="*/ 0 60000 65536"/>
                  <a:gd name="T7" fmla="*/ 0 60000 65536"/>
                  <a:gd name="T8" fmla="*/ 0 60000 65536"/>
                  <a:gd name="T9" fmla="*/ 0 w 225"/>
                  <a:gd name="T10" fmla="*/ 0 h 98"/>
                  <a:gd name="T11" fmla="*/ 225 w 225"/>
                  <a:gd name="T12" fmla="*/ 98 h 98"/>
                </a:gdLst>
                <a:ahLst/>
                <a:cxnLst>
                  <a:cxn ang="T6">
                    <a:pos x="T0" y="T1"/>
                  </a:cxn>
                  <a:cxn ang="T7">
                    <a:pos x="T2" y="T3"/>
                  </a:cxn>
                  <a:cxn ang="T8">
                    <a:pos x="T4" y="T5"/>
                  </a:cxn>
                </a:cxnLst>
                <a:rect l="T9" t="T10" r="T11" b="T12"/>
                <a:pathLst>
                  <a:path w="225" h="98">
                    <a:moveTo>
                      <a:pt x="225" y="98"/>
                    </a:moveTo>
                    <a:cubicBezTo>
                      <a:pt x="198" y="71"/>
                      <a:pt x="171" y="50"/>
                      <a:pt x="135" y="38"/>
                    </a:cubicBezTo>
                    <a:cubicBezTo>
                      <a:pt x="93" y="10"/>
                      <a:pt x="50" y="0"/>
                      <a:pt x="0" y="0"/>
                    </a:cubicBezTo>
                  </a:path>
                </a:pathLst>
              </a:custGeom>
              <a:noFill/>
              <a:ln w="9525">
                <a:solidFill>
                  <a:srgbClr val="000000"/>
                </a:solidFill>
                <a:round/>
                <a:headEnd/>
                <a:tailEnd/>
              </a:ln>
            </p:spPr>
            <p:txBody>
              <a:bodyPr/>
              <a:lstStyle/>
              <a:p>
                <a:endParaRPr lang="ru-RU"/>
              </a:p>
            </p:txBody>
          </p:sp>
          <p:sp>
            <p:nvSpPr>
              <p:cNvPr id="31765" name="Freeform 96"/>
              <p:cNvSpPr>
                <a:spLocks noChangeAspect="1"/>
              </p:cNvSpPr>
              <p:nvPr/>
            </p:nvSpPr>
            <p:spPr bwMode="auto">
              <a:xfrm>
                <a:off x="2031" y="7590"/>
                <a:ext cx="493" cy="59"/>
              </a:xfrm>
              <a:custGeom>
                <a:avLst/>
                <a:gdLst>
                  <a:gd name="T0" fmla="*/ 493 w 195"/>
                  <a:gd name="T1" fmla="*/ 0 h 23"/>
                  <a:gd name="T2" fmla="*/ 0 w 195"/>
                  <a:gd name="T3" fmla="*/ 59 h 23"/>
                  <a:gd name="T4" fmla="*/ 0 60000 65536"/>
                  <a:gd name="T5" fmla="*/ 0 60000 65536"/>
                  <a:gd name="T6" fmla="*/ 0 w 195"/>
                  <a:gd name="T7" fmla="*/ 0 h 23"/>
                  <a:gd name="T8" fmla="*/ 195 w 195"/>
                  <a:gd name="T9" fmla="*/ 23 h 23"/>
                </a:gdLst>
                <a:ahLst/>
                <a:cxnLst>
                  <a:cxn ang="T4">
                    <a:pos x="T0" y="T1"/>
                  </a:cxn>
                  <a:cxn ang="T5">
                    <a:pos x="T2" y="T3"/>
                  </a:cxn>
                </a:cxnLst>
                <a:rect l="T6" t="T7" r="T8" b="T9"/>
                <a:pathLst>
                  <a:path w="195" h="23">
                    <a:moveTo>
                      <a:pt x="195" y="0"/>
                    </a:moveTo>
                    <a:cubicBezTo>
                      <a:pt x="125" y="8"/>
                      <a:pt x="71" y="23"/>
                      <a:pt x="0" y="23"/>
                    </a:cubicBezTo>
                  </a:path>
                </a:pathLst>
              </a:custGeom>
              <a:noFill/>
              <a:ln w="9525">
                <a:solidFill>
                  <a:srgbClr val="000000"/>
                </a:solidFill>
                <a:round/>
                <a:headEnd/>
                <a:tailEnd/>
              </a:ln>
            </p:spPr>
            <p:txBody>
              <a:bodyPr/>
              <a:lstStyle/>
              <a:p>
                <a:endParaRPr lang="ru-RU"/>
              </a:p>
            </p:txBody>
          </p:sp>
          <p:sp>
            <p:nvSpPr>
              <p:cNvPr id="31766" name="Freeform 97"/>
              <p:cNvSpPr>
                <a:spLocks noChangeAspect="1"/>
              </p:cNvSpPr>
              <p:nvPr/>
            </p:nvSpPr>
            <p:spPr bwMode="auto">
              <a:xfrm>
                <a:off x="1993" y="7596"/>
                <a:ext cx="596" cy="356"/>
              </a:xfrm>
              <a:custGeom>
                <a:avLst/>
                <a:gdLst>
                  <a:gd name="T0" fmla="*/ 586 w 236"/>
                  <a:gd name="T1" fmla="*/ 15 h 141"/>
                  <a:gd name="T2" fmla="*/ 492 w 236"/>
                  <a:gd name="T3" fmla="*/ 91 h 141"/>
                  <a:gd name="T4" fmla="*/ 321 w 236"/>
                  <a:gd name="T5" fmla="*/ 184 h 141"/>
                  <a:gd name="T6" fmla="*/ 0 w 236"/>
                  <a:gd name="T7" fmla="*/ 356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232" y="6"/>
                    </a:moveTo>
                    <a:cubicBezTo>
                      <a:pt x="183" y="22"/>
                      <a:pt x="236" y="0"/>
                      <a:pt x="195" y="36"/>
                    </a:cubicBezTo>
                    <a:cubicBezTo>
                      <a:pt x="163" y="65"/>
                      <a:pt x="159" y="63"/>
                      <a:pt x="127" y="73"/>
                    </a:cubicBezTo>
                    <a:cubicBezTo>
                      <a:pt x="99" y="92"/>
                      <a:pt x="33" y="141"/>
                      <a:pt x="0" y="141"/>
                    </a:cubicBezTo>
                  </a:path>
                </a:pathLst>
              </a:custGeom>
              <a:noFill/>
              <a:ln w="9525">
                <a:solidFill>
                  <a:srgbClr val="000000"/>
                </a:solidFill>
                <a:round/>
                <a:headEnd/>
                <a:tailEnd/>
              </a:ln>
            </p:spPr>
            <p:txBody>
              <a:bodyPr/>
              <a:lstStyle/>
              <a:p>
                <a:endParaRPr lang="ru-RU"/>
              </a:p>
            </p:txBody>
          </p:sp>
        </p:grpSp>
      </p:grpSp>
      <p:pic>
        <p:nvPicPr>
          <p:cNvPr id="31752" name="Picture 98"/>
          <p:cNvPicPr>
            <a:picLocks noChangeAspect="1" noChangeArrowheads="1"/>
          </p:cNvPicPr>
          <p:nvPr>
            <p:ph type="body" idx="1"/>
          </p:nvPr>
        </p:nvPicPr>
        <p:blipFill>
          <a:blip r:embed="rId6" cstate="print"/>
          <a:srcRect/>
          <a:stretch>
            <a:fillRect/>
          </a:stretch>
        </p:blipFill>
        <p:spPr>
          <a:xfrm>
            <a:off x="5257800" y="1524000"/>
            <a:ext cx="2817813" cy="4525963"/>
          </a:xfrm>
          <a:solidFill>
            <a:schemeClr val="tx2"/>
          </a:solidFill>
          <a:ln>
            <a:solidFill>
              <a:schemeClr val="tx2"/>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idx="4294967295"/>
          </p:nvPr>
        </p:nvSpPr>
        <p:spPr>
          <a:xfrm>
            <a:off x="228600" y="53975"/>
            <a:ext cx="8686800" cy="1143000"/>
          </a:xfrm>
        </p:spPr>
        <p:txBody>
          <a:bodyPr/>
          <a:lstStyle/>
          <a:p>
            <a:pPr algn="ctr" eaLnBrk="1" hangingPunct="1"/>
            <a:r>
              <a:rPr lang="ru-RU" sz="2800" b="1" smtClean="0"/>
              <a:t>Распределение обследуемых первоклассников по результатам выполнения методики </a:t>
            </a:r>
            <a:br>
              <a:rPr lang="ru-RU" sz="2800" b="1" smtClean="0"/>
            </a:br>
            <a:r>
              <a:rPr lang="ru-RU" sz="2800" b="1" smtClean="0"/>
              <a:t>«Рисунок человека»</a:t>
            </a:r>
          </a:p>
        </p:txBody>
      </p:sp>
      <p:pic>
        <p:nvPicPr>
          <p:cNvPr id="32771" name="Picture 4"/>
          <p:cNvPicPr>
            <a:picLocks noChangeAspect="1" noChangeArrowheads="1"/>
          </p:cNvPicPr>
          <p:nvPr/>
        </p:nvPicPr>
        <p:blipFill>
          <a:blip r:embed="rId2" cstate="print"/>
          <a:srcRect/>
          <a:stretch>
            <a:fillRect/>
          </a:stretch>
        </p:blipFill>
        <p:spPr bwMode="auto">
          <a:xfrm>
            <a:off x="2971800" y="1905000"/>
            <a:ext cx="3044825" cy="2133600"/>
          </a:xfrm>
          <a:prstGeom prst="rect">
            <a:avLst/>
          </a:prstGeom>
          <a:noFill/>
          <a:ln w="9525">
            <a:noFill/>
            <a:miter lim="800000"/>
            <a:headEnd/>
            <a:tailEnd/>
          </a:ln>
        </p:spPr>
      </p:pic>
      <p:pic>
        <p:nvPicPr>
          <p:cNvPr id="32772" name="Picture 3"/>
          <p:cNvPicPr>
            <a:picLocks noChangeAspect="1" noChangeArrowheads="1"/>
          </p:cNvPicPr>
          <p:nvPr/>
        </p:nvPicPr>
        <p:blipFill>
          <a:blip r:embed="rId3" cstate="print"/>
          <a:srcRect/>
          <a:stretch>
            <a:fillRect/>
          </a:stretch>
        </p:blipFill>
        <p:spPr bwMode="auto">
          <a:xfrm>
            <a:off x="5943600" y="1905000"/>
            <a:ext cx="3044825" cy="2133600"/>
          </a:xfrm>
          <a:prstGeom prst="rect">
            <a:avLst/>
          </a:prstGeom>
          <a:noFill/>
          <a:ln w="9525">
            <a:noFill/>
            <a:miter lim="800000"/>
            <a:headEnd/>
            <a:tailEnd/>
          </a:ln>
        </p:spPr>
      </p:pic>
      <p:pic>
        <p:nvPicPr>
          <p:cNvPr id="32773" name="Picture 2"/>
          <p:cNvPicPr>
            <a:picLocks noChangeAspect="1" noChangeArrowheads="1"/>
          </p:cNvPicPr>
          <p:nvPr/>
        </p:nvPicPr>
        <p:blipFill>
          <a:blip r:embed="rId4" cstate="print"/>
          <a:srcRect/>
          <a:stretch>
            <a:fillRect/>
          </a:stretch>
        </p:blipFill>
        <p:spPr bwMode="auto">
          <a:xfrm>
            <a:off x="2971800" y="4068763"/>
            <a:ext cx="3044825" cy="2103437"/>
          </a:xfrm>
          <a:prstGeom prst="rect">
            <a:avLst/>
          </a:prstGeom>
          <a:noFill/>
          <a:ln w="9525">
            <a:noFill/>
            <a:miter lim="800000"/>
            <a:headEnd/>
            <a:tailEnd/>
          </a:ln>
        </p:spPr>
      </p:pic>
      <p:pic>
        <p:nvPicPr>
          <p:cNvPr id="32774" name="Picture 1"/>
          <p:cNvPicPr>
            <a:picLocks noChangeAspect="1" noChangeArrowheads="1"/>
          </p:cNvPicPr>
          <p:nvPr/>
        </p:nvPicPr>
        <p:blipFill>
          <a:blip r:embed="rId5" cstate="print"/>
          <a:srcRect/>
          <a:stretch>
            <a:fillRect/>
          </a:stretch>
        </p:blipFill>
        <p:spPr bwMode="auto">
          <a:xfrm>
            <a:off x="5943600" y="4068763"/>
            <a:ext cx="3044825" cy="2103437"/>
          </a:xfrm>
          <a:prstGeom prst="rect">
            <a:avLst/>
          </a:prstGeom>
          <a:noFill/>
          <a:ln w="9525">
            <a:noFill/>
            <a:miter lim="800000"/>
            <a:headEnd/>
            <a:tailEnd/>
          </a:ln>
        </p:spPr>
      </p:pic>
      <p:sp>
        <p:nvSpPr>
          <p:cNvPr id="32775" name="Содержимое 10"/>
          <p:cNvSpPr>
            <a:spLocks noGrp="1"/>
          </p:cNvSpPr>
          <p:nvPr>
            <p:ph idx="4294967295"/>
          </p:nvPr>
        </p:nvSpPr>
        <p:spPr>
          <a:xfrm>
            <a:off x="457200" y="1295400"/>
            <a:ext cx="8229600" cy="457200"/>
          </a:xfrm>
        </p:spPr>
        <p:txBody>
          <a:bodyPr/>
          <a:lstStyle/>
          <a:p>
            <a:pPr eaLnBrk="1" hangingPunct="1"/>
            <a:endParaRPr lang="ru-RU" sz="2000" smtClean="0"/>
          </a:p>
        </p:txBody>
      </p:sp>
      <p:pic>
        <p:nvPicPr>
          <p:cNvPr id="32776" name="Picture 1"/>
          <p:cNvPicPr>
            <a:picLocks noChangeAspect="1" noChangeArrowheads="1"/>
          </p:cNvPicPr>
          <p:nvPr/>
        </p:nvPicPr>
        <p:blipFill>
          <a:blip r:embed="rId6" cstate="print"/>
          <a:srcRect/>
          <a:stretch>
            <a:fillRect/>
          </a:stretch>
        </p:blipFill>
        <p:spPr bwMode="auto">
          <a:xfrm>
            <a:off x="0" y="2895600"/>
            <a:ext cx="303688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ru-RU" smtClean="0"/>
              <a:t>Графический диктант</a:t>
            </a:r>
          </a:p>
        </p:txBody>
      </p:sp>
      <p:pic>
        <p:nvPicPr>
          <p:cNvPr id="33795" name="Picture 3"/>
          <p:cNvPicPr>
            <a:picLocks noChangeAspect="1" noChangeArrowheads="1"/>
          </p:cNvPicPr>
          <p:nvPr>
            <p:ph type="body" idx="1"/>
          </p:nvPr>
        </p:nvPicPr>
        <p:blipFill>
          <a:blip r:embed="rId2" cstate="print"/>
          <a:srcRect/>
          <a:stretch>
            <a:fillRect/>
          </a:stretch>
        </p:blipFill>
        <p:spPr>
          <a:xfrm>
            <a:off x="609600" y="1600200"/>
            <a:ext cx="3355975" cy="4525963"/>
          </a:xfrm>
          <a:noFill/>
          <a:ln>
            <a:solidFill>
              <a:schemeClr val="tx2"/>
            </a:solidFill>
          </a:ln>
        </p:spPr>
      </p:pic>
      <p:pic>
        <p:nvPicPr>
          <p:cNvPr id="33796" name="Picture 4"/>
          <p:cNvPicPr>
            <a:picLocks noChangeAspect="1" noChangeArrowheads="1"/>
          </p:cNvPicPr>
          <p:nvPr/>
        </p:nvPicPr>
        <p:blipFill>
          <a:blip r:embed="rId3" cstate="print"/>
          <a:srcRect/>
          <a:stretch>
            <a:fillRect/>
          </a:stretch>
        </p:blipFill>
        <p:spPr bwMode="auto">
          <a:xfrm>
            <a:off x="4572000" y="1524000"/>
            <a:ext cx="3411538"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idx="4294967295"/>
          </p:nvPr>
        </p:nvSpPr>
        <p:spPr>
          <a:xfrm>
            <a:off x="228600" y="53975"/>
            <a:ext cx="8686800" cy="1143000"/>
          </a:xfrm>
        </p:spPr>
        <p:txBody>
          <a:bodyPr/>
          <a:lstStyle/>
          <a:p>
            <a:pPr algn="ctr" eaLnBrk="1" hangingPunct="1"/>
            <a:r>
              <a:rPr lang="ru-RU" sz="2800" b="1" smtClean="0"/>
              <a:t>Распределение обследуемых первоклассников по результатам выполнения методики </a:t>
            </a:r>
            <a:br>
              <a:rPr lang="ru-RU" sz="2800" b="1" smtClean="0"/>
            </a:br>
            <a:r>
              <a:rPr lang="ru-RU" sz="2800" b="1" smtClean="0"/>
              <a:t>«Графический диктант»</a:t>
            </a:r>
            <a:endParaRPr lang="ru-RU" sz="2800" smtClean="0"/>
          </a:p>
        </p:txBody>
      </p:sp>
      <p:pic>
        <p:nvPicPr>
          <p:cNvPr id="34819" name="Picture 2"/>
          <p:cNvPicPr>
            <a:picLocks noChangeAspect="1" noChangeArrowheads="1"/>
          </p:cNvPicPr>
          <p:nvPr/>
        </p:nvPicPr>
        <p:blipFill>
          <a:blip r:embed="rId2" cstate="print"/>
          <a:srcRect/>
          <a:stretch>
            <a:fillRect/>
          </a:stretch>
        </p:blipFill>
        <p:spPr bwMode="auto">
          <a:xfrm>
            <a:off x="149225" y="2667000"/>
            <a:ext cx="3051175" cy="2116138"/>
          </a:xfrm>
          <a:prstGeom prst="rect">
            <a:avLst/>
          </a:prstGeom>
          <a:noFill/>
          <a:ln w="9525">
            <a:noFill/>
            <a:miter lim="800000"/>
            <a:headEnd/>
            <a:tailEnd/>
          </a:ln>
        </p:spPr>
      </p:pic>
      <p:pic>
        <p:nvPicPr>
          <p:cNvPr id="34820" name="Picture 6"/>
          <p:cNvPicPr>
            <a:picLocks noChangeAspect="1" noChangeArrowheads="1"/>
          </p:cNvPicPr>
          <p:nvPr/>
        </p:nvPicPr>
        <p:blipFill>
          <a:blip r:embed="rId3" cstate="print"/>
          <a:srcRect/>
          <a:stretch>
            <a:fillRect/>
          </a:stretch>
        </p:blipFill>
        <p:spPr bwMode="auto">
          <a:xfrm>
            <a:off x="3124200" y="2209800"/>
            <a:ext cx="3036888" cy="2039938"/>
          </a:xfrm>
          <a:prstGeom prst="rect">
            <a:avLst/>
          </a:prstGeom>
          <a:noFill/>
          <a:ln w="9525">
            <a:no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6107113" y="2209800"/>
            <a:ext cx="3036887" cy="2027238"/>
          </a:xfrm>
          <a:prstGeom prst="rect">
            <a:avLst/>
          </a:prstGeom>
          <a:noFill/>
          <a:ln w="9525">
            <a:noFill/>
            <a:miter lim="800000"/>
            <a:headEnd/>
            <a:tailEnd/>
          </a:ln>
        </p:spPr>
      </p:pic>
      <p:pic>
        <p:nvPicPr>
          <p:cNvPr id="34822" name="Picture 4"/>
          <p:cNvPicPr>
            <a:picLocks noChangeAspect="1" noChangeArrowheads="1"/>
          </p:cNvPicPr>
          <p:nvPr/>
        </p:nvPicPr>
        <p:blipFill>
          <a:blip r:embed="rId5" cstate="print"/>
          <a:srcRect/>
          <a:stretch>
            <a:fillRect/>
          </a:stretch>
        </p:blipFill>
        <p:spPr bwMode="auto">
          <a:xfrm>
            <a:off x="3135313" y="4114800"/>
            <a:ext cx="3036887" cy="2057400"/>
          </a:xfrm>
          <a:prstGeom prst="rect">
            <a:avLst/>
          </a:prstGeom>
          <a:noFill/>
          <a:ln w="9525">
            <a:noFill/>
            <a:miter lim="800000"/>
            <a:headEnd/>
            <a:tailEnd/>
          </a:ln>
        </p:spPr>
      </p:pic>
      <p:pic>
        <p:nvPicPr>
          <p:cNvPr id="34823" name="Picture 3"/>
          <p:cNvPicPr>
            <a:picLocks noChangeAspect="1" noChangeArrowheads="1"/>
          </p:cNvPicPr>
          <p:nvPr/>
        </p:nvPicPr>
        <p:blipFill>
          <a:blip r:embed="rId6" cstate="print"/>
          <a:srcRect/>
          <a:stretch>
            <a:fillRect/>
          </a:stretch>
        </p:blipFill>
        <p:spPr bwMode="auto">
          <a:xfrm>
            <a:off x="6107113" y="4114800"/>
            <a:ext cx="3036887" cy="2057400"/>
          </a:xfrm>
          <a:prstGeom prst="rect">
            <a:avLst/>
          </a:prstGeom>
          <a:noFill/>
          <a:ln w="9525">
            <a:noFill/>
            <a:miter lim="800000"/>
            <a:headEnd/>
            <a:tailEnd/>
          </a:ln>
        </p:spPr>
      </p:pic>
      <p:sp>
        <p:nvSpPr>
          <p:cNvPr id="34824" name="Содержимое 14"/>
          <p:cNvSpPr>
            <a:spLocks noGrp="1"/>
          </p:cNvSpPr>
          <p:nvPr>
            <p:ph idx="4294967295"/>
          </p:nvPr>
        </p:nvSpPr>
        <p:spPr>
          <a:xfrm>
            <a:off x="457200" y="1600200"/>
            <a:ext cx="8229600" cy="609600"/>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171450"/>
            <a:ext cx="8915400" cy="868363"/>
          </a:xfrm>
        </p:spPr>
        <p:txBody>
          <a:bodyPr/>
          <a:lstStyle/>
          <a:p>
            <a:pPr algn="ctr" eaLnBrk="1" hangingPunct="1">
              <a:lnSpc>
                <a:spcPct val="70000"/>
              </a:lnSpc>
            </a:pPr>
            <a:r>
              <a:rPr lang="ru-RU" sz="3200" b="1" smtClean="0">
                <a:latin typeface="Tahoma" pitchFamily="34" charset="0"/>
              </a:rPr>
              <a:t>Цели и задачи проекта (1 этап)</a:t>
            </a:r>
          </a:p>
        </p:txBody>
      </p:sp>
      <p:sp>
        <p:nvSpPr>
          <p:cNvPr id="9219" name="Rectangle 3"/>
          <p:cNvSpPr>
            <a:spLocks noGrp="1" noChangeArrowheads="1"/>
          </p:cNvSpPr>
          <p:nvPr>
            <p:ph type="body" idx="1"/>
          </p:nvPr>
        </p:nvSpPr>
        <p:spPr>
          <a:xfrm>
            <a:off x="-6350" y="1219200"/>
            <a:ext cx="8610600" cy="4953000"/>
          </a:xfrm>
        </p:spPr>
        <p:txBody>
          <a:bodyPr/>
          <a:lstStyle/>
          <a:p>
            <a:pPr marL="609600" indent="-31750" algn="just" eaLnBrk="1" hangingPunct="1">
              <a:buFontTx/>
              <a:buNone/>
            </a:pPr>
            <a:r>
              <a:rPr lang="ru-RU" sz="2800" b="1" u="sng" smtClean="0">
                <a:solidFill>
                  <a:srgbClr val="000000"/>
                </a:solidFill>
                <a:latin typeface="Times New Roman" pitchFamily="18" charset="0"/>
              </a:rPr>
              <a:t>Цели проекта</a:t>
            </a:r>
            <a:r>
              <a:rPr lang="ru-RU" sz="2800" b="1" smtClean="0">
                <a:solidFill>
                  <a:srgbClr val="000000"/>
                </a:solidFill>
                <a:latin typeface="Times New Roman" pitchFamily="18" charset="0"/>
              </a:rPr>
              <a:t>: </a:t>
            </a:r>
            <a:r>
              <a:rPr lang="ru-RU" sz="2800" smtClean="0">
                <a:solidFill>
                  <a:srgbClr val="000000"/>
                </a:solidFill>
                <a:latin typeface="Times New Roman" pitchFamily="18" charset="0"/>
              </a:rPr>
              <a:t>Создание системы оценки готовности к обучению в начальной и основной школе </a:t>
            </a:r>
          </a:p>
          <a:p>
            <a:pPr marL="609600" indent="-31750" algn="just" eaLnBrk="1" hangingPunct="1">
              <a:buFontTx/>
              <a:buNone/>
            </a:pPr>
            <a:r>
              <a:rPr lang="ru-RU" sz="2800" b="1" u="sng" smtClean="0">
                <a:solidFill>
                  <a:srgbClr val="000000"/>
                </a:solidFill>
                <a:latin typeface="Times New Roman" pitchFamily="18" charset="0"/>
              </a:rPr>
              <a:t>Задачи проекта</a:t>
            </a:r>
            <a:r>
              <a:rPr lang="ru-RU" sz="2800" b="1" smtClean="0">
                <a:solidFill>
                  <a:srgbClr val="000000"/>
                </a:solidFill>
                <a:latin typeface="Times New Roman" pitchFamily="18" charset="0"/>
              </a:rPr>
              <a:t>: </a:t>
            </a:r>
          </a:p>
          <a:p>
            <a:pPr marL="609600" indent="-31750" algn="just" eaLnBrk="1" hangingPunct="1">
              <a:buFontTx/>
              <a:buChar char="-"/>
            </a:pPr>
            <a:r>
              <a:rPr lang="en-US" sz="2800" smtClean="0">
                <a:solidFill>
                  <a:srgbClr val="000000"/>
                </a:solidFill>
                <a:latin typeface="Times New Roman" pitchFamily="18" charset="0"/>
              </a:rPr>
              <a:t> </a:t>
            </a:r>
            <a:r>
              <a:rPr lang="ru-RU" sz="2800" smtClean="0">
                <a:solidFill>
                  <a:srgbClr val="000000"/>
                </a:solidFill>
                <a:latin typeface="Times New Roman" pitchFamily="18" charset="0"/>
                <a:cs typeface="Times New Roman" pitchFamily="18" charset="0"/>
              </a:rPr>
              <a:t>формирование диагностических материалов для оценки готовности к обучению в начальной и основной школе;</a:t>
            </a:r>
            <a:r>
              <a:rPr lang="ru-RU" sz="2800" b="1" smtClean="0">
                <a:latin typeface="Times New Roman" pitchFamily="18" charset="0"/>
                <a:cs typeface="Times New Roman" pitchFamily="18" charset="0"/>
              </a:rPr>
              <a:t> </a:t>
            </a:r>
            <a:endParaRPr lang="ru-RU" sz="2800" smtClean="0">
              <a:solidFill>
                <a:srgbClr val="000000"/>
              </a:solidFill>
              <a:latin typeface="Times New Roman" pitchFamily="18" charset="0"/>
            </a:endParaRPr>
          </a:p>
          <a:p>
            <a:pPr marL="609600" indent="-31750" eaLnBrk="1" hangingPunct="1">
              <a:buFontTx/>
              <a:buChar char="-"/>
            </a:pPr>
            <a:r>
              <a:rPr lang="en-US" sz="2800" smtClean="0">
                <a:solidFill>
                  <a:srgbClr val="000000"/>
                </a:solidFill>
                <a:latin typeface="Times New Roman" pitchFamily="18" charset="0"/>
              </a:rPr>
              <a:t> </a:t>
            </a:r>
            <a:r>
              <a:rPr lang="ru-RU" sz="2800" smtClean="0">
                <a:solidFill>
                  <a:srgbClr val="000000"/>
                </a:solidFill>
                <a:latin typeface="Times New Roman" pitchFamily="18" charset="0"/>
              </a:rPr>
              <a:t>разработка технологий проведения диагностических процедур оценки готовности к обучению в начальной и основной школе:</a:t>
            </a:r>
          </a:p>
          <a:p>
            <a:pPr marL="609600" indent="-31750" eaLnBrk="1" hangingPunct="1">
              <a:buFontTx/>
              <a:buChar char="-"/>
            </a:pPr>
            <a:r>
              <a:rPr lang="ru-RU" sz="2800" smtClean="0">
                <a:solidFill>
                  <a:srgbClr val="000000"/>
                </a:solidFill>
                <a:latin typeface="Times New Roman" pitchFamily="18" charset="0"/>
              </a:rPr>
              <a:t>.</a:t>
            </a:r>
          </a:p>
          <a:p>
            <a:pPr marL="609600" indent="-31750" eaLnBrk="1" hangingPunct="1">
              <a:buFontTx/>
              <a:buChar char="-"/>
            </a:pPr>
            <a:endParaRPr lang="ru-RU" sz="280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ru-RU" smtClean="0"/>
              <a:t>Образец и правило</a:t>
            </a:r>
          </a:p>
        </p:txBody>
      </p:sp>
      <p:pic>
        <p:nvPicPr>
          <p:cNvPr id="35843" name="Picture 3"/>
          <p:cNvPicPr>
            <a:picLocks noChangeAspect="1" noChangeArrowheads="1"/>
          </p:cNvPicPr>
          <p:nvPr>
            <p:ph type="body" idx="1"/>
          </p:nvPr>
        </p:nvPicPr>
        <p:blipFill>
          <a:blip r:embed="rId2" cstate="print"/>
          <a:srcRect/>
          <a:stretch>
            <a:fillRect/>
          </a:stretch>
        </p:blipFill>
        <p:spPr>
          <a:xfrm>
            <a:off x="762000" y="1447800"/>
            <a:ext cx="3617913" cy="4525963"/>
          </a:xfrm>
          <a:noFill/>
          <a:ln>
            <a:solidFill>
              <a:schemeClr val="tx2"/>
            </a:solidFill>
          </a:ln>
        </p:spPr>
      </p:pic>
      <p:pic>
        <p:nvPicPr>
          <p:cNvPr id="35844" name="Picture 4"/>
          <p:cNvPicPr>
            <a:picLocks noChangeAspect="1" noChangeArrowheads="1"/>
          </p:cNvPicPr>
          <p:nvPr/>
        </p:nvPicPr>
        <p:blipFill>
          <a:blip r:embed="rId3" cstate="print"/>
          <a:srcRect/>
          <a:stretch>
            <a:fillRect/>
          </a:stretch>
        </p:blipFill>
        <p:spPr bwMode="auto">
          <a:xfrm>
            <a:off x="4876800" y="1447800"/>
            <a:ext cx="3451225" cy="432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idx="4294967295"/>
          </p:nvPr>
        </p:nvSpPr>
        <p:spPr>
          <a:xfrm>
            <a:off x="228600" y="53975"/>
            <a:ext cx="8686800" cy="1143000"/>
          </a:xfrm>
        </p:spPr>
        <p:txBody>
          <a:bodyPr/>
          <a:lstStyle/>
          <a:p>
            <a:pPr algn="ctr" eaLnBrk="1" hangingPunct="1"/>
            <a:r>
              <a:rPr lang="ru-RU" sz="2800" b="1" smtClean="0"/>
              <a:t>Распределение обследуемых первоклассников по результатам выполнения методики </a:t>
            </a:r>
            <a:br>
              <a:rPr lang="ru-RU" sz="2800" b="1" smtClean="0"/>
            </a:br>
            <a:r>
              <a:rPr lang="ru-RU" sz="2800" b="1" smtClean="0"/>
              <a:t>«Образец и правило»</a:t>
            </a:r>
            <a:endParaRPr lang="ru-RU" sz="2800" smtClean="0"/>
          </a:p>
        </p:txBody>
      </p:sp>
      <p:pic>
        <p:nvPicPr>
          <p:cNvPr id="36867" name="Picture 1"/>
          <p:cNvPicPr>
            <a:picLocks noChangeAspect="1" noChangeArrowheads="1"/>
          </p:cNvPicPr>
          <p:nvPr/>
        </p:nvPicPr>
        <p:blipFill>
          <a:blip r:embed="rId2" cstate="print"/>
          <a:srcRect/>
          <a:stretch>
            <a:fillRect/>
          </a:stretch>
        </p:blipFill>
        <p:spPr bwMode="auto">
          <a:xfrm>
            <a:off x="152400" y="2514600"/>
            <a:ext cx="2936875" cy="2114550"/>
          </a:xfrm>
          <a:prstGeom prst="rect">
            <a:avLst/>
          </a:prstGeom>
          <a:noFill/>
          <a:ln w="9525">
            <a:noFill/>
            <a:miter lim="800000"/>
            <a:headEnd/>
            <a:tailEnd/>
          </a:ln>
        </p:spPr>
      </p:pic>
      <p:pic>
        <p:nvPicPr>
          <p:cNvPr id="36868" name="Picture 5"/>
          <p:cNvPicPr>
            <a:picLocks noChangeAspect="1" noChangeArrowheads="1"/>
          </p:cNvPicPr>
          <p:nvPr/>
        </p:nvPicPr>
        <p:blipFill>
          <a:blip r:embed="rId3" cstate="print"/>
          <a:srcRect/>
          <a:stretch>
            <a:fillRect/>
          </a:stretch>
        </p:blipFill>
        <p:spPr bwMode="auto">
          <a:xfrm>
            <a:off x="3048000" y="1981200"/>
            <a:ext cx="3044825" cy="2179638"/>
          </a:xfrm>
          <a:prstGeom prst="rect">
            <a:avLst/>
          </a:prstGeom>
          <a:noFill/>
          <a:ln w="9525">
            <a:noFill/>
            <a:miter lim="800000"/>
            <a:headEnd/>
            <a:tailEnd/>
          </a:ln>
        </p:spPr>
      </p:pic>
      <p:pic>
        <p:nvPicPr>
          <p:cNvPr id="36869" name="Picture 4"/>
          <p:cNvPicPr>
            <a:picLocks noChangeAspect="1" noChangeArrowheads="1"/>
          </p:cNvPicPr>
          <p:nvPr/>
        </p:nvPicPr>
        <p:blipFill>
          <a:blip r:embed="rId4" cstate="print"/>
          <a:srcRect/>
          <a:stretch>
            <a:fillRect/>
          </a:stretch>
        </p:blipFill>
        <p:spPr bwMode="auto">
          <a:xfrm>
            <a:off x="5943600" y="1981200"/>
            <a:ext cx="3036888" cy="2133600"/>
          </a:xfrm>
          <a:prstGeom prst="rect">
            <a:avLst/>
          </a:prstGeom>
          <a:noFill/>
          <a:ln w="9525">
            <a:noFill/>
            <a:miter lim="800000"/>
            <a:headEnd/>
            <a:tailEnd/>
          </a:ln>
        </p:spPr>
      </p:pic>
      <p:pic>
        <p:nvPicPr>
          <p:cNvPr id="36870" name="Picture 3"/>
          <p:cNvPicPr>
            <a:picLocks noChangeAspect="1" noChangeArrowheads="1"/>
          </p:cNvPicPr>
          <p:nvPr/>
        </p:nvPicPr>
        <p:blipFill>
          <a:blip r:embed="rId5" cstate="print"/>
          <a:srcRect/>
          <a:stretch>
            <a:fillRect/>
          </a:stretch>
        </p:blipFill>
        <p:spPr bwMode="auto">
          <a:xfrm>
            <a:off x="3048000" y="4038600"/>
            <a:ext cx="3036888" cy="2103438"/>
          </a:xfrm>
          <a:prstGeom prst="rect">
            <a:avLst/>
          </a:prstGeom>
          <a:noFill/>
          <a:ln w="9525">
            <a:noFill/>
            <a:miter lim="800000"/>
            <a:headEnd/>
            <a:tailEnd/>
          </a:ln>
        </p:spPr>
      </p:pic>
      <p:pic>
        <p:nvPicPr>
          <p:cNvPr id="36871" name="Picture 2"/>
          <p:cNvPicPr>
            <a:picLocks noChangeAspect="1" noChangeArrowheads="1"/>
          </p:cNvPicPr>
          <p:nvPr/>
        </p:nvPicPr>
        <p:blipFill>
          <a:blip r:embed="rId6" cstate="print"/>
          <a:srcRect/>
          <a:stretch>
            <a:fillRect/>
          </a:stretch>
        </p:blipFill>
        <p:spPr bwMode="auto">
          <a:xfrm>
            <a:off x="5943600" y="4038600"/>
            <a:ext cx="3036888" cy="2109788"/>
          </a:xfrm>
          <a:prstGeom prst="rect">
            <a:avLst/>
          </a:prstGeom>
          <a:noFill/>
          <a:ln w="9525">
            <a:noFill/>
            <a:miter lim="800000"/>
            <a:headEnd/>
            <a:tailEnd/>
          </a:ln>
        </p:spPr>
      </p:pic>
      <p:sp>
        <p:nvSpPr>
          <p:cNvPr id="36872" name="Содержимое 11"/>
          <p:cNvSpPr>
            <a:spLocks noGrp="1"/>
          </p:cNvSpPr>
          <p:nvPr>
            <p:ph idx="4294967295"/>
          </p:nvPr>
        </p:nvSpPr>
        <p:spPr>
          <a:xfrm>
            <a:off x="457200" y="1295400"/>
            <a:ext cx="8229600" cy="533400"/>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ru-RU" smtClean="0"/>
              <a:t>Первая буква</a:t>
            </a:r>
          </a:p>
        </p:txBody>
      </p:sp>
      <p:pic>
        <p:nvPicPr>
          <p:cNvPr id="37891" name="Picture 3"/>
          <p:cNvPicPr>
            <a:picLocks noChangeAspect="1" noChangeArrowheads="1"/>
          </p:cNvPicPr>
          <p:nvPr>
            <p:ph type="body" idx="1"/>
          </p:nvPr>
        </p:nvPicPr>
        <p:blipFill>
          <a:blip r:embed="rId2" cstate="print"/>
          <a:srcRect/>
          <a:stretch>
            <a:fillRect/>
          </a:stretch>
        </p:blipFill>
        <p:spPr>
          <a:xfrm>
            <a:off x="2209800" y="1447800"/>
            <a:ext cx="3536950" cy="4525963"/>
          </a:xfrm>
          <a:noFill/>
          <a:ln>
            <a:solidFill>
              <a:schemeClr val="tx2"/>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idx="4294967295"/>
          </p:nvPr>
        </p:nvSpPr>
        <p:spPr>
          <a:xfrm>
            <a:off x="228600" y="53975"/>
            <a:ext cx="8686800" cy="1143000"/>
          </a:xfrm>
        </p:spPr>
        <p:txBody>
          <a:bodyPr/>
          <a:lstStyle/>
          <a:p>
            <a:pPr algn="ctr" eaLnBrk="1" hangingPunct="1"/>
            <a:r>
              <a:rPr lang="ru-RU" sz="2800" b="1" smtClean="0"/>
              <a:t>Распределение обследуемых первоклассников по результатам выполнения методики </a:t>
            </a:r>
            <a:br>
              <a:rPr lang="ru-RU" sz="2800" b="1" smtClean="0"/>
            </a:br>
            <a:r>
              <a:rPr lang="ru-RU" sz="2800" b="1" smtClean="0"/>
              <a:t>«Первая буква»</a:t>
            </a:r>
            <a:endParaRPr lang="ru-RU" sz="2800" smtClean="0"/>
          </a:p>
        </p:txBody>
      </p:sp>
      <p:pic>
        <p:nvPicPr>
          <p:cNvPr id="38915" name="Picture 1"/>
          <p:cNvPicPr>
            <a:picLocks noChangeAspect="1" noChangeArrowheads="1"/>
          </p:cNvPicPr>
          <p:nvPr/>
        </p:nvPicPr>
        <p:blipFill>
          <a:blip r:embed="rId2" cstate="print"/>
          <a:srcRect/>
          <a:stretch>
            <a:fillRect/>
          </a:stretch>
        </p:blipFill>
        <p:spPr bwMode="auto">
          <a:xfrm>
            <a:off x="228600" y="2514600"/>
            <a:ext cx="2928938" cy="2190750"/>
          </a:xfrm>
          <a:prstGeom prst="rect">
            <a:avLst/>
          </a:prstGeom>
          <a:noFill/>
          <a:ln w="9525">
            <a:noFill/>
            <a:miter lim="800000"/>
            <a:headEnd/>
            <a:tailEnd/>
          </a:ln>
        </p:spPr>
      </p:pic>
      <p:pic>
        <p:nvPicPr>
          <p:cNvPr id="38916" name="Picture 5"/>
          <p:cNvPicPr>
            <a:picLocks noChangeAspect="1" noChangeArrowheads="1"/>
          </p:cNvPicPr>
          <p:nvPr/>
        </p:nvPicPr>
        <p:blipFill>
          <a:blip r:embed="rId3" cstate="print"/>
          <a:srcRect/>
          <a:stretch>
            <a:fillRect/>
          </a:stretch>
        </p:blipFill>
        <p:spPr bwMode="auto">
          <a:xfrm>
            <a:off x="3124200" y="2133600"/>
            <a:ext cx="3036888" cy="2103438"/>
          </a:xfrm>
          <a:prstGeom prst="rect">
            <a:avLst/>
          </a:prstGeom>
          <a:noFill/>
          <a:ln w="9525">
            <a:noFill/>
            <a:miter lim="800000"/>
            <a:headEnd/>
            <a:tailEnd/>
          </a:ln>
        </p:spPr>
      </p:pic>
      <p:pic>
        <p:nvPicPr>
          <p:cNvPr id="38917" name="Picture 4"/>
          <p:cNvPicPr>
            <a:picLocks noChangeAspect="1" noChangeArrowheads="1"/>
          </p:cNvPicPr>
          <p:nvPr/>
        </p:nvPicPr>
        <p:blipFill>
          <a:blip r:embed="rId4" cstate="print"/>
          <a:srcRect/>
          <a:stretch>
            <a:fillRect/>
          </a:stretch>
        </p:blipFill>
        <p:spPr bwMode="auto">
          <a:xfrm>
            <a:off x="6030913" y="2133600"/>
            <a:ext cx="3036887" cy="2103438"/>
          </a:xfrm>
          <a:prstGeom prst="rect">
            <a:avLst/>
          </a:prstGeom>
          <a:noFill/>
          <a:ln w="9525">
            <a:noFill/>
            <a:miter lim="800000"/>
            <a:headEnd/>
            <a:tailEnd/>
          </a:ln>
        </p:spPr>
      </p:pic>
      <p:pic>
        <p:nvPicPr>
          <p:cNvPr id="38918" name="Picture 3"/>
          <p:cNvPicPr>
            <a:picLocks noChangeAspect="1" noChangeArrowheads="1"/>
          </p:cNvPicPr>
          <p:nvPr/>
        </p:nvPicPr>
        <p:blipFill>
          <a:blip r:embed="rId5" cstate="print"/>
          <a:srcRect/>
          <a:stretch>
            <a:fillRect/>
          </a:stretch>
        </p:blipFill>
        <p:spPr bwMode="auto">
          <a:xfrm>
            <a:off x="3124200" y="4191000"/>
            <a:ext cx="3036888" cy="2133600"/>
          </a:xfrm>
          <a:prstGeom prst="rect">
            <a:avLst/>
          </a:prstGeom>
          <a:noFill/>
          <a:ln w="9525">
            <a:noFill/>
            <a:miter lim="800000"/>
            <a:headEnd/>
            <a:tailEnd/>
          </a:ln>
        </p:spPr>
      </p:pic>
      <p:pic>
        <p:nvPicPr>
          <p:cNvPr id="38919" name="Picture 2"/>
          <p:cNvPicPr>
            <a:picLocks noChangeAspect="1" noChangeArrowheads="1"/>
          </p:cNvPicPr>
          <p:nvPr/>
        </p:nvPicPr>
        <p:blipFill>
          <a:blip r:embed="rId6" cstate="print"/>
          <a:srcRect/>
          <a:stretch>
            <a:fillRect/>
          </a:stretch>
        </p:blipFill>
        <p:spPr bwMode="auto">
          <a:xfrm>
            <a:off x="6030913" y="4191000"/>
            <a:ext cx="3036887" cy="2133600"/>
          </a:xfrm>
          <a:prstGeom prst="rect">
            <a:avLst/>
          </a:prstGeom>
          <a:noFill/>
          <a:ln w="9525">
            <a:noFill/>
            <a:miter lim="800000"/>
            <a:headEnd/>
            <a:tailEnd/>
          </a:ln>
        </p:spPr>
      </p:pic>
      <p:sp>
        <p:nvSpPr>
          <p:cNvPr id="38920" name="Содержимое 11"/>
          <p:cNvSpPr>
            <a:spLocks noGrp="1"/>
          </p:cNvSpPr>
          <p:nvPr>
            <p:ph idx="4294967295"/>
          </p:nvPr>
        </p:nvSpPr>
        <p:spPr>
          <a:xfrm>
            <a:off x="457200" y="1295400"/>
            <a:ext cx="8229600" cy="685800"/>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idx="4294967295"/>
          </p:nvPr>
        </p:nvSpPr>
        <p:spPr>
          <a:xfrm>
            <a:off x="228600" y="53975"/>
            <a:ext cx="8763000" cy="1143000"/>
          </a:xfrm>
        </p:spPr>
        <p:txBody>
          <a:bodyPr/>
          <a:lstStyle/>
          <a:p>
            <a:pPr algn="ctr" eaLnBrk="1" hangingPunct="1"/>
            <a:r>
              <a:rPr lang="ru-RU" sz="2800" b="1" smtClean="0"/>
              <a:t>Число первоклассников из всех обследований, показавших очень низкий и очень высокий уровень выполнения четырех методик</a:t>
            </a:r>
            <a:endParaRPr lang="ru-RU" sz="2800" smtClean="0"/>
          </a:p>
        </p:txBody>
      </p:sp>
      <p:sp>
        <p:nvSpPr>
          <p:cNvPr id="39939" name="Содержимое 2"/>
          <p:cNvSpPr>
            <a:spLocks noGrp="1"/>
          </p:cNvSpPr>
          <p:nvPr>
            <p:ph idx="4294967295"/>
          </p:nvPr>
        </p:nvSpPr>
        <p:spPr>
          <a:xfrm>
            <a:off x="457200" y="1295400"/>
            <a:ext cx="8229600" cy="457200"/>
          </a:xfrm>
        </p:spPr>
        <p:txBody>
          <a:bodyPr/>
          <a:lstStyle/>
          <a:p>
            <a:pPr eaLnBrk="1" hangingPunct="1"/>
            <a:endParaRPr lang="ru-RU" smtClean="0"/>
          </a:p>
        </p:txBody>
      </p:sp>
      <p:pic>
        <p:nvPicPr>
          <p:cNvPr id="39940" name="Picture 2"/>
          <p:cNvPicPr>
            <a:picLocks noChangeAspect="1" noChangeArrowheads="1"/>
          </p:cNvPicPr>
          <p:nvPr/>
        </p:nvPicPr>
        <p:blipFill>
          <a:blip r:embed="rId2" cstate="print"/>
          <a:srcRect/>
          <a:stretch>
            <a:fillRect/>
          </a:stretch>
        </p:blipFill>
        <p:spPr bwMode="auto">
          <a:xfrm>
            <a:off x="1219200" y="1905000"/>
            <a:ext cx="7192963" cy="432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Дата 3"/>
          <p:cNvSpPr>
            <a:spLocks noGrp="1"/>
          </p:cNvSpPr>
          <p:nvPr>
            <p:ph type="dt" sz="quarter" idx="10"/>
          </p:nvPr>
        </p:nvSpPr>
        <p:spPr>
          <a:noFill/>
        </p:spPr>
        <p:txBody>
          <a:bodyPr/>
          <a:lstStyle/>
          <a:p>
            <a:fld id="{797A5B85-02D1-4D69-BB57-BB1B9D7A3CF2}" type="datetime1">
              <a:rPr lang="ru-RU" smtClean="0"/>
              <a:pPr/>
              <a:t>22.11.2011</a:t>
            </a:fld>
            <a:endParaRPr lang="ru-RU" smtClean="0"/>
          </a:p>
        </p:txBody>
      </p:sp>
      <p:sp>
        <p:nvSpPr>
          <p:cNvPr id="40963" name="Номер слайда 5"/>
          <p:cNvSpPr>
            <a:spLocks noGrp="1"/>
          </p:cNvSpPr>
          <p:nvPr>
            <p:ph type="sldNum" sz="quarter" idx="12"/>
          </p:nvPr>
        </p:nvSpPr>
        <p:spPr>
          <a:noFill/>
        </p:spPr>
        <p:txBody>
          <a:bodyPr/>
          <a:lstStyle/>
          <a:p>
            <a:fld id="{9F83DB1A-0D1F-4F13-84AC-CFA83285449B}" type="slidenum">
              <a:rPr lang="ru-RU" smtClean="0"/>
              <a:pPr/>
              <a:t>35</a:t>
            </a:fld>
            <a:endParaRPr lang="ru-RU" smtClean="0"/>
          </a:p>
        </p:txBody>
      </p:sp>
      <p:sp>
        <p:nvSpPr>
          <p:cNvPr id="40964" name="Rectangle 2"/>
          <p:cNvSpPr>
            <a:spLocks noGrp="1" noChangeArrowheads="1"/>
          </p:cNvSpPr>
          <p:nvPr>
            <p:ph type="title"/>
          </p:nvPr>
        </p:nvSpPr>
        <p:spPr/>
        <p:txBody>
          <a:bodyPr/>
          <a:lstStyle/>
          <a:p>
            <a:pPr eaLnBrk="1" hangingPunct="1"/>
            <a:r>
              <a:rPr lang="ru-RU" smtClean="0"/>
              <a:t>Категории типов адаптационного потенциала: </a:t>
            </a:r>
          </a:p>
        </p:txBody>
      </p:sp>
      <p:sp>
        <p:nvSpPr>
          <p:cNvPr id="40965" name="Rectangle 3"/>
          <p:cNvSpPr>
            <a:spLocks noGrp="1" noChangeArrowheads="1"/>
          </p:cNvSpPr>
          <p:nvPr>
            <p:ph type="body" idx="1"/>
          </p:nvPr>
        </p:nvSpPr>
        <p:spPr>
          <a:xfrm>
            <a:off x="381000" y="2017713"/>
            <a:ext cx="8574088" cy="4114800"/>
          </a:xfrm>
        </p:spPr>
        <p:txBody>
          <a:bodyPr/>
          <a:lstStyle/>
          <a:p>
            <a:pPr eaLnBrk="1" hangingPunct="1">
              <a:lnSpc>
                <a:spcPct val="90000"/>
              </a:lnSpc>
            </a:pPr>
            <a:r>
              <a:rPr lang="ru-RU" sz="2400" b="1" smtClean="0"/>
              <a:t>высокий адаптационный потенциал (с преобладанием ресурсов адаптации над рисками); </a:t>
            </a:r>
          </a:p>
          <a:p>
            <a:pPr eaLnBrk="1" hangingPunct="1">
              <a:lnSpc>
                <a:spcPct val="90000"/>
              </a:lnSpc>
            </a:pPr>
            <a:r>
              <a:rPr lang="ru-RU" sz="2400" b="1" smtClean="0"/>
              <a:t>неустойчивый адаптационный потенциал (ресурсы и риски находятся в неустойчивом равновесии, имеются «зоны напряжения адаптации»);</a:t>
            </a:r>
          </a:p>
          <a:p>
            <a:pPr eaLnBrk="1" hangingPunct="1">
              <a:lnSpc>
                <a:spcPct val="90000"/>
              </a:lnSpc>
            </a:pPr>
            <a:r>
              <a:rPr lang="ru-RU" sz="2400" b="1" smtClean="0"/>
              <a:t>сниженный адаптационный потенциал (факторы риска преобладают над ресурсами, то есть  у детей этой группы высокий риск развития выраженных дезадаптивных реакций).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lgn="ctr" eaLnBrk="1" hangingPunct="1">
              <a:lnSpc>
                <a:spcPct val="80000"/>
              </a:lnSpc>
              <a:defRPr/>
            </a:pPr>
            <a:r>
              <a:rPr lang="ru-RU" sz="3600" b="1" smtClean="0">
                <a:effectLst>
                  <a:outerShdw blurRad="38100" dist="38100" dir="2700000" algn="tl">
                    <a:srgbClr val="C0C0C0"/>
                  </a:outerShdw>
                </a:effectLst>
              </a:rPr>
              <a:t>Распределение первоклассников</a:t>
            </a:r>
            <a:br>
              <a:rPr lang="ru-RU" sz="3600" b="1" smtClean="0">
                <a:effectLst>
                  <a:outerShdw blurRad="38100" dist="38100" dir="2700000" algn="tl">
                    <a:srgbClr val="C0C0C0"/>
                  </a:outerShdw>
                </a:effectLst>
              </a:rPr>
            </a:br>
            <a:r>
              <a:rPr lang="ru-RU" sz="3600" b="1" smtClean="0">
                <a:effectLst>
                  <a:outerShdw blurRad="38100" dist="38100" dir="2700000" algn="tl">
                    <a:srgbClr val="C0C0C0"/>
                  </a:outerShdw>
                </a:effectLst>
              </a:rPr>
              <a:t> по типу адаптационного потенциала</a:t>
            </a:r>
          </a:p>
        </p:txBody>
      </p:sp>
      <p:graphicFrame>
        <p:nvGraphicFramePr>
          <p:cNvPr id="2050" name="Object 3"/>
          <p:cNvGraphicFramePr>
            <a:graphicFrameLocks noChangeAspect="1"/>
          </p:cNvGraphicFramePr>
          <p:nvPr>
            <p:ph idx="1"/>
          </p:nvPr>
        </p:nvGraphicFramePr>
        <p:xfrm>
          <a:off x="1608138" y="2005013"/>
          <a:ext cx="5927725" cy="3714750"/>
        </p:xfrm>
        <a:graphic>
          <a:graphicData uri="http://schemas.openxmlformats.org/presentationml/2006/ole">
            <p:oleObj spid="_x0000_s2050" name="Документ" r:id="rId3" imgW="5927040" imgH="3715200" progId="Word.Document.8">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Дата 3"/>
          <p:cNvSpPr>
            <a:spLocks noGrp="1"/>
          </p:cNvSpPr>
          <p:nvPr>
            <p:ph type="dt" sz="quarter" idx="10"/>
          </p:nvPr>
        </p:nvSpPr>
        <p:spPr>
          <a:noFill/>
        </p:spPr>
        <p:txBody>
          <a:bodyPr/>
          <a:lstStyle/>
          <a:p>
            <a:fld id="{1F35730E-B03C-45E1-B489-31441F90FD10}" type="datetime1">
              <a:rPr lang="ru-RU" smtClean="0"/>
              <a:pPr/>
              <a:t>22.11.2011</a:t>
            </a:fld>
            <a:endParaRPr lang="ru-RU" smtClean="0"/>
          </a:p>
        </p:txBody>
      </p:sp>
      <p:sp>
        <p:nvSpPr>
          <p:cNvPr id="41987" name="Номер слайда 5"/>
          <p:cNvSpPr>
            <a:spLocks noGrp="1"/>
          </p:cNvSpPr>
          <p:nvPr>
            <p:ph type="sldNum" sz="quarter" idx="12"/>
          </p:nvPr>
        </p:nvSpPr>
        <p:spPr>
          <a:noFill/>
        </p:spPr>
        <p:txBody>
          <a:bodyPr/>
          <a:lstStyle/>
          <a:p>
            <a:fld id="{03810D22-0E7E-46FB-AE21-4AAD5F803A80}" type="slidenum">
              <a:rPr lang="ru-RU" smtClean="0"/>
              <a:pPr/>
              <a:t>37</a:t>
            </a:fld>
            <a:endParaRPr lang="ru-RU" smtClean="0"/>
          </a:p>
        </p:txBody>
      </p:sp>
      <p:sp>
        <p:nvSpPr>
          <p:cNvPr id="41988" name="Rectangle 2"/>
          <p:cNvSpPr>
            <a:spLocks noGrp="1" noChangeArrowheads="1"/>
          </p:cNvSpPr>
          <p:nvPr>
            <p:ph type="title"/>
          </p:nvPr>
        </p:nvSpPr>
        <p:spPr>
          <a:xfrm>
            <a:off x="733425" y="228600"/>
            <a:ext cx="8410575" cy="990600"/>
          </a:xfrm>
        </p:spPr>
        <p:txBody>
          <a:bodyPr/>
          <a:lstStyle/>
          <a:p>
            <a:pPr eaLnBrk="1" hangingPunct="1"/>
            <a:r>
              <a:rPr lang="ru-RU" b="1" smtClean="0"/>
              <a:t>Индексы рисков адаптации</a:t>
            </a:r>
            <a:r>
              <a:rPr lang="ru-RU" smtClean="0"/>
              <a:t> </a:t>
            </a:r>
          </a:p>
        </p:txBody>
      </p:sp>
      <p:sp>
        <p:nvSpPr>
          <p:cNvPr id="41989" name="Rectangle 3"/>
          <p:cNvSpPr>
            <a:spLocks noGrp="1" noChangeArrowheads="1"/>
          </p:cNvSpPr>
          <p:nvPr>
            <p:ph type="body" idx="1"/>
          </p:nvPr>
        </p:nvSpPr>
        <p:spPr>
          <a:xfrm>
            <a:off x="990600" y="2133600"/>
            <a:ext cx="8153400" cy="4114800"/>
          </a:xfrm>
        </p:spPr>
        <p:txBody>
          <a:bodyPr/>
          <a:lstStyle/>
          <a:p>
            <a:pPr eaLnBrk="1" hangingPunct="1"/>
            <a:r>
              <a:rPr lang="ru-RU" b="1" smtClean="0"/>
              <a:t>Учебные </a:t>
            </a:r>
          </a:p>
          <a:p>
            <a:pPr eaLnBrk="1" hangingPunct="1"/>
            <a:r>
              <a:rPr lang="ru-RU" b="1" smtClean="0"/>
              <a:t>Коммуникативные </a:t>
            </a:r>
          </a:p>
          <a:p>
            <a:pPr eaLnBrk="1" hangingPunct="1"/>
            <a:r>
              <a:rPr lang="ru-RU" b="1" smtClean="0"/>
              <a:t>Эмоциональные проблемы </a:t>
            </a:r>
          </a:p>
          <a:p>
            <a:pPr eaLnBrk="1" hangingPunct="1"/>
            <a:r>
              <a:rPr lang="ru-RU" b="1" smtClean="0"/>
              <a:t>Психофизиологическая незрелость </a:t>
            </a:r>
          </a:p>
          <a:p>
            <a:pPr eaLnBrk="1" hangingPunct="1"/>
            <a:r>
              <a:rPr lang="ru-RU" b="1" smtClean="0"/>
              <a:t>Тревожность </a:t>
            </a:r>
          </a:p>
          <a:p>
            <a:pPr eaLnBrk="1" hangingPunct="1"/>
            <a:r>
              <a:rPr lang="ru-RU" b="1" smtClean="0"/>
              <a:t>Перевозбуждение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Дата 3"/>
          <p:cNvSpPr>
            <a:spLocks noGrp="1"/>
          </p:cNvSpPr>
          <p:nvPr>
            <p:ph type="dt" sz="quarter" idx="10"/>
          </p:nvPr>
        </p:nvSpPr>
        <p:spPr>
          <a:noFill/>
        </p:spPr>
        <p:txBody>
          <a:bodyPr/>
          <a:lstStyle/>
          <a:p>
            <a:fld id="{7E040132-57C8-4A43-86F6-959177AF3B1B}" type="datetime1">
              <a:rPr lang="ru-RU" smtClean="0"/>
              <a:pPr/>
              <a:t>22.11.2011</a:t>
            </a:fld>
            <a:endParaRPr lang="ru-RU" smtClean="0"/>
          </a:p>
        </p:txBody>
      </p:sp>
      <p:sp>
        <p:nvSpPr>
          <p:cNvPr id="43011" name="Номер слайда 5"/>
          <p:cNvSpPr>
            <a:spLocks noGrp="1"/>
          </p:cNvSpPr>
          <p:nvPr>
            <p:ph type="sldNum" sz="quarter" idx="12"/>
          </p:nvPr>
        </p:nvSpPr>
        <p:spPr>
          <a:noFill/>
        </p:spPr>
        <p:txBody>
          <a:bodyPr/>
          <a:lstStyle/>
          <a:p>
            <a:fld id="{AF35B209-D821-4DCD-A4DF-6041C5912145}" type="slidenum">
              <a:rPr lang="ru-RU" smtClean="0"/>
              <a:pPr/>
              <a:t>38</a:t>
            </a:fld>
            <a:endParaRPr lang="ru-RU" smtClean="0"/>
          </a:p>
        </p:txBody>
      </p:sp>
      <p:sp>
        <p:nvSpPr>
          <p:cNvPr id="43012" name="Rectangle 4"/>
          <p:cNvSpPr>
            <a:spLocks noGrp="1" noChangeArrowheads="1"/>
          </p:cNvSpPr>
          <p:nvPr>
            <p:ph type="title"/>
          </p:nvPr>
        </p:nvSpPr>
        <p:spPr>
          <a:xfrm>
            <a:off x="1350963" y="304800"/>
            <a:ext cx="7793037" cy="838200"/>
          </a:xfrm>
        </p:spPr>
        <p:txBody>
          <a:bodyPr/>
          <a:lstStyle/>
          <a:p>
            <a:pPr algn="ctr" eaLnBrk="1" hangingPunct="1"/>
            <a:r>
              <a:rPr lang="ru-RU" b="1" smtClean="0"/>
              <a:t>Риски (1)</a:t>
            </a:r>
          </a:p>
        </p:txBody>
      </p:sp>
      <p:graphicFrame>
        <p:nvGraphicFramePr>
          <p:cNvPr id="28735" name="Group 63"/>
          <p:cNvGraphicFramePr>
            <a:graphicFrameLocks noGrp="1"/>
          </p:cNvGraphicFramePr>
          <p:nvPr>
            <p:ph type="tbl" idx="1"/>
          </p:nvPr>
        </p:nvGraphicFramePr>
        <p:xfrm>
          <a:off x="325438" y="1981200"/>
          <a:ext cx="8763000" cy="4490720"/>
        </p:xfrm>
        <a:graphic>
          <a:graphicData uri="http://schemas.openxmlformats.org/drawingml/2006/table">
            <a:tbl>
              <a:tblPr/>
              <a:tblGrid>
                <a:gridCol w="2679700"/>
                <a:gridCol w="503237"/>
                <a:gridCol w="5580063"/>
              </a:tblGrid>
              <a:tr h="965200">
                <a:tc rowSpan="3">
                  <a:txBody>
                    <a:bodyPr/>
                    <a:lstStyle/>
                    <a:p>
                      <a:pPr marL="342900" marR="0" lvl="0" indent="-342900" algn="l" defTabSz="914400" rtl="0" eaLnBrk="0" fontAlgn="base" latinLnBrk="0" hangingPunct="0">
                        <a:lnSpc>
                          <a:spcPct val="100000"/>
                        </a:lnSpc>
                        <a:spcBef>
                          <a:spcPct val="0"/>
                        </a:spcBef>
                        <a:spcAft>
                          <a:spcPct val="0"/>
                        </a:spcAft>
                        <a:buClrTx/>
                        <a:buSzPct val="60000"/>
                        <a:buFont typeface="Times New Roman" pitchFamily="18" charset="0"/>
                        <a:buNone/>
                        <a:tabLst/>
                      </a:pPr>
                      <a:endParaRPr kumimoji="1" lang="ru-RU" sz="24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800" b="0" i="0" u="none" strike="noStrike" cap="none" normalizeH="0" baseline="0" smtClean="0">
                          <a:ln>
                            <a:noFill/>
                          </a:ln>
                          <a:solidFill>
                            <a:schemeClr val="tx1"/>
                          </a:solidFill>
                          <a:effectLst/>
                          <a:latin typeface="Times New Roman" pitchFamily="18" charset="0"/>
                          <a:cs typeface="Times New Roman" pitchFamily="18" charset="0"/>
                        </a:rPr>
                        <a:t>Учебные</a:t>
                      </a:r>
                      <a:endParaRPr kumimoji="1" lang="ru-RU" sz="2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9</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0638"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imes New Roman" pitchFamily="18" charset="0"/>
                          <a:cs typeface="Times New Roman" pitchFamily="18" charset="0"/>
                        </a:rPr>
                        <a:t>Не готов по чтению (имеет достаточный уровень подготовки по чтению)</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4175">
                <a:tc vMerge="1">
                  <a:txBody>
                    <a:bodyPr/>
                    <a:lstStyle/>
                    <a:p>
                      <a:endParaRPr lang="ru-RU"/>
                    </a:p>
                  </a:txBody>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10</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80963"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imes New Roman" pitchFamily="18" charset="0"/>
                          <a:cs typeface="Times New Roman" pitchFamily="18" charset="0"/>
                        </a:rPr>
                        <a:t>Не готов по письму (имеет достаточный уровень подготовки по чтению)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7825">
                <a:tc vMerge="1">
                  <a:txBody>
                    <a:bodyPr/>
                    <a:lstStyle/>
                    <a:p>
                      <a:endParaRPr lang="ru-RU"/>
                    </a:p>
                  </a:txBody>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11</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0638"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imes New Roman" pitchFamily="18" charset="0"/>
                          <a:cs typeface="Times New Roman" pitchFamily="18" charset="0"/>
                        </a:rPr>
                        <a:t>Не готов по счету (имеет достаточный уровень подготовки по чтению)</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Дата 3"/>
          <p:cNvSpPr txBox="1">
            <a:spLocks noGrp="1"/>
          </p:cNvSpPr>
          <p:nvPr/>
        </p:nvSpPr>
        <p:spPr bwMode="auto">
          <a:xfrm>
            <a:off x="1162050" y="6243638"/>
            <a:ext cx="1905000" cy="457200"/>
          </a:xfrm>
          <a:prstGeom prst="rect">
            <a:avLst/>
          </a:prstGeom>
          <a:noFill/>
          <a:ln w="9525">
            <a:noFill/>
            <a:miter lim="800000"/>
            <a:headEnd/>
            <a:tailEnd/>
          </a:ln>
        </p:spPr>
        <p:txBody>
          <a:bodyPr anchor="b"/>
          <a:lstStyle/>
          <a:p>
            <a:fld id="{548708D9-772F-4FC8-8481-1022A0E1EBFF}" type="datetime1">
              <a:rPr lang="ru-RU" sz="1400"/>
              <a:pPr/>
              <a:t>22.11.2011</a:t>
            </a:fld>
            <a:endParaRPr lang="ru-RU" sz="1400"/>
          </a:p>
        </p:txBody>
      </p:sp>
      <p:sp>
        <p:nvSpPr>
          <p:cNvPr id="44035" name="Номер слайда 5"/>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DE830052-6E21-4D41-967A-9F626F0CE93B}" type="slidenum">
              <a:rPr lang="ru-RU" sz="1400"/>
              <a:pPr algn="r"/>
              <a:t>39</a:t>
            </a:fld>
            <a:endParaRPr lang="ru-RU" sz="1400"/>
          </a:p>
        </p:txBody>
      </p:sp>
      <p:sp>
        <p:nvSpPr>
          <p:cNvPr id="44036" name="Rectangle 4"/>
          <p:cNvSpPr>
            <a:spLocks noGrp="1" noChangeArrowheads="1"/>
          </p:cNvSpPr>
          <p:nvPr>
            <p:ph type="title" idx="4294967295"/>
          </p:nvPr>
        </p:nvSpPr>
        <p:spPr>
          <a:xfrm>
            <a:off x="1350963" y="304800"/>
            <a:ext cx="7793037" cy="838200"/>
          </a:xfrm>
        </p:spPr>
        <p:txBody>
          <a:bodyPr/>
          <a:lstStyle/>
          <a:p>
            <a:pPr algn="ctr" eaLnBrk="1" hangingPunct="1"/>
            <a:r>
              <a:rPr lang="ru-RU" b="1" smtClean="0"/>
              <a:t>Риски (2)</a:t>
            </a:r>
          </a:p>
        </p:txBody>
      </p:sp>
      <p:graphicFrame>
        <p:nvGraphicFramePr>
          <p:cNvPr id="132128" name="Group 32"/>
          <p:cNvGraphicFramePr>
            <a:graphicFrameLocks noGrp="1"/>
          </p:cNvGraphicFramePr>
          <p:nvPr>
            <p:ph type="tbl" idx="4294967295"/>
          </p:nvPr>
        </p:nvGraphicFramePr>
        <p:xfrm>
          <a:off x="325438" y="1905000"/>
          <a:ext cx="8818562" cy="4267201"/>
        </p:xfrm>
        <a:graphic>
          <a:graphicData uri="http://schemas.openxmlformats.org/drawingml/2006/table">
            <a:tbl>
              <a:tblPr/>
              <a:tblGrid>
                <a:gridCol w="2697162"/>
                <a:gridCol w="506413"/>
                <a:gridCol w="5614987"/>
              </a:tblGrid>
              <a:tr h="1208088">
                <a:tc rowSpan="3">
                  <a:txBody>
                    <a:bodyPr/>
                    <a:lstStyle/>
                    <a:p>
                      <a:pPr marL="342900" marR="0" lvl="0" indent="-342900"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800" b="0" i="0" u="none" strike="noStrike" cap="none" normalizeH="0" baseline="0" smtClean="0">
                          <a:ln>
                            <a:noFill/>
                          </a:ln>
                          <a:solidFill>
                            <a:schemeClr val="tx1"/>
                          </a:solidFill>
                          <a:effectLst/>
                          <a:latin typeface="Times New Roman" pitchFamily="18" charset="0"/>
                          <a:cs typeface="Times New Roman" pitchFamily="18" charset="0"/>
                        </a:rPr>
                        <a:t>Коммуникатив-ные</a:t>
                      </a:r>
                      <a:endParaRPr kumimoji="1" lang="ru-RU" sz="2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22</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0638"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imes New Roman" pitchFamily="18" charset="0"/>
                          <a:cs typeface="Times New Roman" pitchFamily="18" charset="0"/>
                        </a:rPr>
                        <a:t>Боится задать вопрос учителю (не боится задать вопрос учителю) </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0">
                <a:tc vMerge="1">
                  <a:txBody>
                    <a:bodyPr/>
                    <a:lstStyle/>
                    <a:p>
                      <a:endParaRPr lang="ru-RU"/>
                    </a:p>
                  </a:txBody>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23</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0638"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imes New Roman" pitchFamily="18" charset="0"/>
                          <a:cs typeface="Times New Roman" pitchFamily="18" charset="0"/>
                        </a:rPr>
                        <a:t>Не понимает дистанцию с учителем  (понимает правила взаимодействия с учителем (дистанцию)</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2863">
                <a:tc vMerge="1">
                  <a:txBody>
                    <a:bodyPr/>
                    <a:lstStyle/>
                    <a:p>
                      <a:endParaRPr lang="ru-RU"/>
                    </a:p>
                  </a:txBody>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34</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0638"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imes New Roman" pitchFamily="18" charset="0"/>
                          <a:cs typeface="Times New Roman" pitchFamily="18" charset="0"/>
                        </a:rPr>
                        <a:t>Его не выбирают при разбиении на пары </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975"/>
            <a:ext cx="8229600" cy="1393825"/>
          </a:xfrm>
        </p:spPr>
        <p:txBody>
          <a:bodyPr/>
          <a:lstStyle/>
          <a:p>
            <a:pPr algn="l" eaLnBrk="1" hangingPunct="1">
              <a:lnSpc>
                <a:spcPct val="80000"/>
              </a:lnSpc>
            </a:pPr>
            <a:r>
              <a:rPr lang="ru-RU" sz="2800" b="1" smtClean="0">
                <a:latin typeface="Times New Roman" pitchFamily="18" charset="0"/>
              </a:rPr>
              <a:t>Почему оценка готовности</a:t>
            </a:r>
            <a:r>
              <a:rPr lang="ru-RU" sz="3600" b="1" smtClean="0">
                <a:latin typeface="Times New Roman" pitchFamily="18" charset="0"/>
              </a:rPr>
              <a:t> </a:t>
            </a:r>
            <a:r>
              <a:rPr lang="ru-RU" sz="2800" b="1" smtClean="0">
                <a:latin typeface="Times New Roman" pitchFamily="18" charset="0"/>
              </a:rPr>
              <a:t>к обучению в школе становится ключевым элементом в системе оценки индивидуальных образовательных достижений учащихся</a:t>
            </a:r>
            <a:r>
              <a:rPr lang="ru-RU" sz="2800" b="1" smtClean="0"/>
              <a:t/>
            </a:r>
            <a:br>
              <a:rPr lang="ru-RU" sz="2800" b="1" smtClean="0"/>
            </a:br>
            <a:endParaRPr lang="ru-RU" sz="2800" b="1" smtClean="0"/>
          </a:p>
        </p:txBody>
      </p:sp>
      <p:sp>
        <p:nvSpPr>
          <p:cNvPr id="10243" name="Rectangle 3"/>
          <p:cNvSpPr>
            <a:spLocks noGrp="1" noChangeArrowheads="1"/>
          </p:cNvSpPr>
          <p:nvPr>
            <p:ph type="body" idx="1"/>
          </p:nvPr>
        </p:nvSpPr>
        <p:spPr/>
        <p:txBody>
          <a:bodyPr/>
          <a:lstStyle/>
          <a:p>
            <a:pPr eaLnBrk="1" hangingPunct="1">
              <a:lnSpc>
                <a:spcPct val="90000"/>
              </a:lnSpc>
            </a:pPr>
            <a:r>
              <a:rPr lang="ru-RU" sz="2400" smtClean="0"/>
              <a:t>Стартовая диагностика (не отбор в школу!):</a:t>
            </a:r>
          </a:p>
          <a:p>
            <a:pPr lvl="1" eaLnBrk="1" hangingPunct="1">
              <a:lnSpc>
                <a:spcPct val="90000"/>
              </a:lnSpc>
            </a:pPr>
            <a:r>
              <a:rPr lang="ru-RU" sz="2000" smtClean="0"/>
              <a:t> дает информацию, необходимую для организации индивидуальной работы с учащимися</a:t>
            </a:r>
          </a:p>
          <a:p>
            <a:pPr lvl="1" eaLnBrk="1" hangingPunct="1">
              <a:lnSpc>
                <a:spcPct val="90000"/>
              </a:lnSpc>
            </a:pPr>
            <a:r>
              <a:rPr lang="ru-RU" sz="2000" smtClean="0"/>
              <a:t>позволяет своевременно оказать необходимую помощь в обучении</a:t>
            </a:r>
          </a:p>
          <a:p>
            <a:pPr lvl="1" eaLnBrk="1" hangingPunct="1">
              <a:lnSpc>
                <a:spcPct val="90000"/>
              </a:lnSpc>
            </a:pPr>
            <a:r>
              <a:rPr lang="ru-RU" sz="2000" smtClean="0"/>
              <a:t>является основой для оценки динамики образовательных достижений, с учетом которой оцениваются образовательные достижения выпускников начальной школы, проводятся аттестация педагогических кадров и аккредитация образовательных учреждений</a:t>
            </a:r>
          </a:p>
          <a:p>
            <a:pPr lvl="1" eaLnBrk="1" hangingPunct="1">
              <a:lnSpc>
                <a:spcPct val="90000"/>
              </a:lnSpc>
            </a:pPr>
            <a:r>
              <a:rPr lang="ru-RU" sz="2000" smtClean="0"/>
              <a:t>позволяет осуществлять прогноз развития системы образования</a:t>
            </a:r>
          </a:p>
          <a:p>
            <a:pPr lvl="1" eaLnBrk="1" hangingPunct="1">
              <a:lnSpc>
                <a:spcPct val="90000"/>
              </a:lnSpc>
            </a:pPr>
            <a:r>
              <a:rPr lang="ru-RU" sz="2000" smtClean="0"/>
              <a:t>является основным критерием готовности ОУ к переходу на стандарты второго поколения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Дата 3"/>
          <p:cNvSpPr>
            <a:spLocks noGrp="1"/>
          </p:cNvSpPr>
          <p:nvPr>
            <p:ph type="dt" sz="quarter" idx="10"/>
          </p:nvPr>
        </p:nvSpPr>
        <p:spPr>
          <a:noFill/>
        </p:spPr>
        <p:txBody>
          <a:bodyPr/>
          <a:lstStyle/>
          <a:p>
            <a:fld id="{4D838B72-9266-4CA8-90D1-D040C6E970EA}" type="datetime1">
              <a:rPr lang="ru-RU" smtClean="0"/>
              <a:pPr/>
              <a:t>22.11.2011</a:t>
            </a:fld>
            <a:endParaRPr lang="ru-RU" smtClean="0"/>
          </a:p>
        </p:txBody>
      </p:sp>
      <p:sp>
        <p:nvSpPr>
          <p:cNvPr id="45059" name="Номер слайда 5"/>
          <p:cNvSpPr>
            <a:spLocks noGrp="1"/>
          </p:cNvSpPr>
          <p:nvPr>
            <p:ph type="sldNum" sz="quarter" idx="12"/>
          </p:nvPr>
        </p:nvSpPr>
        <p:spPr>
          <a:noFill/>
        </p:spPr>
        <p:txBody>
          <a:bodyPr/>
          <a:lstStyle/>
          <a:p>
            <a:fld id="{5AD4F9DD-F216-4CB5-BDAF-D1ABC35A9173}" type="slidenum">
              <a:rPr lang="ru-RU" smtClean="0"/>
              <a:pPr/>
              <a:t>40</a:t>
            </a:fld>
            <a:endParaRPr lang="ru-RU" smtClean="0"/>
          </a:p>
        </p:txBody>
      </p:sp>
      <p:sp>
        <p:nvSpPr>
          <p:cNvPr id="45060" name="Rectangle 4"/>
          <p:cNvSpPr>
            <a:spLocks noGrp="1" noChangeArrowheads="1"/>
          </p:cNvSpPr>
          <p:nvPr>
            <p:ph type="title"/>
          </p:nvPr>
        </p:nvSpPr>
        <p:spPr>
          <a:xfrm>
            <a:off x="1350963" y="304800"/>
            <a:ext cx="7793037" cy="838200"/>
          </a:xfrm>
        </p:spPr>
        <p:txBody>
          <a:bodyPr/>
          <a:lstStyle/>
          <a:p>
            <a:pPr algn="ctr" eaLnBrk="1" hangingPunct="1"/>
            <a:r>
              <a:rPr lang="ru-RU" b="1" smtClean="0"/>
              <a:t>Риски (3)</a:t>
            </a:r>
          </a:p>
        </p:txBody>
      </p:sp>
      <p:graphicFrame>
        <p:nvGraphicFramePr>
          <p:cNvPr id="29741" name="Group 45"/>
          <p:cNvGraphicFramePr>
            <a:graphicFrameLocks noGrp="1"/>
          </p:cNvGraphicFramePr>
          <p:nvPr>
            <p:ph type="tbl" idx="1"/>
          </p:nvPr>
        </p:nvGraphicFramePr>
        <p:xfrm>
          <a:off x="266700" y="1981200"/>
          <a:ext cx="8839200" cy="4343400"/>
        </p:xfrm>
        <a:graphic>
          <a:graphicData uri="http://schemas.openxmlformats.org/drawingml/2006/table">
            <a:tbl>
              <a:tblPr/>
              <a:tblGrid>
                <a:gridCol w="2159000"/>
                <a:gridCol w="633413"/>
                <a:gridCol w="6046787"/>
              </a:tblGrid>
              <a:tr h="869950">
                <a:tc rowSpan="5">
                  <a:txBody>
                    <a:bodyPr/>
                    <a:lstStyle/>
                    <a:p>
                      <a:pPr marL="0" marR="0" lvl="0" indent="0"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800" b="1" i="0" u="none" strike="noStrike" cap="none" normalizeH="0" baseline="0" smtClean="0">
                          <a:ln>
                            <a:noFill/>
                          </a:ln>
                          <a:solidFill>
                            <a:schemeClr val="tx1"/>
                          </a:solidFill>
                          <a:effectLst/>
                          <a:latin typeface="Times New Roman" pitchFamily="18" charset="0"/>
                          <a:cs typeface="Times New Roman" pitchFamily="18" charset="0"/>
                        </a:rPr>
                        <a:t>Психо-физиологи-ческая незрелость</a:t>
                      </a: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 </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16</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ahoma" pitchFamily="34" charset="0"/>
                          <a:cs typeface="Times New Roman" pitchFamily="18" charset="0"/>
                        </a:rPr>
                        <a:t>На занятиях часто отвлекается </a:t>
                      </a:r>
                      <a:endParaRPr kumimoji="1" lang="ru-RU"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6775">
                <a:tc vMerge="1">
                  <a:txBody>
                    <a:bodyPr/>
                    <a:lstStyle/>
                    <a:p>
                      <a:endParaRPr lang="ru-RU"/>
                    </a:p>
                  </a:txBody>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18</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ahoma" pitchFamily="34" charset="0"/>
                          <a:cs typeface="Times New Roman" pitchFamily="18" charset="0"/>
                        </a:rPr>
                        <a:t>Ходит по классу во время урока </a:t>
                      </a:r>
                      <a:endParaRPr kumimoji="1" lang="ru-RU"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9950">
                <a:tc vMerge="1">
                  <a:txBody>
                    <a:bodyPr/>
                    <a:lstStyle/>
                    <a:p>
                      <a:endParaRPr lang="ru-RU"/>
                    </a:p>
                  </a:txBody>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19</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ahoma" pitchFamily="34" charset="0"/>
                          <a:cs typeface="Times New Roman" pitchFamily="18" charset="0"/>
                        </a:rPr>
                        <a:t>Пристает к одноклассникам </a:t>
                      </a:r>
                      <a:endParaRPr kumimoji="1" lang="ru-RU"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9950">
                <a:tc vMerge="1">
                  <a:txBody>
                    <a:bodyPr/>
                    <a:lstStyle/>
                    <a:p>
                      <a:endParaRPr lang="ru-RU"/>
                    </a:p>
                  </a:txBody>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20</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95250"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ahoma" pitchFamily="34" charset="0"/>
                          <a:cs typeface="Times New Roman" pitchFamily="18" charset="0"/>
                        </a:rPr>
                        <a:t>Не может спокойно сидеть на уроке (спокойно сидит на уроке)</a:t>
                      </a:r>
                      <a:endParaRPr kumimoji="1" lang="ru-RU"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6775">
                <a:tc vMerge="1">
                  <a:txBody>
                    <a:bodyPr/>
                    <a:lstStyle/>
                    <a:p>
                      <a:endParaRPr lang="ru-RU"/>
                    </a:p>
                  </a:txBody>
                  <a:tcPr/>
                </a:tc>
                <a:tc>
                  <a:txBody>
                    <a:bodyPr/>
                    <a:lstStyle/>
                    <a:p>
                      <a:pPr marL="342900" marR="0" lvl="0" indent="-342900" algn="r"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chemeClr val="tx1"/>
                          </a:solidFill>
                          <a:effectLst/>
                          <a:latin typeface="Times New Roman" pitchFamily="18" charset="0"/>
                          <a:cs typeface="Times New Roman" pitchFamily="18" charset="0"/>
                        </a:rPr>
                        <a:t>24</a:t>
                      </a:r>
                      <a:endParaRPr kumimoji="1" lang="ru-RU"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60000"/>
                        <a:buFont typeface="Times New Roman" pitchFamily="18" charset="0"/>
                        <a:buNone/>
                        <a:tabLst/>
                      </a:pPr>
                      <a:r>
                        <a:rPr kumimoji="1" lang="ru-RU" sz="2400" b="1" i="0" u="none" strike="noStrike" cap="none" normalizeH="0" baseline="0" smtClean="0">
                          <a:ln>
                            <a:noFill/>
                          </a:ln>
                          <a:solidFill>
                            <a:srgbClr val="000000"/>
                          </a:solidFill>
                          <a:effectLst/>
                          <a:latin typeface="Tahoma" pitchFamily="34" charset="0"/>
                          <a:cs typeface="Times New Roman" pitchFamily="18" charset="0"/>
                        </a:rPr>
                        <a:t>Опаздывает на уроки (не опаздывает на уроки)</a:t>
                      </a:r>
                      <a:endParaRPr kumimoji="1" lang="ru-RU" sz="24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Дата 3"/>
          <p:cNvSpPr txBox="1">
            <a:spLocks noGrp="1"/>
          </p:cNvSpPr>
          <p:nvPr/>
        </p:nvSpPr>
        <p:spPr bwMode="auto">
          <a:xfrm>
            <a:off x="1162050" y="6243638"/>
            <a:ext cx="1905000" cy="457200"/>
          </a:xfrm>
          <a:prstGeom prst="rect">
            <a:avLst/>
          </a:prstGeom>
          <a:noFill/>
          <a:ln w="9525">
            <a:noFill/>
            <a:miter lim="800000"/>
            <a:headEnd/>
            <a:tailEnd/>
          </a:ln>
        </p:spPr>
        <p:txBody>
          <a:bodyPr anchor="b"/>
          <a:lstStyle/>
          <a:p>
            <a:pPr algn="l"/>
            <a:fld id="{DBFBCB83-4426-4879-ABCA-5972443D8D93}" type="datetime1">
              <a:rPr lang="ru-RU" sz="1400">
                <a:latin typeface="Tahoma" pitchFamily="34" charset="0"/>
              </a:rPr>
              <a:pPr algn="l"/>
              <a:t>22.11.2011</a:t>
            </a:fld>
            <a:endParaRPr lang="ru-RU" sz="1400">
              <a:latin typeface="Tahoma" pitchFamily="34" charset="0"/>
            </a:endParaRPr>
          </a:p>
        </p:txBody>
      </p:sp>
      <p:sp>
        <p:nvSpPr>
          <p:cNvPr id="46083" name="Номер слайда 5"/>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8B3C9B44-7068-4010-A809-784C683A6D13}" type="slidenum">
              <a:rPr lang="ru-RU" sz="1400">
                <a:latin typeface="Tahoma" pitchFamily="34" charset="0"/>
              </a:rPr>
              <a:pPr algn="r"/>
              <a:t>41</a:t>
            </a:fld>
            <a:endParaRPr lang="ru-RU" sz="1400">
              <a:latin typeface="Tahoma" pitchFamily="34" charset="0"/>
            </a:endParaRPr>
          </a:p>
        </p:txBody>
      </p:sp>
      <p:sp>
        <p:nvSpPr>
          <p:cNvPr id="46084" name="Rectangle 4"/>
          <p:cNvSpPr>
            <a:spLocks noGrp="1" noChangeArrowheads="1"/>
          </p:cNvSpPr>
          <p:nvPr>
            <p:ph type="title" idx="4294967295"/>
          </p:nvPr>
        </p:nvSpPr>
        <p:spPr>
          <a:xfrm>
            <a:off x="457200" y="53975"/>
            <a:ext cx="8229600" cy="71438"/>
          </a:xfrm>
        </p:spPr>
        <p:txBody>
          <a:bodyPr anchor="b"/>
          <a:lstStyle/>
          <a:p>
            <a:pPr eaLnBrk="1" hangingPunct="1"/>
            <a:endParaRPr lang="ru-RU" sz="3600" smtClean="0"/>
          </a:p>
        </p:txBody>
      </p:sp>
      <p:graphicFrame>
        <p:nvGraphicFramePr>
          <p:cNvPr id="194792" name="Group 232"/>
          <p:cNvGraphicFramePr>
            <a:graphicFrameLocks noGrp="1"/>
          </p:cNvGraphicFramePr>
          <p:nvPr/>
        </p:nvGraphicFramePr>
        <p:xfrm>
          <a:off x="228600" y="-117475"/>
          <a:ext cx="8726488" cy="6974844"/>
        </p:xfrm>
        <a:graphic>
          <a:graphicData uri="http://schemas.openxmlformats.org/drawingml/2006/table">
            <a:tbl>
              <a:tblPr/>
              <a:tblGrid>
                <a:gridCol w="3225800"/>
                <a:gridCol w="576263"/>
                <a:gridCol w="492125"/>
                <a:gridCol w="493712"/>
                <a:gridCol w="492125"/>
                <a:gridCol w="490538"/>
                <a:gridCol w="493712"/>
                <a:gridCol w="492125"/>
                <a:gridCol w="492125"/>
                <a:gridCol w="492125"/>
                <a:gridCol w="493713"/>
                <a:gridCol w="492125"/>
              </a:tblGrid>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cs typeface="Arial" charset="0"/>
                        </a:rPr>
                        <a:t>Параметр</a:t>
                      </a:r>
                      <a:r>
                        <a:rPr kumimoji="1" lang="en-US" sz="1400" b="1" i="0" u="none" strike="noStrike" cap="none" normalizeH="0" baseline="0" smtClean="0">
                          <a:ln>
                            <a:noFill/>
                          </a:ln>
                          <a:solidFill>
                            <a:srgbClr val="000000"/>
                          </a:solidFill>
                          <a:effectLst/>
                          <a:latin typeface="Arial" charset="0"/>
                          <a:cs typeface="Arial" charset="0"/>
                        </a:rPr>
                        <a:t>/</a:t>
                      </a:r>
                      <a:r>
                        <a:rPr kumimoji="1" lang="ru-RU" sz="1400" b="1" i="0" u="none" strike="noStrike" cap="none" normalizeH="0" baseline="0" smtClean="0">
                          <a:ln>
                            <a:noFill/>
                          </a:ln>
                          <a:solidFill>
                            <a:srgbClr val="000000"/>
                          </a:solidFill>
                          <a:effectLst/>
                          <a:latin typeface="Arial" charset="0"/>
                          <a:cs typeface="Arial" charset="0"/>
                        </a:rPr>
                        <a:t>тип адаптации</a:t>
                      </a:r>
                      <a:endParaRPr kumimoji="1" lang="ru-RU" sz="1400" b="0" i="0" u="none" strike="noStrike" cap="none" normalizeH="0" baseline="0" smtClean="0">
                        <a:ln>
                          <a:noFill/>
                        </a:ln>
                        <a:solidFill>
                          <a:schemeClr val="tx2"/>
                        </a:solidFill>
                        <a:effectLst/>
                        <a:latin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Количество детей в кластере</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200" b="1" i="0" u="none" strike="noStrike" cap="none" normalizeH="0" baseline="0" smtClean="0">
                          <a:ln>
                            <a:noFill/>
                          </a:ln>
                          <a:solidFill>
                            <a:srgbClr val="000000"/>
                          </a:solidFill>
                          <a:effectLst/>
                          <a:latin typeface="Arial" charset="0"/>
                          <a:ea typeface="Times New Roman" pitchFamily="18" charset="0"/>
                          <a:cs typeface="Arial" charset="0"/>
                        </a:rPr>
                        <a:t>2307</a:t>
                      </a:r>
                      <a:endParaRPr kumimoji="1" lang="ru-RU" sz="12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985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172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432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835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348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333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148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772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398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324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Рисунок</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58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52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Графический Диктант</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59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43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Образец и правило</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51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Первая буква</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47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Группа здоровья</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Отсутствие жалоб на здоровье</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Хорошие учебные навыки</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30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46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26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41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21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Хорошие навыки общения</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Эмоциональная стабильность</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Хороший самоконтроль</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59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Низкая тревожность</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82</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Уравновешенность поведения</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85</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83</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86</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59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Речь без дефектов</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71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60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Хочет учиться</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99</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98</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87</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42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ru-RU" sz="1600" b="1" i="0" u="none" strike="noStrike" cap="none" normalizeH="0" baseline="0" smtClean="0">
                          <a:ln>
                            <a:noFill/>
                          </a:ln>
                          <a:solidFill>
                            <a:srgbClr val="000000"/>
                          </a:solidFill>
                          <a:effectLst/>
                          <a:latin typeface="Arial" charset="0"/>
                          <a:ea typeface="Times New Roman" pitchFamily="18" charset="0"/>
                          <a:cs typeface="Arial" charset="0"/>
                        </a:rPr>
                        <a:t>Активен на уроке</a:t>
                      </a:r>
                      <a:endParaRPr kumimoji="1" lang="ru-RU" sz="16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100</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smtClean="0">
                          <a:ln>
                            <a:noFill/>
                          </a:ln>
                          <a:solidFill>
                            <a:srgbClr val="000000"/>
                          </a:solidFill>
                          <a:effectLst/>
                          <a:latin typeface="Arial" charset="0"/>
                          <a:ea typeface="Times New Roman" pitchFamily="18" charset="0"/>
                          <a:cs typeface="Arial" charset="0"/>
                        </a:rPr>
                        <a:t>4</a:t>
                      </a:r>
                      <a:endParaRPr kumimoji="1" lang="ru-RU" sz="14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ru-RU" sz="1400" b="1" i="0" u="none" strike="noStrike" cap="none" normalizeH="0" baseline="0" dirty="0" smtClean="0">
                          <a:ln>
                            <a:noFill/>
                          </a:ln>
                          <a:solidFill>
                            <a:srgbClr val="000000"/>
                          </a:solidFill>
                          <a:effectLst/>
                          <a:latin typeface="Arial" charset="0"/>
                          <a:ea typeface="Times New Roman" pitchFamily="18" charset="0"/>
                          <a:cs typeface="Arial" charset="0"/>
                        </a:rPr>
                        <a:t>1</a:t>
                      </a:r>
                      <a:endParaRPr kumimoji="1" lang="ru-RU" sz="14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53975"/>
            <a:ext cx="9144000" cy="1143000"/>
          </a:xfrm>
        </p:spPr>
        <p:txBody>
          <a:bodyPr/>
          <a:lstStyle/>
          <a:p>
            <a:pPr algn="ctr" eaLnBrk="1" hangingPunct="1"/>
            <a:r>
              <a:rPr lang="ru-RU" sz="3200" smtClean="0"/>
              <a:t>Описание группы 1 (25,8% первоклассников)</a:t>
            </a:r>
            <a:r>
              <a:rPr lang="ru-RU" sz="3600" smtClean="0"/>
              <a:t> </a:t>
            </a:r>
          </a:p>
        </p:txBody>
      </p:sp>
      <p:sp>
        <p:nvSpPr>
          <p:cNvPr id="47107" name="Rectangle 3"/>
          <p:cNvSpPr>
            <a:spLocks noGrp="1" noChangeArrowheads="1"/>
          </p:cNvSpPr>
          <p:nvPr>
            <p:ph type="body" idx="1"/>
          </p:nvPr>
        </p:nvSpPr>
        <p:spPr>
          <a:xfrm>
            <a:off x="457200" y="1295400"/>
            <a:ext cx="8229600" cy="4830763"/>
          </a:xfrm>
        </p:spPr>
        <p:txBody>
          <a:bodyPr/>
          <a:lstStyle/>
          <a:p>
            <a:pPr eaLnBrk="1" hangingPunct="1">
              <a:lnSpc>
                <a:spcPct val="80000"/>
              </a:lnSpc>
              <a:spcBef>
                <a:spcPct val="0"/>
              </a:spcBef>
              <a:buFontTx/>
              <a:buNone/>
            </a:pPr>
            <a:r>
              <a:rPr kumimoji="1" lang="ru-RU" sz="1800" b="1" u="sng" smtClean="0">
                <a:latin typeface="Times New Roman" pitchFamily="18" charset="0"/>
                <a:cs typeface="Times New Roman" pitchFamily="18" charset="0"/>
              </a:rPr>
              <a:t>Ресурсы</a:t>
            </a:r>
          </a:p>
          <a:p>
            <a:pPr eaLnBrk="1" hangingPunct="1">
              <a:lnSpc>
                <a:spcPct val="80000"/>
              </a:lnSpc>
              <a:spcBef>
                <a:spcPct val="0"/>
              </a:spcBef>
              <a:buFontTx/>
              <a:buNone/>
            </a:pPr>
            <a:r>
              <a:rPr kumimoji="1" lang="ru-RU" sz="1800" smtClean="0">
                <a:latin typeface="Times New Roman" pitchFamily="18" charset="0"/>
                <a:cs typeface="Times New Roman" pitchFamily="18" charset="0"/>
              </a:rPr>
              <a:t>	Высокий уровень психофизиологической зрелости, проявляющийся в высоком уровне самоконтроля, эмоциональной стабильности, уравновешенности поведения. Дети этой группы готовы к усвоению школьных требований. У них хорошие коммуникативные навыки, позволяющие успешно устанавливать отношения со сверстниками и педагогом. Они успешно справились с тестовыми заданиями и имеют хорошие или средние учебные навыки.</a:t>
            </a:r>
          </a:p>
          <a:p>
            <a:pPr eaLnBrk="1" hangingPunct="1">
              <a:lnSpc>
                <a:spcPct val="80000"/>
              </a:lnSpc>
              <a:spcBef>
                <a:spcPct val="0"/>
              </a:spcBef>
              <a:buFontTx/>
              <a:buNone/>
            </a:pPr>
            <a:r>
              <a:rPr kumimoji="1" lang="ru-RU" sz="1800" b="1" u="sng" smtClean="0">
                <a:latin typeface="Times New Roman" pitchFamily="18" charset="0"/>
                <a:cs typeface="Times New Roman" pitchFamily="18" charset="0"/>
              </a:rPr>
              <a:t>Риски</a:t>
            </a:r>
          </a:p>
          <a:p>
            <a:pPr eaLnBrk="1" hangingPunct="1">
              <a:lnSpc>
                <a:spcPct val="80000"/>
              </a:lnSpc>
              <a:spcBef>
                <a:spcPct val="0"/>
              </a:spcBef>
              <a:buFontTx/>
              <a:buNone/>
            </a:pPr>
            <a:r>
              <a:rPr kumimoji="1" lang="ru-RU" sz="1800" smtClean="0">
                <a:latin typeface="Times New Roman" pitchFamily="18" charset="0"/>
                <a:cs typeface="Times New Roman" pitchFamily="18" charset="0"/>
              </a:rPr>
              <a:t>	Начиная обучение в разноуровневом классе, в котором учителю необходимо «подтягивать» других детей, могут потерять интерес к учебе. В этом случае и ребенок, и родители могут излишне расслабиться, привыкнув к тому, что все знакомо и дается легко, и пропустить момент, когда закончится «запас прочности», У ребенка может не сформироваться навык к систематической, «рутинной» учебной работе. Навыки (например, письма) могут быть сформированы не оптимально и потребуется переучивание.</a:t>
            </a:r>
          </a:p>
          <a:p>
            <a:pPr eaLnBrk="1" hangingPunct="1">
              <a:lnSpc>
                <a:spcPct val="80000"/>
              </a:lnSpc>
              <a:spcBef>
                <a:spcPct val="0"/>
              </a:spcBef>
              <a:buFontTx/>
              <a:buNone/>
            </a:pPr>
            <a:r>
              <a:rPr kumimoji="1" lang="ru-RU" sz="1800" b="1" u="sng" smtClean="0">
                <a:latin typeface="Times New Roman" pitchFamily="18" charset="0"/>
                <a:cs typeface="Times New Roman" pitchFamily="18" charset="0"/>
              </a:rPr>
              <a:t>Необходимые меры поддержки</a:t>
            </a:r>
            <a:endParaRPr kumimoji="1" lang="ru-RU" sz="1800" u="sng" smtClean="0">
              <a:latin typeface="Times New Roman" pitchFamily="18" charset="0"/>
              <a:cs typeface="Times New Roman" pitchFamily="18" charset="0"/>
            </a:endParaRPr>
          </a:p>
          <a:p>
            <a:pPr eaLnBrk="1" hangingPunct="1">
              <a:lnSpc>
                <a:spcPct val="80000"/>
              </a:lnSpc>
              <a:spcBef>
                <a:spcPct val="0"/>
              </a:spcBef>
              <a:buFontTx/>
              <a:buNone/>
            </a:pPr>
            <a:r>
              <a:rPr kumimoji="1" lang="ru-RU" sz="1800" smtClean="0">
                <a:latin typeface="Times New Roman" pitchFamily="18" charset="0"/>
                <a:cs typeface="Times New Roman" pitchFamily="18" charset="0"/>
              </a:rPr>
              <a:t>	Готовность учителя к работе с разноуровневым классом: наличие разноуровневых заданий, использование приемов, вовлекающих учеников с высокой готовностью в совместную деятельность с не готовыми (групповое решение, проверка и т.д., использование ответа в качестве образца)</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53975"/>
            <a:ext cx="9144000" cy="1143000"/>
          </a:xfrm>
        </p:spPr>
        <p:txBody>
          <a:bodyPr/>
          <a:lstStyle/>
          <a:p>
            <a:pPr algn="ctr" eaLnBrk="1" hangingPunct="1"/>
            <a:r>
              <a:rPr lang="ru-RU" sz="3200" smtClean="0"/>
              <a:t>Описание группы 9 (8,6% первоклассников)</a:t>
            </a:r>
            <a:r>
              <a:rPr lang="ru-RU" sz="3600" smtClean="0"/>
              <a:t> </a:t>
            </a:r>
          </a:p>
        </p:txBody>
      </p:sp>
      <p:sp>
        <p:nvSpPr>
          <p:cNvPr id="48131" name="Rectangle 3"/>
          <p:cNvSpPr>
            <a:spLocks noGrp="1" noChangeArrowheads="1"/>
          </p:cNvSpPr>
          <p:nvPr>
            <p:ph type="body" idx="1"/>
          </p:nvPr>
        </p:nvSpPr>
        <p:spPr>
          <a:xfrm>
            <a:off x="457200" y="1295400"/>
            <a:ext cx="8229600" cy="4830763"/>
          </a:xfrm>
        </p:spPr>
        <p:txBody>
          <a:bodyPr/>
          <a:lstStyle/>
          <a:p>
            <a:pPr eaLnBrk="1" hangingPunct="1">
              <a:spcBef>
                <a:spcPct val="0"/>
              </a:spcBef>
              <a:buFontTx/>
              <a:buNone/>
            </a:pPr>
            <a:r>
              <a:rPr kumimoji="1" lang="ru-RU" sz="2000" b="1" u="sng" smtClean="0">
                <a:latin typeface="Times New Roman" pitchFamily="18" charset="0"/>
                <a:cs typeface="Times New Roman" pitchFamily="18" charset="0"/>
              </a:rPr>
              <a:t>Ресурсы</a:t>
            </a:r>
          </a:p>
          <a:p>
            <a:pPr eaLnBrk="1" hangingPunct="1">
              <a:spcBef>
                <a:spcPct val="0"/>
              </a:spcBef>
              <a:buFontTx/>
              <a:buNone/>
            </a:pPr>
            <a:r>
              <a:rPr kumimoji="1" lang="ru-RU" sz="2400" smtClean="0">
                <a:solidFill>
                  <a:srgbClr val="000000"/>
                </a:solidFill>
                <a:latin typeface="Times New Roman" pitchFamily="18" charset="0"/>
                <a:cs typeface="Times New Roman" pitchFamily="18" charset="0"/>
              </a:rPr>
              <a:t>	Неплохие навыки общения, эмоциональная стабильность, низкая тревожность, уравновешенное поведение, отсутствуют дефекты речи, есть желание учиться.</a:t>
            </a:r>
            <a:endParaRPr kumimoji="1" lang="ru-RU" sz="2400" smtClean="0">
              <a:latin typeface="Times New Roman" pitchFamily="18" charset="0"/>
            </a:endParaRPr>
          </a:p>
          <a:p>
            <a:pPr eaLnBrk="1" hangingPunct="1">
              <a:spcBef>
                <a:spcPct val="0"/>
              </a:spcBef>
              <a:buFontTx/>
              <a:buNone/>
            </a:pPr>
            <a:r>
              <a:rPr kumimoji="1" lang="ru-RU" sz="2000" b="1" u="sng" smtClean="0">
                <a:latin typeface="Times New Roman" pitchFamily="18" charset="0"/>
                <a:cs typeface="Times New Roman" pitchFamily="18" charset="0"/>
              </a:rPr>
              <a:t>Риски</a:t>
            </a:r>
          </a:p>
          <a:p>
            <a:pPr eaLnBrk="1" hangingPunct="1">
              <a:spcBef>
                <a:spcPct val="0"/>
              </a:spcBef>
              <a:buFontTx/>
              <a:buNone/>
            </a:pPr>
            <a:r>
              <a:rPr kumimoji="1" lang="ru-RU" sz="2400" smtClean="0">
                <a:solidFill>
                  <a:srgbClr val="000000"/>
                </a:solidFill>
                <a:latin typeface="Times New Roman" pitchFamily="18" charset="0"/>
                <a:cs typeface="Times New Roman" pitchFamily="18" charset="0"/>
              </a:rPr>
              <a:t>	Сниженные результаты тестовых заданий сочетаются с низким уровнем базовых учебных навыков и отсутствием активности на уроке</a:t>
            </a:r>
            <a:endParaRPr kumimoji="1" lang="ru-RU" sz="2400" smtClean="0">
              <a:latin typeface="Times New Roman" pitchFamily="18" charset="0"/>
            </a:endParaRPr>
          </a:p>
          <a:p>
            <a:pPr eaLnBrk="1" hangingPunct="1">
              <a:spcBef>
                <a:spcPct val="0"/>
              </a:spcBef>
              <a:buFontTx/>
              <a:buNone/>
            </a:pPr>
            <a:r>
              <a:rPr kumimoji="1" lang="ru-RU" sz="2000" b="1" u="sng" smtClean="0">
                <a:latin typeface="Times New Roman" pitchFamily="18" charset="0"/>
                <a:cs typeface="Times New Roman" pitchFamily="18" charset="0"/>
              </a:rPr>
              <a:t>Необходимые меры поддержки</a:t>
            </a:r>
            <a:endParaRPr kumimoji="1" lang="ru-RU" sz="2000" u="sng" smtClean="0">
              <a:latin typeface="Times New Roman" pitchFamily="18" charset="0"/>
              <a:cs typeface="Times New Roman" pitchFamily="18" charset="0"/>
            </a:endParaRPr>
          </a:p>
          <a:p>
            <a:pPr eaLnBrk="1" hangingPunct="1">
              <a:spcBef>
                <a:spcPct val="0"/>
              </a:spcBef>
              <a:buFontTx/>
              <a:buNone/>
            </a:pPr>
            <a:r>
              <a:rPr kumimoji="1" lang="ru-RU" sz="2400" smtClean="0">
                <a:solidFill>
                  <a:srgbClr val="000000"/>
                </a:solidFill>
                <a:latin typeface="Times New Roman" pitchFamily="18" charset="0"/>
                <a:cs typeface="Times New Roman" pitchFamily="18" charset="0"/>
              </a:rPr>
              <a:t>	Необходимо вовлекать в учебный процесс, для этого важна благоприятная атмосфера на уроке, поощрение активности, даже если ребенок допускает ошибку.</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1150938" y="214313"/>
            <a:ext cx="7793037" cy="857250"/>
          </a:xfrm>
        </p:spPr>
        <p:txBody>
          <a:bodyPr/>
          <a:lstStyle/>
          <a:p>
            <a:pPr algn="ctr"/>
            <a:r>
              <a:rPr lang="ru-RU" sz="3200" smtClean="0"/>
              <a:t>Портрет первоклассника (1)</a:t>
            </a:r>
          </a:p>
        </p:txBody>
      </p:sp>
      <p:sp>
        <p:nvSpPr>
          <p:cNvPr id="49155" name="Содержимое 2"/>
          <p:cNvSpPr>
            <a:spLocks noGrp="1"/>
          </p:cNvSpPr>
          <p:nvPr>
            <p:ph idx="1"/>
          </p:nvPr>
        </p:nvSpPr>
        <p:spPr>
          <a:xfrm>
            <a:off x="214313" y="1143000"/>
            <a:ext cx="8740775" cy="4989513"/>
          </a:xfrm>
        </p:spPr>
        <p:txBody>
          <a:bodyPr/>
          <a:lstStyle/>
          <a:p>
            <a:pPr marL="0" indent="0" algn="just">
              <a:buFontTx/>
              <a:buNone/>
            </a:pPr>
            <a:r>
              <a:rPr lang="ru-RU" sz="2400" smtClean="0"/>
              <a:t>	Первоклассники, которые поступают в школу в последние годы – в основном дети </a:t>
            </a:r>
            <a:r>
              <a:rPr lang="ru-RU" sz="2400" b="1" smtClean="0"/>
              <a:t>двух возрастных групп</a:t>
            </a:r>
            <a:r>
              <a:rPr lang="ru-RU" sz="2400" smtClean="0"/>
              <a:t>. Половину из них составляют дети в возрасте от 6 до 7 лет, другую половину – дети от 7 до 8 лет. Из них 10% детей от 6 до 6,5 лет.</a:t>
            </a:r>
          </a:p>
          <a:p>
            <a:pPr marL="0" indent="0" algn="just">
              <a:buFontTx/>
              <a:buNone/>
            </a:pPr>
            <a:r>
              <a:rPr lang="ru-RU" sz="2400" smtClean="0"/>
              <a:t>	Большинство первоклассников (86%) ходили в детский сад. Подготовку к школе дети проходили в различных местах, иногда посещая занятия и в детском саду, и в школе. По ответам родителей, половина детей проходила подготовку к школе в детском саду, половина посещала подготовительные занятия в школе (в которую пошел ребенок - 43%, в другой школе - 12%). Занятия с логопедом посещали 19% детей, самостоятельно занимались со своими детьми 30% родителей.</a:t>
            </a:r>
          </a:p>
          <a:p>
            <a:pPr marL="0" indent="0" algn="just">
              <a:buFontTx/>
              <a:buNone/>
            </a:pPr>
            <a:endParaRPr lang="ru-RU"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1150938" y="214313"/>
            <a:ext cx="7793037" cy="857250"/>
          </a:xfrm>
        </p:spPr>
        <p:txBody>
          <a:bodyPr/>
          <a:lstStyle/>
          <a:p>
            <a:pPr algn="ctr"/>
            <a:r>
              <a:rPr lang="ru-RU" sz="3200" smtClean="0"/>
              <a:t>Портрет первоклассника (2)</a:t>
            </a:r>
          </a:p>
        </p:txBody>
      </p:sp>
      <p:sp>
        <p:nvSpPr>
          <p:cNvPr id="50179" name="Содержимое 2"/>
          <p:cNvSpPr>
            <a:spLocks noGrp="1"/>
          </p:cNvSpPr>
          <p:nvPr>
            <p:ph idx="1"/>
          </p:nvPr>
        </p:nvSpPr>
        <p:spPr>
          <a:xfrm>
            <a:off x="214313" y="1214438"/>
            <a:ext cx="8740775" cy="4918075"/>
          </a:xfrm>
        </p:spPr>
        <p:txBody>
          <a:bodyPr/>
          <a:lstStyle/>
          <a:p>
            <a:pPr marL="0" indent="0" algn="just">
              <a:buFontTx/>
              <a:buNone/>
            </a:pPr>
            <a:r>
              <a:rPr lang="ru-RU" sz="2400" smtClean="0"/>
              <a:t>	 По результатам опроса родителей, при поступлении в школу </a:t>
            </a:r>
            <a:r>
              <a:rPr lang="ru-RU" sz="2400" b="1" smtClean="0"/>
              <a:t>90% первоклассников хотели учиться</a:t>
            </a:r>
            <a:r>
              <a:rPr lang="ru-RU" sz="2400" smtClean="0"/>
              <a:t>. В конце первого месяца обучения родители отметили, что с охотой идут в школу около </a:t>
            </a:r>
            <a:r>
              <a:rPr lang="ru-RU" sz="2400" b="1" smtClean="0"/>
              <a:t>75%</a:t>
            </a:r>
            <a:r>
              <a:rPr lang="ru-RU" sz="2400" smtClean="0"/>
              <a:t> детей, чуть </a:t>
            </a:r>
            <a:r>
              <a:rPr lang="ru-RU" sz="2400" b="1" smtClean="0"/>
              <a:t>больше пятой части детей идут в школу без особого желания, но спокойно</a:t>
            </a:r>
            <a:r>
              <a:rPr lang="ru-RU" sz="2400" smtClean="0"/>
              <a:t>. Небольшое число детей (1%-2%) демонстрировали различные негативные эмоциональные проявления при необходимости идти в школу.</a:t>
            </a:r>
          </a:p>
          <a:p>
            <a:pPr marL="0" indent="0" algn="just">
              <a:buFontTx/>
              <a:buNone/>
            </a:pPr>
            <a:r>
              <a:rPr lang="ru-RU" sz="2400" smtClean="0"/>
              <a:t>	В целом, по результатам опроса учителей, более </a:t>
            </a:r>
            <a:r>
              <a:rPr lang="ru-RU" sz="2400" b="1" smtClean="0"/>
              <a:t>80% </a:t>
            </a:r>
            <a:r>
              <a:rPr lang="ru-RU" sz="2400" smtClean="0"/>
              <a:t>обследованных первоклассников </a:t>
            </a:r>
            <a:r>
              <a:rPr lang="ru-RU" sz="2400" b="1" smtClean="0"/>
              <a:t>готовы к обучению в школе</a:t>
            </a:r>
            <a:r>
              <a:rPr lang="ru-RU" sz="2400" smtClean="0"/>
              <a:t>. Определенные трудности в обучении могут испытывать от 15 до 20% детей. По чтению хорошо готовы около 60% первоклассников, по письму – почти половина, по счету – более 70%.</a:t>
            </a:r>
          </a:p>
          <a:p>
            <a:pPr marL="0" indent="0" algn="just">
              <a:buFontTx/>
              <a:buNone/>
            </a:pPr>
            <a:endParaRPr lang="ru-RU" sz="2400" smtClean="0"/>
          </a:p>
          <a:p>
            <a:pPr marL="0" indent="0" algn="just">
              <a:buFontTx/>
              <a:buNone/>
            </a:pPr>
            <a:r>
              <a:rPr lang="ru-RU" sz="240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1150938" y="214313"/>
            <a:ext cx="7793037" cy="857250"/>
          </a:xfrm>
        </p:spPr>
        <p:txBody>
          <a:bodyPr/>
          <a:lstStyle/>
          <a:p>
            <a:pPr algn="ctr"/>
            <a:r>
              <a:rPr lang="ru-RU" sz="3200" smtClean="0"/>
              <a:t>Портрет первоклассника (3)</a:t>
            </a:r>
          </a:p>
        </p:txBody>
      </p:sp>
      <p:sp>
        <p:nvSpPr>
          <p:cNvPr id="51203" name="Содержимое 2"/>
          <p:cNvSpPr>
            <a:spLocks noGrp="1"/>
          </p:cNvSpPr>
          <p:nvPr>
            <p:ph idx="1"/>
          </p:nvPr>
        </p:nvSpPr>
        <p:spPr>
          <a:xfrm>
            <a:off x="214313" y="1600200"/>
            <a:ext cx="8740775" cy="4532313"/>
          </a:xfrm>
        </p:spPr>
        <p:txBody>
          <a:bodyPr/>
          <a:lstStyle/>
          <a:p>
            <a:pPr marL="0" indent="0" algn="just">
              <a:buFontTx/>
              <a:buNone/>
            </a:pPr>
            <a:r>
              <a:rPr lang="ru-RU" sz="2400" smtClean="0"/>
              <a:t>	 По результатам опроса родителей, 85% первоклассников хорошо и очень хорошо умеют общаться со взрослыми, около 90% успешно общаются с учителем и со сверстниками. Однако </a:t>
            </a:r>
            <a:r>
              <a:rPr lang="ru-RU" sz="2400" b="1" smtClean="0"/>
              <a:t>10-15% детей, поступивших в школу, испытывают большие трудности в общении</a:t>
            </a:r>
            <a:r>
              <a:rPr lang="ru-RU" sz="2400" smtClean="0"/>
              <a:t>. Более 60% первоклассников могут успешно осваиваться в новой ситуации. Чуть больше половины первоклассников могут хорошо управлять своим поведением. </a:t>
            </a:r>
            <a:r>
              <a:rPr lang="ru-RU" sz="2400" b="1" smtClean="0"/>
              <a:t>При организации учебной деятельности дома 40% детей необходима помощь.</a:t>
            </a:r>
          </a:p>
          <a:p>
            <a:pPr marL="0" indent="0" algn="just">
              <a:buFontTx/>
              <a:buNone/>
            </a:pPr>
            <a:endParaRPr lang="ru-RU"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1150938" y="214313"/>
            <a:ext cx="7793037" cy="857250"/>
          </a:xfrm>
        </p:spPr>
        <p:txBody>
          <a:bodyPr/>
          <a:lstStyle/>
          <a:p>
            <a:pPr algn="ctr"/>
            <a:r>
              <a:rPr lang="ru-RU" sz="3200" smtClean="0"/>
              <a:t>Портрет первоклассника (4)</a:t>
            </a:r>
          </a:p>
        </p:txBody>
      </p:sp>
      <p:sp>
        <p:nvSpPr>
          <p:cNvPr id="3" name="Содержимое 2"/>
          <p:cNvSpPr>
            <a:spLocks noGrp="1"/>
          </p:cNvSpPr>
          <p:nvPr>
            <p:ph idx="1"/>
          </p:nvPr>
        </p:nvSpPr>
        <p:spPr>
          <a:xfrm>
            <a:off x="214313" y="1524000"/>
            <a:ext cx="8740775" cy="5048250"/>
          </a:xfrm>
        </p:spPr>
        <p:txBody>
          <a:bodyPr/>
          <a:lstStyle/>
          <a:p>
            <a:pPr>
              <a:defRPr/>
            </a:pPr>
            <a:r>
              <a:rPr lang="ru-RU" sz="2400" dirty="0" smtClean="0"/>
              <a:t>	 В среднем среди всех первоклассников только у </a:t>
            </a:r>
            <a:r>
              <a:rPr lang="ru-RU" sz="2400" b="1" dirty="0" smtClean="0"/>
              <a:t>20% детей</a:t>
            </a:r>
            <a:r>
              <a:rPr lang="ru-RU" sz="2400" dirty="0" smtClean="0"/>
              <a:t>, здоровье соответствует критериям </a:t>
            </a:r>
            <a:r>
              <a:rPr lang="ru-RU" sz="2400" b="1" dirty="0" smtClean="0"/>
              <a:t>первой группы здоровья</a:t>
            </a:r>
            <a:r>
              <a:rPr lang="ru-RU" sz="2400" dirty="0" smtClean="0"/>
              <a:t>. </a:t>
            </a:r>
            <a:r>
              <a:rPr lang="ru-RU" sz="2400" b="1" dirty="0" smtClean="0"/>
              <a:t>Большинство первоклассников (68%) </a:t>
            </a:r>
            <a:r>
              <a:rPr lang="ru-RU" sz="2400" dirty="0" smtClean="0"/>
              <a:t>относятся </a:t>
            </a:r>
            <a:r>
              <a:rPr lang="ru-RU" sz="2400" b="1" dirty="0" smtClean="0"/>
              <a:t>ко второй группе здоровья</a:t>
            </a:r>
            <a:r>
              <a:rPr lang="ru-RU" sz="2400" dirty="0" smtClean="0"/>
              <a:t>, то есть имеют некоторые функциональные нарушения, дефицит или избыток массы тела или перенесли недавно какие-либо заболевания. 8% детей отнесено к третьей группе здоровья. Число детей, отнесенных к 4 группе здоровья составило 0,4%. К таким группам относятся дети с хроническими заболеваниями, с физическими недостатками и последствиями травм или операций. </a:t>
            </a:r>
          </a:p>
          <a:p>
            <a:pPr marL="0" indent="0" algn="just">
              <a:buFontTx/>
              <a:buNone/>
              <a:defRPr/>
            </a:pPr>
            <a:endParaRPr lang="ru-RU"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1150938" y="214313"/>
            <a:ext cx="7793037" cy="857250"/>
          </a:xfrm>
        </p:spPr>
        <p:txBody>
          <a:bodyPr/>
          <a:lstStyle/>
          <a:p>
            <a:pPr algn="ctr"/>
            <a:r>
              <a:rPr lang="ru-RU" sz="3200" smtClean="0"/>
              <a:t>Портрет первоклассника (5)</a:t>
            </a:r>
          </a:p>
        </p:txBody>
      </p:sp>
      <p:sp>
        <p:nvSpPr>
          <p:cNvPr id="3" name="Содержимое 2"/>
          <p:cNvSpPr>
            <a:spLocks noGrp="1"/>
          </p:cNvSpPr>
          <p:nvPr>
            <p:ph idx="1"/>
          </p:nvPr>
        </p:nvSpPr>
        <p:spPr>
          <a:xfrm>
            <a:off x="214313" y="1857375"/>
            <a:ext cx="8740775" cy="4275138"/>
          </a:xfrm>
        </p:spPr>
        <p:txBody>
          <a:bodyPr/>
          <a:lstStyle/>
          <a:p>
            <a:pPr>
              <a:defRPr/>
            </a:pPr>
            <a:r>
              <a:rPr lang="ru-RU" sz="2400" dirty="0" smtClean="0"/>
              <a:t>	</a:t>
            </a:r>
          </a:p>
          <a:p>
            <a:pPr marL="0" indent="0" algn="just">
              <a:buFontTx/>
              <a:buNone/>
              <a:defRPr/>
            </a:pPr>
            <a:r>
              <a:rPr lang="ru-RU" sz="2400" dirty="0" smtClean="0"/>
              <a:t>	Основная часть первоклассников имеет благоприятные условия дома для обучения (</a:t>
            </a:r>
            <a:r>
              <a:rPr lang="ru-RU" sz="2400" b="1" dirty="0" smtClean="0"/>
              <a:t>88% первоклассников имеет «уголок школьника» - свою комнату или часть комнаты, обустроенную для занятий). </a:t>
            </a:r>
            <a:r>
              <a:rPr lang="ru-RU" sz="2400" dirty="0" smtClean="0"/>
              <a:t>В большинстве семей первоклассников имеется детская библиотека: около 40% семей имеют детскую библиотеку, включающую более 30 детских книг, чуть более 40% - небольшую библиотеку (от 10 до 30 детских книг). Почти в </a:t>
            </a:r>
            <a:r>
              <a:rPr lang="ru-RU" sz="2400" b="1" dirty="0" smtClean="0"/>
              <a:t>90% семей соблюдается режим дня первоклассника.</a:t>
            </a:r>
            <a:endParaRPr lang="ru-RU" sz="24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idx="4294967295"/>
          </p:nvPr>
        </p:nvSpPr>
        <p:spPr>
          <a:xfrm>
            <a:off x="152400" y="53975"/>
            <a:ext cx="8763000" cy="1143000"/>
          </a:xfrm>
        </p:spPr>
        <p:txBody>
          <a:bodyPr/>
          <a:lstStyle/>
          <a:p>
            <a:pPr algn="ctr" eaLnBrk="1" hangingPunct="1"/>
            <a:r>
              <a:rPr lang="ru-RU" sz="2800" b="1" smtClean="0"/>
              <a:t>Распределение обследуемых первоклассников по группам здоровья (по регионам, участвовавшим в эксперименте)</a:t>
            </a:r>
            <a:endParaRPr lang="ru-RU" sz="2800" smtClean="0"/>
          </a:p>
        </p:txBody>
      </p:sp>
      <p:sp>
        <p:nvSpPr>
          <p:cNvPr id="54275" name="Содержимое 2"/>
          <p:cNvSpPr>
            <a:spLocks noGrp="1"/>
          </p:cNvSpPr>
          <p:nvPr>
            <p:ph idx="4294967295"/>
          </p:nvPr>
        </p:nvSpPr>
        <p:spPr>
          <a:xfrm>
            <a:off x="457200" y="1295400"/>
            <a:ext cx="8229600" cy="609600"/>
          </a:xfrm>
        </p:spPr>
        <p:txBody>
          <a:bodyPr/>
          <a:lstStyle/>
          <a:p>
            <a:pPr eaLnBrk="1" hangingPunct="1"/>
            <a:endParaRPr lang="ru-RU" smtClean="0"/>
          </a:p>
        </p:txBody>
      </p:sp>
      <p:pic>
        <p:nvPicPr>
          <p:cNvPr id="54276" name="Picture 2"/>
          <p:cNvPicPr>
            <a:picLocks noChangeAspect="1" noChangeArrowheads="1"/>
          </p:cNvPicPr>
          <p:nvPr/>
        </p:nvPicPr>
        <p:blipFill>
          <a:blip r:embed="rId2" cstate="print"/>
          <a:srcRect/>
          <a:stretch>
            <a:fillRect/>
          </a:stretch>
        </p:blipFill>
        <p:spPr bwMode="auto">
          <a:xfrm>
            <a:off x="762000" y="2286000"/>
            <a:ext cx="7707313"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171450"/>
            <a:ext cx="8915400" cy="868363"/>
          </a:xfrm>
        </p:spPr>
        <p:txBody>
          <a:bodyPr/>
          <a:lstStyle/>
          <a:p>
            <a:pPr algn="ctr" eaLnBrk="1" hangingPunct="1">
              <a:lnSpc>
                <a:spcPct val="70000"/>
              </a:lnSpc>
            </a:pPr>
            <a:r>
              <a:rPr lang="ru-RU" sz="3200" b="1" smtClean="0">
                <a:latin typeface="Tahoma" pitchFamily="34" charset="0"/>
              </a:rPr>
              <a:t>Цели и задачи проекта (2 этап)</a:t>
            </a:r>
          </a:p>
        </p:txBody>
      </p:sp>
      <p:sp>
        <p:nvSpPr>
          <p:cNvPr id="11267" name="Rectangle 3"/>
          <p:cNvSpPr>
            <a:spLocks noGrp="1" noChangeArrowheads="1"/>
          </p:cNvSpPr>
          <p:nvPr>
            <p:ph type="body" idx="1"/>
          </p:nvPr>
        </p:nvSpPr>
        <p:spPr>
          <a:xfrm>
            <a:off x="-6350" y="1219200"/>
            <a:ext cx="8610600" cy="4953000"/>
          </a:xfrm>
        </p:spPr>
        <p:txBody>
          <a:bodyPr/>
          <a:lstStyle/>
          <a:p>
            <a:pPr marL="609600" indent="-31750" algn="just" eaLnBrk="1" hangingPunct="1">
              <a:buFontTx/>
              <a:buNone/>
            </a:pPr>
            <a:r>
              <a:rPr lang="ru-RU" sz="2800" b="1" u="sng" smtClean="0">
                <a:solidFill>
                  <a:srgbClr val="000000"/>
                </a:solidFill>
                <a:latin typeface="Times New Roman" pitchFamily="18" charset="0"/>
              </a:rPr>
              <a:t>Цели проекта</a:t>
            </a:r>
            <a:r>
              <a:rPr lang="ru-RU" sz="2800" b="1" smtClean="0">
                <a:solidFill>
                  <a:srgbClr val="000000"/>
                </a:solidFill>
                <a:latin typeface="Times New Roman" pitchFamily="18" charset="0"/>
              </a:rPr>
              <a:t>: </a:t>
            </a:r>
            <a:r>
              <a:rPr lang="ru-RU" sz="2800" smtClean="0">
                <a:solidFill>
                  <a:srgbClr val="000000"/>
                </a:solidFill>
                <a:latin typeface="Times New Roman" pitchFamily="18" charset="0"/>
              </a:rPr>
              <a:t>Создание системы комплексного мониторинга образовательных достижений учащихся в начальной  школе </a:t>
            </a:r>
          </a:p>
          <a:p>
            <a:pPr marL="609600" indent="-31750" algn="just" eaLnBrk="1" hangingPunct="1">
              <a:buFontTx/>
              <a:buNone/>
            </a:pPr>
            <a:r>
              <a:rPr lang="ru-RU" sz="2800" b="1" u="sng" smtClean="0">
                <a:solidFill>
                  <a:srgbClr val="000000"/>
                </a:solidFill>
                <a:latin typeface="Times New Roman" pitchFamily="18" charset="0"/>
              </a:rPr>
              <a:t>Задачи проекта</a:t>
            </a:r>
            <a:r>
              <a:rPr lang="ru-RU" sz="2800" b="1" smtClean="0">
                <a:solidFill>
                  <a:srgbClr val="000000"/>
                </a:solidFill>
                <a:latin typeface="Times New Roman" pitchFamily="18" charset="0"/>
              </a:rPr>
              <a:t>: </a:t>
            </a:r>
          </a:p>
          <a:p>
            <a:pPr marL="609600" indent="-31750" algn="just" eaLnBrk="1" hangingPunct="1">
              <a:lnSpc>
                <a:spcPct val="80000"/>
              </a:lnSpc>
              <a:buFontTx/>
              <a:buChar char="-"/>
            </a:pPr>
            <a:r>
              <a:rPr lang="en-US" sz="2800" smtClean="0">
                <a:solidFill>
                  <a:srgbClr val="000000"/>
                </a:solidFill>
                <a:latin typeface="Times New Roman" pitchFamily="18" charset="0"/>
              </a:rPr>
              <a:t> </a:t>
            </a:r>
            <a:r>
              <a:rPr lang="ru-RU" sz="2800" smtClean="0">
                <a:solidFill>
                  <a:srgbClr val="000000"/>
                </a:solidFill>
                <a:latin typeface="Times New Roman" pitchFamily="18" charset="0"/>
                <a:cs typeface="Times New Roman" pitchFamily="18" charset="0"/>
              </a:rPr>
              <a:t>разработка диагностических материалов для оценки образовательных достижений учащихся в начальной  школе, включая их динамику;</a:t>
            </a:r>
            <a:r>
              <a:rPr lang="ru-RU" sz="2800" b="1" smtClean="0">
                <a:latin typeface="Times New Roman" pitchFamily="18" charset="0"/>
                <a:cs typeface="Times New Roman" pitchFamily="18" charset="0"/>
              </a:rPr>
              <a:t> </a:t>
            </a:r>
          </a:p>
          <a:p>
            <a:pPr marL="609600" indent="-31750" algn="just" eaLnBrk="1" hangingPunct="1">
              <a:lnSpc>
                <a:spcPct val="80000"/>
              </a:lnSpc>
              <a:buFontTx/>
              <a:buChar char="-"/>
            </a:pPr>
            <a:r>
              <a:rPr lang="ru-RU" sz="2800" smtClean="0">
                <a:solidFill>
                  <a:srgbClr val="000000"/>
                </a:solidFill>
                <a:latin typeface="Times New Roman" pitchFamily="18" charset="0"/>
                <a:cs typeface="Times New Roman" pitchFamily="18" charset="0"/>
              </a:rPr>
              <a:t> разработка инструментария для сбора контекстной информации  об индивидуальном прогрессе учащихся</a:t>
            </a:r>
            <a:endParaRPr lang="ru-RU" sz="2800" smtClean="0">
              <a:solidFill>
                <a:srgbClr val="000000"/>
              </a:solidFill>
              <a:latin typeface="Times New Roman" pitchFamily="18" charset="0"/>
            </a:endParaRPr>
          </a:p>
          <a:p>
            <a:pPr marL="609600" indent="-31750" eaLnBrk="1" hangingPunct="1">
              <a:lnSpc>
                <a:spcPct val="80000"/>
              </a:lnSpc>
              <a:buFontTx/>
              <a:buChar char="-"/>
            </a:pPr>
            <a:r>
              <a:rPr lang="en-US" sz="2800" smtClean="0">
                <a:solidFill>
                  <a:srgbClr val="000000"/>
                </a:solidFill>
                <a:latin typeface="Times New Roman" pitchFamily="18" charset="0"/>
              </a:rPr>
              <a:t> </a:t>
            </a:r>
            <a:r>
              <a:rPr lang="ru-RU" sz="2800" smtClean="0">
                <a:solidFill>
                  <a:srgbClr val="000000"/>
                </a:solidFill>
                <a:latin typeface="Times New Roman" pitchFamily="18" charset="0"/>
              </a:rPr>
              <a:t>разработка технологий проведения диагностических процедур</a:t>
            </a:r>
          </a:p>
          <a:p>
            <a:pPr marL="609600" indent="-31750" eaLnBrk="1" hangingPunct="1">
              <a:buFontTx/>
              <a:buChar char="-"/>
            </a:pPr>
            <a:endParaRPr lang="ru-RU" sz="280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idx="4294967295"/>
          </p:nvPr>
        </p:nvSpPr>
        <p:spPr/>
        <p:txBody>
          <a:bodyPr/>
          <a:lstStyle/>
          <a:p>
            <a:pPr algn="ctr" eaLnBrk="1" hangingPunct="1">
              <a:lnSpc>
                <a:spcPct val="80000"/>
              </a:lnSpc>
            </a:pPr>
            <a:r>
              <a:rPr lang="ru-RU" sz="3200" b="1" smtClean="0"/>
              <a:t>Профили готовности первоклассников к обучению в школе</a:t>
            </a:r>
          </a:p>
        </p:txBody>
      </p:sp>
      <p:pic>
        <p:nvPicPr>
          <p:cNvPr id="55299" name="Picture 2"/>
          <p:cNvPicPr>
            <a:picLocks noChangeAspect="1" noChangeArrowheads="1"/>
          </p:cNvPicPr>
          <p:nvPr/>
        </p:nvPicPr>
        <p:blipFill>
          <a:blip r:embed="rId2" cstate="print"/>
          <a:srcRect/>
          <a:stretch>
            <a:fillRect/>
          </a:stretch>
        </p:blipFill>
        <p:spPr bwMode="auto">
          <a:xfrm>
            <a:off x="838200" y="1219200"/>
            <a:ext cx="7543800" cy="5324475"/>
          </a:xfrm>
          <a:prstGeom prst="rect">
            <a:avLst/>
          </a:prstGeom>
          <a:noFill/>
          <a:ln w="9525">
            <a:noFill/>
            <a:miter lim="800000"/>
            <a:headEnd/>
            <a:tailEnd/>
          </a:ln>
        </p:spPr>
      </p:pic>
      <p:sp>
        <p:nvSpPr>
          <p:cNvPr id="55300" name="Овал 4"/>
          <p:cNvSpPr>
            <a:spLocks noChangeArrowheads="1"/>
          </p:cNvSpPr>
          <p:nvPr/>
        </p:nvSpPr>
        <p:spPr bwMode="auto">
          <a:xfrm>
            <a:off x="4495800" y="3048000"/>
            <a:ext cx="1295400" cy="914400"/>
          </a:xfrm>
          <a:prstGeom prst="ellipse">
            <a:avLst/>
          </a:prstGeom>
          <a:solidFill>
            <a:schemeClr val="accent1"/>
          </a:solidFill>
          <a:ln w="9525" algn="ctr">
            <a:solidFill>
              <a:schemeClr val="tx1"/>
            </a:solidFill>
            <a:round/>
            <a:headEnd/>
            <a:tailEnd/>
          </a:ln>
        </p:spPr>
        <p:txBody>
          <a:bodyPr lIns="0" tIns="0" rIns="0" bIns="0"/>
          <a:lstStyle/>
          <a:p>
            <a:pPr eaLnBrk="0" hangingPunct="0"/>
            <a:r>
              <a:rPr lang="ru-RU" sz="1100">
                <a:solidFill>
                  <a:schemeClr val="tx2"/>
                </a:solidFill>
                <a:latin typeface="Arial Narrow" pitchFamily="34" charset="0"/>
              </a:rPr>
              <a:t>Семья как ресурс адаптации первоклассника</a:t>
            </a:r>
          </a:p>
        </p:txBody>
      </p:sp>
      <p:sp>
        <p:nvSpPr>
          <p:cNvPr id="55301" name="Овал 5"/>
          <p:cNvSpPr>
            <a:spLocks noChangeArrowheads="1"/>
          </p:cNvSpPr>
          <p:nvPr/>
        </p:nvSpPr>
        <p:spPr bwMode="auto">
          <a:xfrm>
            <a:off x="1143000" y="2514600"/>
            <a:ext cx="1600200" cy="533400"/>
          </a:xfrm>
          <a:prstGeom prst="ellipse">
            <a:avLst/>
          </a:prstGeom>
          <a:solidFill>
            <a:schemeClr val="accent1"/>
          </a:solidFill>
          <a:ln w="9525" algn="ctr">
            <a:solidFill>
              <a:schemeClr val="tx1"/>
            </a:solidFill>
            <a:round/>
            <a:headEnd/>
            <a:tailEnd/>
          </a:ln>
        </p:spPr>
        <p:txBody>
          <a:bodyPr lIns="0" tIns="0" rIns="0" bIns="0"/>
          <a:lstStyle/>
          <a:p>
            <a:pPr eaLnBrk="0" hangingPunct="0"/>
            <a:r>
              <a:rPr lang="ru-RU" sz="1400">
                <a:solidFill>
                  <a:schemeClr val="tx2"/>
                </a:solidFill>
                <a:latin typeface="Arial Narrow" pitchFamily="34" charset="0"/>
              </a:rPr>
              <a:t>Познавательная сфера</a:t>
            </a:r>
          </a:p>
        </p:txBody>
      </p:sp>
      <p:sp>
        <p:nvSpPr>
          <p:cNvPr id="55302" name="Овал 6"/>
          <p:cNvSpPr>
            <a:spLocks noChangeArrowheads="1"/>
          </p:cNvSpPr>
          <p:nvPr/>
        </p:nvSpPr>
        <p:spPr bwMode="auto">
          <a:xfrm>
            <a:off x="2819400" y="2667000"/>
            <a:ext cx="1828800" cy="762000"/>
          </a:xfrm>
          <a:prstGeom prst="ellipse">
            <a:avLst/>
          </a:prstGeom>
          <a:solidFill>
            <a:schemeClr val="accent1"/>
          </a:solidFill>
          <a:ln w="9525" algn="ctr">
            <a:solidFill>
              <a:schemeClr val="tx1"/>
            </a:solidFill>
            <a:round/>
            <a:headEnd/>
            <a:tailEnd/>
          </a:ln>
        </p:spPr>
        <p:txBody>
          <a:bodyPr lIns="0" tIns="0" rIns="0" bIns="0"/>
          <a:lstStyle/>
          <a:p>
            <a:pPr eaLnBrk="0" hangingPunct="0"/>
            <a:r>
              <a:rPr lang="ru-RU" sz="1200">
                <a:solidFill>
                  <a:schemeClr val="tx2"/>
                </a:solidFill>
                <a:latin typeface="Arial Narrow" pitchFamily="34" charset="0"/>
              </a:rPr>
              <a:t>Индивидуально-личностные особенности ребёнка</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53975"/>
            <a:ext cx="8305800" cy="1317625"/>
          </a:xfrm>
        </p:spPr>
        <p:txBody>
          <a:bodyPr/>
          <a:lstStyle/>
          <a:p>
            <a:pPr algn="ctr" eaLnBrk="1" hangingPunct="1"/>
            <a:r>
              <a:rPr lang="ru-RU" sz="3600" b="1" smtClean="0"/>
              <a:t>Второй этап проекта </a:t>
            </a:r>
            <a:br>
              <a:rPr lang="ru-RU" sz="3600" b="1" smtClean="0"/>
            </a:br>
            <a:r>
              <a:rPr lang="ru-RU" sz="3600" b="1" smtClean="0"/>
              <a:t>(конец 1 класса)</a:t>
            </a:r>
          </a:p>
        </p:txBody>
      </p:sp>
      <p:sp>
        <p:nvSpPr>
          <p:cNvPr id="56323" name="Rectangle 3"/>
          <p:cNvSpPr>
            <a:spLocks noGrp="1" noChangeArrowheads="1"/>
          </p:cNvSpPr>
          <p:nvPr>
            <p:ph type="body" idx="1"/>
          </p:nvPr>
        </p:nvSpPr>
        <p:spPr>
          <a:xfrm>
            <a:off x="457200" y="1981200"/>
            <a:ext cx="8229600" cy="4144963"/>
          </a:xfrm>
        </p:spPr>
        <p:txBody>
          <a:bodyPr/>
          <a:lstStyle/>
          <a:p>
            <a:pPr marL="0" indent="0" algn="ctr" eaLnBrk="1" hangingPunct="1">
              <a:buFontTx/>
              <a:buNone/>
            </a:pPr>
            <a:r>
              <a:rPr lang="ru-RU" b="1" smtClean="0"/>
              <a:t>Некоторые результаты проведенных обследований в регионах России</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idx="4294967295"/>
          </p:nvPr>
        </p:nvSpPr>
        <p:spPr/>
        <p:txBody>
          <a:bodyPr/>
          <a:lstStyle/>
          <a:p>
            <a:pPr eaLnBrk="1" hangingPunct="1"/>
            <a:endParaRPr lang="ru-RU" sz="3600" b="1" smtClean="0"/>
          </a:p>
        </p:txBody>
      </p:sp>
      <p:pic>
        <p:nvPicPr>
          <p:cNvPr id="57347" name="Picture 3"/>
          <p:cNvPicPr>
            <a:picLocks noGrp="1" noChangeAspect="1" noChangeArrowheads="1"/>
          </p:cNvPicPr>
          <p:nvPr>
            <p:ph idx="4294967295"/>
          </p:nvPr>
        </p:nvPicPr>
        <p:blipFill>
          <a:blip r:embed="rId2" cstate="print"/>
          <a:srcRect/>
          <a:stretch>
            <a:fillRect/>
          </a:stretch>
        </p:blipFill>
        <p:spPr>
          <a:xfrm>
            <a:off x="457200" y="1533525"/>
            <a:ext cx="5583238" cy="4525963"/>
          </a:xfrm>
          <a:noFill/>
        </p:spPr>
      </p:pic>
      <p:pic>
        <p:nvPicPr>
          <p:cNvPr id="57348" name="Picture 4"/>
          <p:cNvPicPr>
            <a:picLocks noChangeAspect="1" noChangeArrowheads="1"/>
          </p:cNvPicPr>
          <p:nvPr/>
        </p:nvPicPr>
        <p:blipFill>
          <a:blip r:embed="rId3" cstate="print"/>
          <a:srcRect/>
          <a:stretch>
            <a:fillRect/>
          </a:stretch>
        </p:blipFill>
        <p:spPr bwMode="auto">
          <a:xfrm>
            <a:off x="6019800" y="1533525"/>
            <a:ext cx="2762250" cy="2600325"/>
          </a:xfrm>
          <a:prstGeom prst="rect">
            <a:avLst/>
          </a:prstGeom>
          <a:noFill/>
          <a:ln w="9525">
            <a:noFill/>
            <a:miter lim="800000"/>
            <a:headEnd/>
            <a:tailEnd/>
          </a:ln>
        </p:spPr>
      </p:pic>
      <p:pic>
        <p:nvPicPr>
          <p:cNvPr id="57349" name="Picture 5"/>
          <p:cNvPicPr>
            <a:picLocks noChangeAspect="1" noChangeArrowheads="1"/>
          </p:cNvPicPr>
          <p:nvPr/>
        </p:nvPicPr>
        <p:blipFill>
          <a:blip r:embed="rId4" cstate="print"/>
          <a:srcRect/>
          <a:stretch>
            <a:fillRect/>
          </a:stretch>
        </p:blipFill>
        <p:spPr bwMode="auto">
          <a:xfrm>
            <a:off x="85725" y="6029325"/>
            <a:ext cx="9058275" cy="828675"/>
          </a:xfrm>
          <a:prstGeom prst="rect">
            <a:avLst/>
          </a:prstGeom>
          <a:noFill/>
          <a:ln w="9525">
            <a:noFill/>
            <a:miter lim="800000"/>
            <a:headEnd/>
            <a:tailEnd/>
          </a:ln>
        </p:spPr>
      </p:pic>
      <p:pic>
        <p:nvPicPr>
          <p:cNvPr id="57350" name="Picture 6"/>
          <p:cNvPicPr>
            <a:picLocks noChangeAspect="1" noChangeArrowheads="1"/>
          </p:cNvPicPr>
          <p:nvPr/>
        </p:nvPicPr>
        <p:blipFill>
          <a:blip r:embed="rId5" cstate="print"/>
          <a:srcRect/>
          <a:stretch>
            <a:fillRect/>
          </a:stretch>
        </p:blipFill>
        <p:spPr bwMode="auto">
          <a:xfrm>
            <a:off x="152400" y="496888"/>
            <a:ext cx="8648700" cy="110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539750" y="0"/>
            <a:ext cx="7918450" cy="1219200"/>
          </a:xfrm>
        </p:spPr>
        <p:txBody>
          <a:bodyPr/>
          <a:lstStyle/>
          <a:p>
            <a:pPr algn="ctr">
              <a:lnSpc>
                <a:spcPct val="80000"/>
              </a:lnSpc>
            </a:pPr>
            <a:r>
              <a:rPr lang="ru-RU" sz="2400" b="1" smtClean="0"/>
              <a:t>Результаты выполнения итоговых работ по математике, русскому чтению и чтению в конце первого класса</a:t>
            </a:r>
            <a:r>
              <a:rPr lang="en-US" sz="2400" b="1" smtClean="0"/>
              <a:t> (2010/2011 </a:t>
            </a:r>
            <a:r>
              <a:rPr lang="ru-RU" sz="2400" b="1" smtClean="0"/>
              <a:t>учебный год) </a:t>
            </a:r>
          </a:p>
        </p:txBody>
      </p:sp>
      <p:graphicFrame>
        <p:nvGraphicFramePr>
          <p:cNvPr id="2426" name="Group 378"/>
          <p:cNvGraphicFramePr>
            <a:graphicFrameLocks noGrp="1"/>
          </p:cNvGraphicFramePr>
          <p:nvPr/>
        </p:nvGraphicFramePr>
        <p:xfrm>
          <a:off x="457200" y="1611313"/>
          <a:ext cx="7745440" cy="4332307"/>
        </p:xfrm>
        <a:graphic>
          <a:graphicData uri="http://schemas.openxmlformats.org/drawingml/2006/table">
            <a:tbl>
              <a:tblPr/>
              <a:tblGrid>
                <a:gridCol w="440082"/>
                <a:gridCol w="1105486"/>
                <a:gridCol w="880164"/>
                <a:gridCol w="1107246"/>
                <a:gridCol w="1147733"/>
                <a:gridCol w="906568"/>
                <a:gridCol w="1035072"/>
                <a:gridCol w="1123089"/>
              </a:tblGrid>
              <a:tr h="16579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Код региона</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Средний % выполнения итоговых работ (% от максимального балла)</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 учащихся, достигших уровня обязательной подготовки (базового уровня)</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532903">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МА</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РУ</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ЧТ</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МА</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РУ</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ЧТ</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5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24</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63,4%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51,4%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56,8%</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80,8%</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55,6%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58,1%</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5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39</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69,9%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64,8%</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66,5%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90%</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74,6%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73,9%</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5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69</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64,9%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53,4%</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56,2%</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84,9%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60,5%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57%</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5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4</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77</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73,5%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66,4%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72,6%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91,8%</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79,1%</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82,1%</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430" name="Rectangle 373"/>
          <p:cNvSpPr>
            <a:spLocks noChangeArrowheads="1"/>
          </p:cNvSpPr>
          <p:nvPr/>
        </p:nvSpPr>
        <p:spPr bwMode="auto">
          <a:xfrm>
            <a:off x="-4518025" y="4279900"/>
            <a:ext cx="184150" cy="534988"/>
          </a:xfrm>
          <a:prstGeom prst="rect">
            <a:avLst/>
          </a:prstGeom>
          <a:noFill/>
          <a:ln w="9525">
            <a:noFill/>
            <a:miter lim="800000"/>
            <a:headEnd/>
            <a:tailEnd/>
          </a:ln>
        </p:spPr>
        <p:txBody>
          <a:bodyPr wrap="none" anchor="ctr">
            <a:spAutoFit/>
          </a:bodyPr>
          <a:lstStyle/>
          <a:p>
            <a:r>
              <a:rPr lang="ru-RU" sz="1100"/>
              <a:t/>
            </a:r>
            <a:br>
              <a:rPr lang="ru-RU" sz="1100"/>
            </a:br>
            <a:endParaRPr lang="ru-RU"/>
          </a:p>
        </p:txBody>
      </p:sp>
      <p:sp>
        <p:nvSpPr>
          <p:cNvPr id="58431" name="Rectangle 375"/>
          <p:cNvSpPr>
            <a:spLocks noChangeArrowheads="1"/>
          </p:cNvSpPr>
          <p:nvPr/>
        </p:nvSpPr>
        <p:spPr bwMode="auto">
          <a:xfrm>
            <a:off x="468313" y="5972175"/>
            <a:ext cx="8424862" cy="247650"/>
          </a:xfrm>
          <a:prstGeom prst="rect">
            <a:avLst/>
          </a:prstGeom>
          <a:noFill/>
          <a:ln w="9525">
            <a:noFill/>
            <a:miter lim="800000"/>
            <a:headEnd/>
            <a:tailEnd/>
          </a:ln>
        </p:spPr>
        <p:txBody>
          <a:bodyPr anchor="ctr">
            <a:spAutoFit/>
          </a:bodyPr>
          <a:lstStyle/>
          <a:p>
            <a:r>
              <a:rPr lang="ru-RU" sz="1000" baseline="30000">
                <a:cs typeface="Times New Roman" pitchFamily="18" charset="0"/>
              </a:rPr>
              <a:t>[1]</a:t>
            </a:r>
            <a:endParaRPr lang="ru-RU" sz="1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295400"/>
          </a:xfrm>
        </p:spPr>
        <p:txBody>
          <a:bodyPr/>
          <a:lstStyle/>
          <a:p>
            <a:pPr algn="ctr">
              <a:lnSpc>
                <a:spcPct val="80000"/>
              </a:lnSpc>
              <a:spcAft>
                <a:spcPct val="100000"/>
              </a:spcAft>
            </a:pPr>
            <a:r>
              <a:rPr lang="ru-RU" sz="2800" b="1" smtClean="0"/>
              <a:t>Сравнительные данные об уровне подготовки детей к школе по счету, письму и чтению и уровне обязательной подготовки</a:t>
            </a:r>
            <a:br>
              <a:rPr lang="ru-RU" sz="2800" b="1" smtClean="0"/>
            </a:br>
            <a:r>
              <a:rPr lang="ru-RU" sz="2800" b="1" smtClean="0"/>
              <a:t>первоклассников в конце первого класса </a:t>
            </a:r>
          </a:p>
        </p:txBody>
      </p:sp>
      <p:sp>
        <p:nvSpPr>
          <p:cNvPr id="59395" name="Rectangle 307"/>
          <p:cNvSpPr>
            <a:spLocks noChangeArrowheads="1"/>
          </p:cNvSpPr>
          <p:nvPr/>
        </p:nvSpPr>
        <p:spPr bwMode="auto">
          <a:xfrm>
            <a:off x="-4518025" y="4279900"/>
            <a:ext cx="184150" cy="534988"/>
          </a:xfrm>
          <a:prstGeom prst="rect">
            <a:avLst/>
          </a:prstGeom>
          <a:noFill/>
          <a:ln w="9525">
            <a:noFill/>
            <a:miter lim="800000"/>
            <a:headEnd/>
            <a:tailEnd/>
          </a:ln>
        </p:spPr>
        <p:txBody>
          <a:bodyPr wrap="none" anchor="ctr">
            <a:spAutoFit/>
          </a:bodyPr>
          <a:lstStyle/>
          <a:p>
            <a:r>
              <a:rPr lang="ru-RU" sz="1100"/>
              <a:t/>
            </a:r>
            <a:br>
              <a:rPr lang="ru-RU" sz="1100"/>
            </a:br>
            <a:endParaRPr lang="ru-RU"/>
          </a:p>
        </p:txBody>
      </p:sp>
      <p:graphicFrame>
        <p:nvGraphicFramePr>
          <p:cNvPr id="3754" name="Group 682"/>
          <p:cNvGraphicFramePr>
            <a:graphicFrameLocks noGrp="1"/>
          </p:cNvGraphicFramePr>
          <p:nvPr>
            <p:ph idx="1"/>
          </p:nvPr>
        </p:nvGraphicFramePr>
        <p:xfrm>
          <a:off x="381000" y="1447800"/>
          <a:ext cx="8496360" cy="4952999"/>
        </p:xfrm>
        <a:graphic>
          <a:graphicData uri="http://schemas.openxmlformats.org/drawingml/2006/table">
            <a:tbl>
              <a:tblPr/>
              <a:tblGrid>
                <a:gridCol w="379027"/>
                <a:gridCol w="811732"/>
                <a:gridCol w="886563"/>
                <a:gridCol w="1179372"/>
                <a:gridCol w="1369099"/>
                <a:gridCol w="1140931"/>
                <a:gridCol w="1205398"/>
                <a:gridCol w="1524238"/>
              </a:tblGrid>
              <a:tr h="1642147">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cs typeface="Times New Roman" pitchFamily="18" charset="0"/>
                        </a:rPr>
                        <a:t>№</a:t>
                      </a:r>
                      <a:endParaRPr kumimoji="0" lang="ru-RU" sz="1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solidFill>
                          <a:effectLst/>
                          <a:latin typeface="Times New Roman" pitchFamily="18" charset="0"/>
                          <a:cs typeface="Times New Roman" pitchFamily="18" charset="0"/>
                        </a:rPr>
                        <a:t>Код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solidFill>
                          <a:effectLst/>
                          <a:latin typeface="Times New Roman" pitchFamily="18" charset="0"/>
                          <a:cs typeface="Times New Roman" pitchFamily="18" charset="0"/>
                        </a:rPr>
                        <a:t>региона</a:t>
                      </a:r>
                      <a:endParaRPr kumimoji="0" lang="ru-RU" sz="12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cs typeface="Times New Roman" pitchFamily="18" charset="0"/>
                        </a:rPr>
                        <a:t>% учащихся, имеющих достаточный уровень подготовки по счету, письму и чтению на начало обучения в школе (по мнению учителя)</a:t>
                      </a:r>
                      <a:endParaRPr kumimoji="0" lang="ru-RU" sz="1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cs typeface="Times New Roman" pitchFamily="18" charset="0"/>
                        </a:rPr>
                        <a:t>% учащихся, достигших уровня обязательной подготовки (базового уровня) в конце 1 класса</a:t>
                      </a:r>
                      <a:endParaRPr kumimoji="0" lang="ru-RU" sz="1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943064">
                <a:tc vMerge="1">
                  <a:txBody>
                    <a:bodyPr/>
                    <a:lstStyle/>
                    <a:p>
                      <a:endParaRPr lang="ru-RU"/>
                    </a:p>
                  </a:txBody>
                  <a:tcPr/>
                </a:tc>
                <a:tc vMerge="1">
                  <a:txBody>
                    <a:bodyPr/>
                    <a:lstStyle/>
                    <a:p>
                      <a:endParaRPr lang="ru-RU"/>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Счет</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Письмо</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latin typeface="Times New Roman" pitchFamily="18" charset="0"/>
                          <a:cs typeface="Times New Roman" pitchFamily="18" charset="0"/>
                        </a:rPr>
                        <a:t>Чтение</a:t>
                      </a:r>
                      <a:endParaRPr kumimoji="0" lang="ru-RU" sz="18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МА</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latin typeface="Times New Roman" pitchFamily="18" charset="0"/>
                          <a:cs typeface="Times New Roman" pitchFamily="18" charset="0"/>
                        </a:rPr>
                        <a:t>РУ</a:t>
                      </a:r>
                      <a:endParaRPr kumimoji="0" lang="ru-RU" sz="18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latin typeface="Times New Roman" pitchFamily="18" charset="0"/>
                          <a:cs typeface="Times New Roman" pitchFamily="18" charset="0"/>
                        </a:rPr>
                        <a:t>ЧТ</a:t>
                      </a:r>
                      <a:endParaRPr kumimoji="0" lang="ru-RU" sz="18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19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1</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24</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72,3%</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45,4%</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58,0%</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80,8%</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55,6%</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latin typeface="Times New Roman" pitchFamily="18" charset="0"/>
                          <a:cs typeface="Times New Roman" pitchFamily="18" charset="0"/>
                        </a:rPr>
                        <a:t>58,1%</a:t>
                      </a:r>
                      <a:endParaRPr kumimoji="0" lang="ru-RU" sz="18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19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2</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39</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72,7%</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50,6%</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57,2%</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90%</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74,6%</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latin typeface="Times New Roman" pitchFamily="18" charset="0"/>
                          <a:cs typeface="Times New Roman" pitchFamily="18" charset="0"/>
                        </a:rPr>
                        <a:t>73,9%</a:t>
                      </a:r>
                      <a:endParaRPr kumimoji="0" lang="ru-RU" sz="18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19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3</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69</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73,2%</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43,3%</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50,7%</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84,9%</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60,5%</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latin typeface="Times New Roman" pitchFamily="18" charset="0"/>
                          <a:cs typeface="Times New Roman" pitchFamily="18" charset="0"/>
                        </a:rPr>
                        <a:t>57%</a:t>
                      </a:r>
                      <a:endParaRPr kumimoji="0" lang="ru-RU" sz="18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19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4</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77</a:t>
                      </a:r>
                      <a:endParaRPr kumimoji="0" lang="ru-RU" sz="18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76,1%</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52,4%</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64,8%</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latin typeface="Times New Roman" pitchFamily="18" charset="0"/>
                          <a:cs typeface="Times New Roman" pitchFamily="18" charset="0"/>
                        </a:rPr>
                        <a:t>91,8%</a:t>
                      </a:r>
                      <a:endParaRPr kumimoji="0" lang="ru-RU" sz="18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Times New Roman" pitchFamily="18" charset="0"/>
                          <a:cs typeface="Times New Roman" pitchFamily="18" charset="0"/>
                        </a:rPr>
                        <a:t>79,1%</a:t>
                      </a:r>
                      <a:endParaRPr kumimoji="0" lang="ru-RU" sz="18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latin typeface="Times New Roman" pitchFamily="18" charset="0"/>
                          <a:cs typeface="Times New Roman" pitchFamily="18" charset="0"/>
                        </a:rPr>
                        <a:t>82,1%</a:t>
                      </a:r>
                      <a:endParaRPr kumimoji="0" lang="ru-RU" sz="18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52"/>
          <p:cNvSpPr>
            <a:spLocks noGrp="1" noChangeArrowheads="1"/>
          </p:cNvSpPr>
          <p:nvPr>
            <p:ph type="title"/>
          </p:nvPr>
        </p:nvSpPr>
        <p:spPr>
          <a:xfrm>
            <a:off x="250825" y="0"/>
            <a:ext cx="8497888" cy="1371600"/>
          </a:xfrm>
        </p:spPr>
        <p:txBody>
          <a:bodyPr/>
          <a:lstStyle/>
          <a:p>
            <a:pPr algn="ctr">
              <a:lnSpc>
                <a:spcPct val="80000"/>
              </a:lnSpc>
            </a:pPr>
            <a:r>
              <a:rPr lang="ru-RU" sz="2800" b="1" smtClean="0"/>
              <a:t>Сравнительные данные о готовности первоклассников к обучению к школе и к обучению во втором классе (по мнению учителей) </a:t>
            </a:r>
          </a:p>
        </p:txBody>
      </p:sp>
      <p:graphicFrame>
        <p:nvGraphicFramePr>
          <p:cNvPr id="6898" name="Group 754"/>
          <p:cNvGraphicFramePr>
            <a:graphicFrameLocks noGrp="1"/>
          </p:cNvGraphicFramePr>
          <p:nvPr>
            <p:ph idx="1"/>
          </p:nvPr>
        </p:nvGraphicFramePr>
        <p:xfrm>
          <a:off x="428625" y="1524000"/>
          <a:ext cx="8229600" cy="4406892"/>
        </p:xfrm>
        <a:graphic>
          <a:graphicData uri="http://schemas.openxmlformats.org/drawingml/2006/table">
            <a:tbl>
              <a:tblPr/>
              <a:tblGrid>
                <a:gridCol w="317500"/>
                <a:gridCol w="701675"/>
                <a:gridCol w="936625"/>
                <a:gridCol w="952500"/>
                <a:gridCol w="1054100"/>
                <a:gridCol w="1282700"/>
                <a:gridCol w="944563"/>
                <a:gridCol w="1006475"/>
                <a:gridCol w="1033462"/>
              </a:tblGrid>
              <a:tr h="16131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Код региона</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Распределение первоклассников по уровням готовности к обучению в школе (по мнению учителя)</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Распределение первоклассников по уровням готовности к обучению во 2-м классе (по мнению учителя)</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02586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Низкий</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Средний</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Высокий</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Затрудняюсь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ответить</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Низкий</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Средний</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cs typeface="Times New Roman" pitchFamily="18" charset="0"/>
                        </a:rPr>
                        <a:t>Высокий</a:t>
                      </a:r>
                      <a:endParaRPr kumimoji="0" lang="ru-RU" sz="1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4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24</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17,8%</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54,4%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17,5%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ea typeface="Arial Unicode MS" pitchFamily="34" charset="-128"/>
                          <a:cs typeface="Times New Roman" pitchFamily="18" charset="0"/>
                        </a:rPr>
                        <a:t>10,3</a:t>
                      </a:r>
                      <a:endParaRPr kumimoji="0" lang="ru-RU" sz="1600" b="1" i="0" u="none" strike="noStrike" cap="none" normalizeH="0" baseline="0" smtClean="0">
                        <a:ln>
                          <a:noFill/>
                        </a:ln>
                        <a:solidFill>
                          <a:schemeClr val="tx2"/>
                        </a:solidFill>
                        <a:effectLst/>
                        <a:latin typeface="Arial" charset="0"/>
                        <a:ea typeface="Arial Unicode MS" pitchFamily="3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17,1%</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59,6%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22,8%</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4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39</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19,0%</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57,6%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16,1%</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ea typeface="Arial Unicode MS" pitchFamily="34" charset="-128"/>
                          <a:cs typeface="Times New Roman" pitchFamily="18" charset="0"/>
                        </a:rPr>
                        <a:t>7,3%</a:t>
                      </a:r>
                      <a:endParaRPr kumimoji="0" lang="ru-RU" sz="1600" b="1" i="0" u="none" strike="noStrike" cap="none" normalizeH="0" baseline="0" smtClean="0">
                        <a:ln>
                          <a:noFill/>
                        </a:ln>
                        <a:solidFill>
                          <a:schemeClr val="tx2"/>
                        </a:solidFill>
                        <a:effectLst/>
                        <a:latin typeface="Arial" charset="0"/>
                        <a:ea typeface="Arial Unicode MS" pitchFamily="3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16,9%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57,5%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25,2%</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0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69</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19,9%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58,4%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19,0%</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ea typeface="Arial Unicode MS" pitchFamily="34" charset="-128"/>
                          <a:cs typeface="Times New Roman" pitchFamily="18" charset="0"/>
                        </a:rPr>
                        <a:t>2,7%</a:t>
                      </a:r>
                      <a:endParaRPr kumimoji="0" lang="ru-RU" sz="1600" b="1" i="0" u="none" strike="noStrike" cap="none" normalizeH="0" baseline="0" dirty="0" smtClean="0">
                        <a:ln>
                          <a:noFill/>
                        </a:ln>
                        <a:solidFill>
                          <a:schemeClr val="tx2"/>
                        </a:solidFill>
                        <a:effectLst/>
                        <a:latin typeface="Arial" charset="0"/>
                        <a:ea typeface="Arial Unicode MS" pitchFamily="3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17,5%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60,3%</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21,2%</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4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4</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77</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15,1%</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57,6%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20,9%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ea typeface="Arial Unicode MS" pitchFamily="34" charset="-128"/>
                          <a:cs typeface="Times New Roman" pitchFamily="18" charset="0"/>
                        </a:rPr>
                        <a:t>6,4%</a:t>
                      </a:r>
                      <a:endParaRPr kumimoji="0" lang="ru-RU" sz="1600" b="1" i="0" u="none" strike="noStrike" cap="none" normalizeH="0" baseline="0" smtClean="0">
                        <a:ln>
                          <a:noFill/>
                        </a:ln>
                        <a:solidFill>
                          <a:schemeClr val="tx2"/>
                        </a:solidFill>
                        <a:effectLst/>
                        <a:latin typeface="Arial" charset="0"/>
                        <a:ea typeface="Arial Unicode MS" pitchFamily="3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11,6%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56,6%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31,1%</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417638"/>
          </a:xfrm>
        </p:spPr>
        <p:txBody>
          <a:bodyPr/>
          <a:lstStyle/>
          <a:p>
            <a:pPr algn="ctr"/>
            <a:r>
              <a:rPr lang="ru-RU" sz="3200" b="1" smtClean="0"/>
              <a:t>Данные о желании первоклассников учиться (по мнению учителя) </a:t>
            </a:r>
          </a:p>
        </p:txBody>
      </p:sp>
      <p:graphicFrame>
        <p:nvGraphicFramePr>
          <p:cNvPr id="9424" name="Group 208"/>
          <p:cNvGraphicFramePr>
            <a:graphicFrameLocks noGrp="1"/>
          </p:cNvGraphicFramePr>
          <p:nvPr>
            <p:ph idx="1"/>
          </p:nvPr>
        </p:nvGraphicFramePr>
        <p:xfrm>
          <a:off x="457200" y="1989138"/>
          <a:ext cx="8229600" cy="3260726"/>
        </p:xfrm>
        <a:graphic>
          <a:graphicData uri="http://schemas.openxmlformats.org/drawingml/2006/table">
            <a:tbl>
              <a:tblPr/>
              <a:tblGrid>
                <a:gridCol w="3109913"/>
                <a:gridCol w="1489075"/>
                <a:gridCol w="1171575"/>
                <a:gridCol w="1235075"/>
                <a:gridCol w="1223962"/>
              </a:tblGrid>
              <a:tr h="124618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Хочет учиться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(по мнению учителя)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Регион</a:t>
                      </a:r>
                      <a:endParaRPr kumimoji="0" lang="ru-RU" sz="3600" b="1"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9144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24</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39</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69</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77</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01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85,3%</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86,1%</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85,3%</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89,2%</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8229600" cy="1417638"/>
          </a:xfrm>
        </p:spPr>
        <p:txBody>
          <a:bodyPr/>
          <a:lstStyle/>
          <a:p>
            <a:pPr algn="ctr">
              <a:lnSpc>
                <a:spcPct val="80000"/>
              </a:lnSpc>
            </a:pPr>
            <a:r>
              <a:rPr lang="ru-RU" sz="2800" b="1" smtClean="0"/>
              <a:t>Сравнительные данные о желании первоклассников учиться в начале и конце учебного года (по мнению родителей)</a:t>
            </a:r>
            <a:r>
              <a:rPr lang="ru-RU" b="1" smtClean="0"/>
              <a:t> </a:t>
            </a:r>
          </a:p>
        </p:txBody>
      </p:sp>
      <p:graphicFrame>
        <p:nvGraphicFramePr>
          <p:cNvPr id="38037" name="Group 1173"/>
          <p:cNvGraphicFramePr>
            <a:graphicFrameLocks noGrp="1"/>
          </p:cNvGraphicFramePr>
          <p:nvPr>
            <p:ph idx="1"/>
          </p:nvPr>
        </p:nvGraphicFramePr>
        <p:xfrm>
          <a:off x="250825" y="1447800"/>
          <a:ext cx="8435975" cy="4678364"/>
        </p:xfrm>
        <a:graphic>
          <a:graphicData uri="http://schemas.openxmlformats.org/drawingml/2006/table">
            <a:tbl>
              <a:tblPr/>
              <a:tblGrid>
                <a:gridCol w="649288"/>
                <a:gridCol w="879475"/>
                <a:gridCol w="1027112"/>
                <a:gridCol w="1079500"/>
                <a:gridCol w="941388"/>
                <a:gridCol w="922337"/>
                <a:gridCol w="881063"/>
                <a:gridCol w="1077912"/>
                <a:gridCol w="977900"/>
              </a:tblGrid>
              <a:tr h="125665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Код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региона</a:t>
                      </a:r>
                      <a:endParaRPr kumimoji="0" lang="ru-RU" sz="16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Начало года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Хотел ли Ваш ребенок учиться, когда пошел в школу?</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Конец года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Хочет ли Ваш ребенок учиться?</a:t>
                      </a:r>
                      <a:endParaRPr kumimoji="0" lang="ru-RU" sz="20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901204">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Очень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хотел</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Скорее хотел</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Скорее не хотел</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Очень не хотел</a:t>
                      </a:r>
                      <a:endParaRPr kumimoji="0" lang="ru-RU" sz="1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Очень хочет</a:t>
                      </a:r>
                      <a:endParaRPr kumimoji="0" lang="ru-RU" sz="14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Скорее хочет</a:t>
                      </a:r>
                      <a:endParaRPr kumimoji="0" lang="ru-RU" sz="14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cs typeface="Times New Roman" pitchFamily="18" charset="0"/>
                        </a:rPr>
                        <a:t>Скорее не хочет</a:t>
                      </a:r>
                      <a:endParaRPr kumimoji="0" lang="ru-RU" sz="14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solidFill>
                          <a:effectLst/>
                          <a:latin typeface="Times New Roman" pitchFamily="18" charset="0"/>
                          <a:cs typeface="Times New Roman" pitchFamily="18" charset="0"/>
                        </a:rPr>
                        <a:t>Очень не хочет</a:t>
                      </a:r>
                      <a:endParaRPr kumimoji="0" lang="ru-RU" sz="14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03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55,4%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34,9%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6,8%</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0,7%</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32,2%</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56,2%</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9,7%</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0,6%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15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56,0%</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36,2%</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0,5%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32,5%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56,4%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9,1%</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0,4%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76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2"/>
                          </a:solidFill>
                          <a:effectLst/>
                          <a:latin typeface="Times New Roman" pitchFamily="18" charset="0"/>
                          <a:cs typeface="Times New Roman" pitchFamily="18" charset="0"/>
                        </a:rPr>
                        <a:t>  </a:t>
                      </a: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69</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52,7%</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37,7%</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7,1%</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0,9%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31,5%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57,5%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9,1%</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0,5%</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0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    77</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51,6%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40,6%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6,2%</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0,4%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34,5%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57,4%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6,7%</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0,3%</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3132138" y="188913"/>
            <a:ext cx="5903912" cy="1079500"/>
          </a:xfrm>
          <a:prstGeom prst="rect">
            <a:avLst/>
          </a:prstGeom>
          <a:noFill/>
          <a:ln w="9525">
            <a:noFill/>
            <a:miter lim="800000"/>
            <a:headEnd/>
            <a:tailEnd/>
          </a:ln>
        </p:spPr>
        <p:txBody>
          <a:bodyPr/>
          <a:lstStyle/>
          <a:p>
            <a:pPr marL="342900" indent="-342900">
              <a:lnSpc>
                <a:spcPct val="80000"/>
              </a:lnSpc>
            </a:pPr>
            <a:r>
              <a:rPr lang="ru-RU" sz="4000">
                <a:solidFill>
                  <a:schemeClr val="bg1"/>
                </a:solidFill>
              </a:rPr>
              <a:t>Личностная самооценка </a:t>
            </a:r>
          </a:p>
        </p:txBody>
      </p:sp>
      <p:pic>
        <p:nvPicPr>
          <p:cNvPr id="63491" name="Picture 20"/>
          <p:cNvPicPr>
            <a:picLocks noChangeAspect="1" noChangeArrowheads="1"/>
          </p:cNvPicPr>
          <p:nvPr/>
        </p:nvPicPr>
        <p:blipFill>
          <a:blip r:embed="rId2" cstate="print"/>
          <a:srcRect/>
          <a:stretch>
            <a:fillRect/>
          </a:stretch>
        </p:blipFill>
        <p:spPr bwMode="auto">
          <a:xfrm>
            <a:off x="2411413" y="1628775"/>
            <a:ext cx="6480175" cy="4989513"/>
          </a:xfrm>
          <a:prstGeom prst="rect">
            <a:avLst/>
          </a:prstGeom>
          <a:noFill/>
          <a:ln w="9525">
            <a:noFill/>
            <a:miter lim="800000"/>
            <a:headEnd/>
            <a:tailEnd/>
          </a:ln>
        </p:spPr>
      </p:pic>
      <p:sp>
        <p:nvSpPr>
          <p:cNvPr id="63492" name="Text Box 21"/>
          <p:cNvSpPr txBox="1">
            <a:spLocks noChangeArrowheads="1"/>
          </p:cNvSpPr>
          <p:nvPr/>
        </p:nvSpPr>
        <p:spPr bwMode="auto">
          <a:xfrm>
            <a:off x="250825" y="1557338"/>
            <a:ext cx="1871663" cy="915987"/>
          </a:xfrm>
          <a:prstGeom prst="rect">
            <a:avLst/>
          </a:prstGeom>
          <a:solidFill>
            <a:srgbClr val="CCCCFF"/>
          </a:solidFill>
          <a:ln w="9525">
            <a:noFill/>
            <a:miter lim="800000"/>
            <a:headEnd/>
            <a:tailEnd/>
          </a:ln>
        </p:spPr>
        <p:txBody>
          <a:bodyPr>
            <a:spAutoFit/>
          </a:bodyPr>
          <a:lstStyle/>
          <a:p>
            <a:r>
              <a:rPr lang="ru-RU" i="1"/>
              <a:t>Методика</a:t>
            </a:r>
          </a:p>
          <a:p>
            <a:r>
              <a:rPr lang="ru-RU" i="1"/>
              <a:t>Дембо-Рубинштейна</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295400"/>
          </a:xfrm>
        </p:spPr>
        <p:txBody>
          <a:bodyPr/>
          <a:lstStyle/>
          <a:p>
            <a:pPr algn="ctr">
              <a:lnSpc>
                <a:spcPct val="80000"/>
              </a:lnSpc>
            </a:pPr>
            <a:r>
              <a:rPr lang="ru-RU" sz="2800" b="1" smtClean="0"/>
              <a:t>Распределение первоклассников по уровням самооценки (по результатам обследования первоклассников, по мнению учителей и родителей) </a:t>
            </a:r>
          </a:p>
        </p:txBody>
      </p:sp>
      <p:graphicFrame>
        <p:nvGraphicFramePr>
          <p:cNvPr id="14804" name="Group 468"/>
          <p:cNvGraphicFramePr>
            <a:graphicFrameLocks noGrp="1"/>
          </p:cNvGraphicFramePr>
          <p:nvPr>
            <p:ph idx="1"/>
          </p:nvPr>
        </p:nvGraphicFramePr>
        <p:xfrm>
          <a:off x="250825" y="1447800"/>
          <a:ext cx="8664575" cy="4758692"/>
        </p:xfrm>
        <a:graphic>
          <a:graphicData uri="http://schemas.openxmlformats.org/drawingml/2006/table">
            <a:tbl>
              <a:tblPr/>
              <a:tblGrid>
                <a:gridCol w="261938"/>
                <a:gridCol w="681037"/>
                <a:gridCol w="927100"/>
                <a:gridCol w="914400"/>
                <a:gridCol w="1028700"/>
                <a:gridCol w="723900"/>
                <a:gridCol w="711200"/>
                <a:gridCol w="850900"/>
                <a:gridCol w="762000"/>
                <a:gridCol w="723900"/>
                <a:gridCol w="1079500"/>
              </a:tblGrid>
              <a:tr h="1306911">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solidFill>
                          <a:effectLst/>
                          <a:latin typeface="Times New Roman" pitchFamily="18" charset="0"/>
                          <a:cs typeface="Times New Roman" pitchFamily="18" charset="0"/>
                        </a:rPr>
                        <a:t>№</a:t>
                      </a:r>
                      <a:endParaRPr kumimoji="0" lang="ru-RU" sz="18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solidFill>
                          <a:effectLst/>
                          <a:latin typeface="Times New Roman" pitchFamily="18" charset="0"/>
                          <a:cs typeface="Times New Roman" pitchFamily="18" charset="0"/>
                        </a:rPr>
                        <a:t>Код</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solidFill>
                          <a:effectLst/>
                          <a:latin typeface="Times New Roman" pitchFamily="18" charset="0"/>
                          <a:cs typeface="Times New Roman" pitchFamily="18" charset="0"/>
                        </a:rPr>
                        <a:t>региона</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solidFill>
                          <a:effectLst/>
                          <a:latin typeface="Times New Roman" pitchFamily="18" charset="0"/>
                          <a:cs typeface="Times New Roman" pitchFamily="18" charset="0"/>
                        </a:rPr>
                        <a:t> </a:t>
                      </a:r>
                      <a:endParaRPr kumimoji="0" lang="ru-RU" sz="18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cs typeface="Times New Roman" pitchFamily="18" charset="0"/>
                        </a:rPr>
                        <a:t>Распределение первоклассников по уровням самооценки (по результатам обследования первоклассников)</a:t>
                      </a:r>
                      <a:r>
                        <a:rPr kumimoji="0" lang="ru-RU" sz="1200" b="1" i="0" u="none" strike="noStrike" cap="none" normalizeH="0" baseline="0" dirty="0" smtClean="0">
                          <a:ln>
                            <a:noFill/>
                          </a:ln>
                          <a:solidFill>
                            <a:schemeClr val="tx2"/>
                          </a:solidFill>
                          <a:effectLst/>
                          <a:latin typeface="Times New Roman" pitchFamily="18" charset="0"/>
                          <a:cs typeface="Times New Roman" pitchFamily="18" charset="0"/>
                        </a:rPr>
                        <a:t> </a:t>
                      </a:r>
                      <a:endParaRPr kumimoji="0" lang="ru-RU" sz="18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cs typeface="Times New Roman" pitchFamily="18" charset="0"/>
                        </a:rPr>
                        <a:t>Распределение первоклассников по уровням самооценки (по мнению учителей</a:t>
                      </a:r>
                      <a:r>
                        <a:rPr kumimoji="0" lang="ru-RU" sz="1200" b="1" i="0" u="none" strike="noStrike" cap="none" normalizeH="0" baseline="0" dirty="0" smtClean="0">
                          <a:ln>
                            <a:noFill/>
                          </a:ln>
                          <a:solidFill>
                            <a:schemeClr val="tx2"/>
                          </a:solidFill>
                          <a:effectLst/>
                          <a:latin typeface="Times New Roman" pitchFamily="18" charset="0"/>
                          <a:cs typeface="Times New Roman" pitchFamily="18" charset="0"/>
                        </a:rPr>
                        <a:t>) </a:t>
                      </a:r>
                      <a:endParaRPr kumimoji="0" lang="ru-RU" sz="18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solidFill>
                          <a:effectLst/>
                          <a:latin typeface="Times New Roman" pitchFamily="18" charset="0"/>
                          <a:cs typeface="Times New Roman" pitchFamily="18" charset="0"/>
                        </a:rPr>
                        <a:t>Распределение первоклассников по уровням самооценки (по мнению родителей)</a:t>
                      </a:r>
                      <a:endParaRPr kumimoji="0" lang="ru-RU" sz="1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752334">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Н</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Arial" charset="0"/>
                        </a:rPr>
                        <a:t>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Arial" charset="0"/>
                          <a:cs typeface="Arial" charset="0"/>
                        </a:rPr>
                        <a:t>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Н</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Arial" charset="0"/>
                        </a:rPr>
                        <a:t>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Arial" charset="0"/>
                          <a:cs typeface="Arial" charset="0"/>
                        </a:rPr>
                        <a:t>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Arial" charset="0"/>
                        </a:rPr>
                        <a:t>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Arial" charset="0"/>
                          <a:cs typeface="Arial" charset="0"/>
                        </a:rPr>
                        <a:t>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24</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26,3%</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24,0%</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41,1%</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10,4%</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69,1%</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19,1%</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11,5%</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79,3%</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7,3%</a:t>
                      </a:r>
                      <a:endParaRPr kumimoji="0" lang="ru-RU" sz="16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39</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29,1%</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26,0%</a:t>
                      </a:r>
                      <a:endParaRPr kumimoji="0" lang="ru-RU" sz="16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41,1%</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9,2%</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74,5%</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15,0%</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8,6%</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83,2%</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6,3%</a:t>
                      </a:r>
                      <a:endParaRPr kumimoji="0" lang="ru-RU" sz="16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5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69</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30,4%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25,8%</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39,2%</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71,3%</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17,7%</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8,4%</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83,8%</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6,5%</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3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4</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77</a:t>
                      </a:r>
                      <a:endParaRPr kumimoji="0" lang="ru-RU" sz="16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27,8%</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26,7%</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39,6%</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72,5%</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17,9%</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10,0%</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81,0%</a:t>
                      </a:r>
                      <a:endParaRPr kumimoji="0" lang="ru-RU" sz="16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Times New Roman" pitchFamily="18" charset="0"/>
                          <a:cs typeface="Times New Roman" pitchFamily="18" charset="0"/>
                        </a:rPr>
                        <a:t>7,2%</a:t>
                      </a:r>
                      <a:endParaRPr kumimoji="0" lang="ru-RU" sz="16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lstStyle/>
          <a:p>
            <a:pPr algn="ctr" eaLnBrk="1" hangingPunct="1"/>
            <a:r>
              <a:rPr lang="ru-RU" sz="3200" b="1" smtClean="0">
                <a:latin typeface="Tahoma" pitchFamily="34" charset="0"/>
              </a:rPr>
              <a:t>Особенности проекта</a:t>
            </a:r>
          </a:p>
        </p:txBody>
      </p:sp>
      <p:sp>
        <p:nvSpPr>
          <p:cNvPr id="12291" name="Rectangle 3"/>
          <p:cNvSpPr>
            <a:spLocks noGrp="1" noChangeArrowheads="1"/>
          </p:cNvSpPr>
          <p:nvPr>
            <p:ph type="body" idx="1"/>
          </p:nvPr>
        </p:nvSpPr>
        <p:spPr>
          <a:xfrm>
            <a:off x="457200" y="1268413"/>
            <a:ext cx="8002588" cy="4598987"/>
          </a:xfrm>
        </p:spPr>
        <p:txBody>
          <a:bodyPr/>
          <a:lstStyle/>
          <a:p>
            <a:pPr eaLnBrk="1" hangingPunct="1">
              <a:lnSpc>
                <a:spcPct val="80000"/>
              </a:lnSpc>
            </a:pPr>
            <a:r>
              <a:rPr lang="ru-RU" sz="2800" smtClean="0">
                <a:latin typeface="Times New Roman" pitchFamily="18" charset="0"/>
                <a:cs typeface="Times New Roman" pitchFamily="18" charset="0"/>
              </a:rPr>
              <a:t>Комплексность предлагаемого диагностического материала и технологии.</a:t>
            </a:r>
          </a:p>
          <a:p>
            <a:pPr eaLnBrk="1" hangingPunct="1">
              <a:lnSpc>
                <a:spcPct val="80000"/>
              </a:lnSpc>
            </a:pPr>
            <a:r>
              <a:rPr lang="ru-RU" sz="2800" smtClean="0">
                <a:latin typeface="Times New Roman" pitchFamily="18" charset="0"/>
                <a:cs typeface="Times New Roman" pitchFamily="18" charset="0"/>
              </a:rPr>
              <a:t>Основной подход основан на оценке адаптационного ресурсного потенциала ребенка </a:t>
            </a:r>
            <a:r>
              <a:rPr lang="ru-RU" sz="2800" smtClean="0">
                <a:latin typeface="Times New Roman" pitchFamily="18" charset="0"/>
              </a:rPr>
              <a:t>(наличие ресурсов адаптации и рисков дезадаптации).</a:t>
            </a:r>
          </a:p>
          <a:p>
            <a:pPr eaLnBrk="1" hangingPunct="1">
              <a:lnSpc>
                <a:spcPct val="80000"/>
              </a:lnSpc>
            </a:pPr>
            <a:r>
              <a:rPr lang="ru-RU" sz="2800" smtClean="0">
                <a:latin typeface="Times New Roman" pitchFamily="18" charset="0"/>
                <a:cs typeface="Times New Roman" pitchFamily="18" charset="0"/>
              </a:rPr>
              <a:t>Одновременное рассмотрение ситуации с позиций большинства участников образовательного процесса: детей, учителей, родителей.</a:t>
            </a:r>
          </a:p>
          <a:p>
            <a:pPr eaLnBrk="1" hangingPunct="1">
              <a:lnSpc>
                <a:spcPct val="80000"/>
              </a:lnSpc>
            </a:pPr>
            <a:r>
              <a:rPr lang="ru-RU" sz="2800" smtClean="0">
                <a:latin typeface="Times New Roman" pitchFamily="18" charset="0"/>
                <a:cs typeface="Times New Roman" pitchFamily="18" charset="0"/>
              </a:rPr>
              <a:t>Использование современных технологий сбора и обработки данных.</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3132138" y="188913"/>
            <a:ext cx="5903912" cy="1079500"/>
          </a:xfrm>
          <a:prstGeom prst="rect">
            <a:avLst/>
          </a:prstGeom>
          <a:noFill/>
          <a:ln w="9525">
            <a:noFill/>
            <a:miter lim="800000"/>
            <a:headEnd/>
            <a:tailEnd/>
          </a:ln>
        </p:spPr>
        <p:txBody>
          <a:bodyPr/>
          <a:lstStyle/>
          <a:p>
            <a:pPr marL="342900" indent="-342900">
              <a:lnSpc>
                <a:spcPct val="80000"/>
              </a:lnSpc>
            </a:pPr>
            <a:r>
              <a:rPr lang="ru-RU" sz="4000">
                <a:solidFill>
                  <a:schemeClr val="bg1"/>
                </a:solidFill>
              </a:rPr>
              <a:t>Отношения, мотивы, интересы </a:t>
            </a:r>
          </a:p>
        </p:txBody>
      </p:sp>
      <p:sp>
        <p:nvSpPr>
          <p:cNvPr id="65539" name="Text Box 5"/>
          <p:cNvSpPr txBox="1">
            <a:spLocks noChangeArrowheads="1"/>
          </p:cNvSpPr>
          <p:nvPr/>
        </p:nvSpPr>
        <p:spPr bwMode="auto">
          <a:xfrm>
            <a:off x="5508625" y="2924175"/>
            <a:ext cx="1871663" cy="641350"/>
          </a:xfrm>
          <a:prstGeom prst="rect">
            <a:avLst/>
          </a:prstGeom>
          <a:solidFill>
            <a:srgbClr val="CCCCFF"/>
          </a:solidFill>
          <a:ln w="9525">
            <a:noFill/>
            <a:miter lim="800000"/>
            <a:headEnd/>
            <a:tailEnd/>
          </a:ln>
        </p:spPr>
        <p:txBody>
          <a:bodyPr>
            <a:spAutoFit/>
          </a:bodyPr>
          <a:lstStyle/>
          <a:p>
            <a:r>
              <a:rPr lang="ru-RU" i="1"/>
              <a:t>Методика</a:t>
            </a:r>
          </a:p>
          <a:p>
            <a:r>
              <a:rPr lang="ru-RU" i="1"/>
              <a:t>«Настроение»</a:t>
            </a:r>
          </a:p>
        </p:txBody>
      </p:sp>
      <p:pic>
        <p:nvPicPr>
          <p:cNvPr id="65540" name="Picture 6"/>
          <p:cNvPicPr>
            <a:picLocks noChangeAspect="1" noChangeArrowheads="1"/>
          </p:cNvPicPr>
          <p:nvPr/>
        </p:nvPicPr>
        <p:blipFill>
          <a:blip r:embed="rId2" cstate="print"/>
          <a:srcRect/>
          <a:stretch>
            <a:fillRect/>
          </a:stretch>
        </p:blipFill>
        <p:spPr bwMode="auto">
          <a:xfrm>
            <a:off x="179388" y="981075"/>
            <a:ext cx="4800600" cy="568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1417638"/>
          </a:xfrm>
        </p:spPr>
        <p:txBody>
          <a:bodyPr/>
          <a:lstStyle/>
          <a:p>
            <a:pPr algn="ctr"/>
            <a:r>
              <a:rPr lang="ru-RU" sz="3200" smtClean="0"/>
              <a:t>Нагрузки первоклассника</a:t>
            </a:r>
            <a:br>
              <a:rPr lang="ru-RU" sz="3200" smtClean="0"/>
            </a:br>
            <a:r>
              <a:rPr lang="ru-RU" sz="3200" smtClean="0"/>
              <a:t>(делает все уроки)</a:t>
            </a:r>
          </a:p>
        </p:txBody>
      </p:sp>
      <p:graphicFrame>
        <p:nvGraphicFramePr>
          <p:cNvPr id="18657" name="Group 225"/>
          <p:cNvGraphicFramePr>
            <a:graphicFrameLocks noGrp="1"/>
          </p:cNvGraphicFramePr>
          <p:nvPr>
            <p:ph idx="1"/>
          </p:nvPr>
        </p:nvGraphicFramePr>
        <p:xfrm>
          <a:off x="457200" y="1600200"/>
          <a:ext cx="8229600" cy="4525965"/>
        </p:xfrm>
        <a:graphic>
          <a:graphicData uri="http://schemas.openxmlformats.org/drawingml/2006/table">
            <a:tbl>
              <a:tblPr/>
              <a:tblGrid>
                <a:gridCol w="3100388"/>
                <a:gridCol w="1482725"/>
                <a:gridCol w="1168400"/>
                <a:gridCol w="1230312"/>
                <a:gridCol w="1247775"/>
              </a:tblGrid>
              <a:tr h="57626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Делает все уроки</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Регион</a:t>
                      </a:r>
                      <a:endParaRPr kumimoji="0" lang="ru-RU" sz="2000" b="1"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085850">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24</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39</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69</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77</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Нисколько</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1,7%</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1,1%</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0,6%</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Менее 1 часа</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31,4%</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31,5%</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30,3%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29,0%</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1-2 часа</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49,8%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52,4%</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53,5%</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53,8%</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От 2 до 3 часов </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11,5%</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11,0%</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10,8%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12,3%</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Более 3 часов</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2,2%</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1,5%</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1,9%</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lnSpc>
                <a:spcPct val="80000"/>
              </a:lnSpc>
            </a:pPr>
            <a:r>
              <a:rPr lang="ru-RU" sz="3200" smtClean="0"/>
              <a:t>Нагрузки первоклассника</a:t>
            </a:r>
            <a:br>
              <a:rPr lang="ru-RU" sz="3200" smtClean="0"/>
            </a:br>
            <a:r>
              <a:rPr lang="ru-RU" sz="3200" smtClean="0"/>
              <a:t>(проводит перед телевизором)</a:t>
            </a:r>
          </a:p>
        </p:txBody>
      </p:sp>
      <p:graphicFrame>
        <p:nvGraphicFramePr>
          <p:cNvPr id="20705" name="Group 225"/>
          <p:cNvGraphicFramePr>
            <a:graphicFrameLocks noGrp="1"/>
          </p:cNvGraphicFramePr>
          <p:nvPr>
            <p:ph idx="1"/>
          </p:nvPr>
        </p:nvGraphicFramePr>
        <p:xfrm>
          <a:off x="457200" y="1600200"/>
          <a:ext cx="8229600" cy="4525966"/>
        </p:xfrm>
        <a:graphic>
          <a:graphicData uri="http://schemas.openxmlformats.org/drawingml/2006/table">
            <a:tbl>
              <a:tblPr/>
              <a:tblGrid>
                <a:gridCol w="3101975"/>
                <a:gridCol w="1482725"/>
                <a:gridCol w="1169988"/>
                <a:gridCol w="1228725"/>
                <a:gridCol w="1246187"/>
              </a:tblGrid>
              <a:tr h="88106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Проводит перед телевизором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Регион</a:t>
                      </a:r>
                      <a:endParaRPr kumimoji="0" lang="ru-RU" sz="2000" b="1"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001713">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ru-RU"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cs typeface="Times New Roman" pitchFamily="18" charset="0"/>
                        </a:rPr>
                        <a:t>39</a:t>
                      </a:r>
                      <a:endParaRPr kumimoji="0" lang="ru-RU"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cs typeface="Times New Roman" pitchFamily="18" charset="0"/>
                        </a:rPr>
                        <a:t>69</a:t>
                      </a:r>
                      <a:endParaRPr kumimoji="0" lang="ru-RU"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cs typeface="Times New Roman" pitchFamily="18" charset="0"/>
                        </a:rPr>
                        <a:t>77</a:t>
                      </a:r>
                      <a:endParaRPr kumimoji="0" lang="ru-RU"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Нисколько</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Менее 1 часа</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26,6%</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29,3%</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26,7%</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40,4%</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1-2 часа</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45,8%</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45,4%</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46,2%</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39,1%</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От 2 до 3 часов </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17,8%</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16,0%</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17,8%</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10,8%</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Более 3 часов</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5,1%</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5,3%</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lnSpc>
                <a:spcPct val="80000"/>
              </a:lnSpc>
            </a:pPr>
            <a:r>
              <a:rPr lang="ru-RU" sz="3200" smtClean="0"/>
              <a:t>Нагрузки первоклассников</a:t>
            </a:r>
            <a:br>
              <a:rPr lang="ru-RU" sz="3200" smtClean="0"/>
            </a:br>
            <a:r>
              <a:rPr lang="ru-RU" sz="3200" smtClean="0"/>
              <a:t>(проводит за компьютером)</a:t>
            </a:r>
          </a:p>
        </p:txBody>
      </p:sp>
      <p:graphicFrame>
        <p:nvGraphicFramePr>
          <p:cNvPr id="22753" name="Group 225"/>
          <p:cNvGraphicFramePr>
            <a:graphicFrameLocks noGrp="1"/>
          </p:cNvGraphicFramePr>
          <p:nvPr>
            <p:ph idx="1"/>
          </p:nvPr>
        </p:nvGraphicFramePr>
        <p:xfrm>
          <a:off x="457200" y="1600200"/>
          <a:ext cx="8229600" cy="4525966"/>
        </p:xfrm>
        <a:graphic>
          <a:graphicData uri="http://schemas.openxmlformats.org/drawingml/2006/table">
            <a:tbl>
              <a:tblPr/>
              <a:tblGrid>
                <a:gridCol w="3100388"/>
                <a:gridCol w="1482725"/>
                <a:gridCol w="1168400"/>
                <a:gridCol w="1230312"/>
                <a:gridCol w="1247775"/>
              </a:tblGrid>
              <a:tr h="88106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Проводит за компьютером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Регион</a:t>
                      </a:r>
                      <a:endParaRPr kumimoji="0" lang="ru-RU" sz="2000" b="1"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001713">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24</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39</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69</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77</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Нисколько</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28,6%</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31,2%</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35,9%</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30,1%</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Менее 1 часа</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41,3%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42,0%</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37,6%</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51,3%</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1-2 часа</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20,3%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18,2%</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17,3%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13,4%</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От 2 до 3 часов </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3,7%</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3,4%</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2,0%</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Более 3 часов</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0,8%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0,8%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0,6%</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0,4%</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1295400"/>
          </a:xfrm>
        </p:spPr>
        <p:txBody>
          <a:bodyPr/>
          <a:lstStyle/>
          <a:p>
            <a:pPr algn="ctr">
              <a:lnSpc>
                <a:spcPct val="80000"/>
              </a:lnSpc>
            </a:pPr>
            <a:r>
              <a:rPr lang="ru-RU" sz="3200" smtClean="0"/>
              <a:t>Нагрузки первоклассников</a:t>
            </a:r>
            <a:br>
              <a:rPr lang="ru-RU" sz="3200" smtClean="0"/>
            </a:br>
            <a:r>
              <a:rPr lang="ru-RU" sz="3200" smtClean="0"/>
              <a:t>(занятия спортом, посещение кружков и т.д.)</a:t>
            </a:r>
          </a:p>
        </p:txBody>
      </p:sp>
      <p:graphicFrame>
        <p:nvGraphicFramePr>
          <p:cNvPr id="26850" name="Group 226"/>
          <p:cNvGraphicFramePr>
            <a:graphicFrameLocks noGrp="1"/>
          </p:cNvGraphicFramePr>
          <p:nvPr>
            <p:ph idx="1"/>
          </p:nvPr>
        </p:nvGraphicFramePr>
        <p:xfrm>
          <a:off x="457200" y="1600200"/>
          <a:ext cx="8229600" cy="4525964"/>
        </p:xfrm>
        <a:graphic>
          <a:graphicData uri="http://schemas.openxmlformats.org/drawingml/2006/table">
            <a:tbl>
              <a:tblPr/>
              <a:tblGrid>
                <a:gridCol w="3101975"/>
                <a:gridCol w="1482725"/>
                <a:gridCol w="1169988"/>
                <a:gridCol w="1228725"/>
                <a:gridCol w="1246187"/>
              </a:tblGrid>
              <a:tr h="157321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Время в неделю на занятия спортом, посещение кружков, художественной школы и т.д.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Регион</a:t>
                      </a:r>
                      <a:endParaRPr kumimoji="0" lang="ru-RU" sz="2000" b="1"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811213">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24</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39</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69</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77</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Нисколько</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24,2%</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28,1%</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30,9%</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15,0%</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Менее 1 часа</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10,1%</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13,8%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14,8%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8,8%</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1-3 часа</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30,8%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29,6%</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28,7%</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33,4%</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От 3 до 5 часов </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17,0%</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14,7%</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13,4%</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21,6%</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Более 5 часов</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15,0%</a:t>
                      </a:r>
                      <a:endParaRPr kumimoji="0" lang="ru-RU" sz="20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11,1%</a:t>
                      </a:r>
                      <a:endParaRPr kumimoji="0" lang="ru-RU" sz="20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9,5%</a:t>
                      </a:r>
                      <a:endParaRPr kumimoji="0" lang="ru-RU" sz="2000" b="1" i="0" u="none" strike="noStrike" cap="none" normalizeH="0" baseline="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19,3%</a:t>
                      </a:r>
                      <a:endParaRPr kumimoji="0" lang="ru-RU" sz="2000" b="1" i="0" u="none" strike="noStrike" cap="none" normalizeH="0" baseline="0" dirty="0" smtClean="0">
                        <a:ln>
                          <a:noFill/>
                        </a:ln>
                        <a:solidFill>
                          <a:schemeClr val="tx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1371600"/>
          </a:xfrm>
        </p:spPr>
        <p:txBody>
          <a:bodyPr/>
          <a:lstStyle/>
          <a:p>
            <a:pPr algn="ctr">
              <a:lnSpc>
                <a:spcPct val="80000"/>
              </a:lnSpc>
            </a:pPr>
            <a:r>
              <a:rPr lang="ru-RU" sz="3200" smtClean="0"/>
              <a:t>Нагрузки первоклассника</a:t>
            </a:r>
            <a:br>
              <a:rPr lang="ru-RU" sz="3200" smtClean="0"/>
            </a:br>
            <a:r>
              <a:rPr lang="ru-RU" sz="3200" smtClean="0"/>
              <a:t>(дополнительные занятия с педагогом или репетитором)</a:t>
            </a:r>
          </a:p>
        </p:txBody>
      </p:sp>
      <p:graphicFrame>
        <p:nvGraphicFramePr>
          <p:cNvPr id="28899" name="Group 227"/>
          <p:cNvGraphicFramePr>
            <a:graphicFrameLocks noGrp="1"/>
          </p:cNvGraphicFramePr>
          <p:nvPr>
            <p:ph idx="1"/>
          </p:nvPr>
        </p:nvGraphicFramePr>
        <p:xfrm>
          <a:off x="457200" y="2060575"/>
          <a:ext cx="8229600" cy="4065588"/>
        </p:xfrm>
        <a:graphic>
          <a:graphicData uri="http://schemas.openxmlformats.org/drawingml/2006/table">
            <a:tbl>
              <a:tblPr/>
              <a:tblGrid>
                <a:gridCol w="3100388"/>
                <a:gridCol w="1482725"/>
                <a:gridCol w="1168400"/>
                <a:gridCol w="1230312"/>
                <a:gridCol w="1247775"/>
              </a:tblGrid>
              <a:tr h="91440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Время в неделю на дополнительные занятия с педагогом или репетитором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Регион</a:t>
                      </a:r>
                      <a:endParaRPr kumimoji="0" lang="ru-RU" sz="2000" b="1"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865188">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24</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39</a:t>
                      </a:r>
                      <a:endParaRPr kumimoji="0" lang="ru-RU" sz="2400" b="1" i="0" u="none" strike="noStrike" cap="none" normalizeH="0" baseline="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69</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77</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Нисколько</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71,4%</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69,7%</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75,8%</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65,9%</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Менее 1 часа</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6,1%</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9,0%</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7,3%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9,4%</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1-3 часа</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7,9%</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8,5%</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6,2%</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13,0%</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От 3 до 5 часов </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1,5%</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1,2%</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0,3%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1,9%</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Более 5 часов</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0,8%</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0,4%</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Times New Roman" pitchFamily="18" charset="0"/>
                          <a:cs typeface="Times New Roman" pitchFamily="18" charset="0"/>
                        </a:rPr>
                        <a:t>0,3%</a:t>
                      </a:r>
                      <a:endParaRPr kumimoji="0" lang="ru-RU" sz="20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cs typeface="Times New Roman" pitchFamily="18" charset="0"/>
                        </a:rPr>
                        <a:t>0,6%</a:t>
                      </a:r>
                      <a:endParaRPr kumimoji="0" lang="ru-RU" sz="20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1295400"/>
          </a:xfrm>
        </p:spPr>
        <p:txBody>
          <a:bodyPr/>
          <a:lstStyle/>
          <a:p>
            <a:pPr algn="ctr"/>
            <a:r>
              <a:rPr lang="ru-RU" sz="3200" smtClean="0"/>
              <a:t>Процент первоклассников без дефектов речи </a:t>
            </a:r>
          </a:p>
        </p:txBody>
      </p:sp>
      <p:graphicFrame>
        <p:nvGraphicFramePr>
          <p:cNvPr id="36043" name="Group 203"/>
          <p:cNvGraphicFramePr>
            <a:graphicFrameLocks noGrp="1"/>
          </p:cNvGraphicFramePr>
          <p:nvPr>
            <p:ph idx="1"/>
          </p:nvPr>
        </p:nvGraphicFramePr>
        <p:xfrm>
          <a:off x="457200" y="1600200"/>
          <a:ext cx="8229600" cy="3844926"/>
        </p:xfrm>
        <a:graphic>
          <a:graphicData uri="http://schemas.openxmlformats.org/drawingml/2006/table">
            <a:tbl>
              <a:tblPr/>
              <a:tblGrid>
                <a:gridCol w="3092450"/>
                <a:gridCol w="1479550"/>
                <a:gridCol w="1165225"/>
                <a:gridCol w="1225550"/>
                <a:gridCol w="1266825"/>
              </a:tblGrid>
              <a:tr h="11588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Правильная речь без нарушений произношения и заикания</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Регион</a:t>
                      </a:r>
                      <a:endParaRPr kumimoji="0" lang="ru-RU" sz="2400" b="1"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163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24</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39</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69</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77</a:t>
                      </a:r>
                      <a:endParaRPr kumimoji="0" lang="ru-RU" sz="2400" b="1" i="0" u="none" strike="noStrike" cap="none" normalizeH="0" baseline="0" dirty="0" smtClean="0">
                        <a:ln>
                          <a:noFill/>
                        </a:ln>
                        <a:solidFill>
                          <a:schemeClr val="tx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41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75,5%</a:t>
                      </a:r>
                      <a:endParaRPr kumimoji="0" lang="ru-RU" sz="24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76,7%</a:t>
                      </a:r>
                      <a:endParaRPr kumimoji="0" lang="ru-RU" sz="24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2"/>
                          </a:solidFill>
                          <a:effectLst/>
                          <a:latin typeface="Times New Roman" pitchFamily="18" charset="0"/>
                          <a:cs typeface="Times New Roman" pitchFamily="18" charset="0"/>
                        </a:rPr>
                        <a:t>76,7%</a:t>
                      </a:r>
                      <a:endParaRPr kumimoji="0" lang="ru-RU" sz="24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cs typeface="Times New Roman" pitchFamily="18" charset="0"/>
                        </a:rPr>
                        <a:t>78,0%</a:t>
                      </a:r>
                      <a:endParaRPr kumimoji="0" lang="ru-RU" sz="24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Grp="1" noChangeAspect="1" noChangeArrowheads="1"/>
          </p:cNvPicPr>
          <p:nvPr>
            <p:ph type="body" idx="1"/>
          </p:nvPr>
        </p:nvPicPr>
        <p:blipFill>
          <a:blip r:embed="rId2" cstate="print"/>
          <a:srcRect/>
          <a:stretch>
            <a:fillRect/>
          </a:stretch>
        </p:blipFill>
        <p:spPr>
          <a:xfrm>
            <a:off x="228600" y="1371600"/>
            <a:ext cx="8078788" cy="4535488"/>
          </a:xfrm>
        </p:spPr>
      </p:pic>
      <p:sp>
        <p:nvSpPr>
          <p:cNvPr id="72707" name="Прямоугольник 3"/>
          <p:cNvSpPr>
            <a:spLocks noChangeArrowheads="1"/>
          </p:cNvSpPr>
          <p:nvPr/>
        </p:nvSpPr>
        <p:spPr bwMode="auto">
          <a:xfrm>
            <a:off x="214313" y="0"/>
            <a:ext cx="8429625" cy="879475"/>
          </a:xfrm>
          <a:prstGeom prst="rect">
            <a:avLst/>
          </a:prstGeom>
          <a:noFill/>
          <a:ln w="9525">
            <a:noFill/>
            <a:miter lim="800000"/>
            <a:headEnd/>
            <a:tailEnd/>
          </a:ln>
        </p:spPr>
        <p:txBody>
          <a:bodyPr>
            <a:spAutoFit/>
          </a:bodyPr>
          <a:lstStyle/>
          <a:p>
            <a:pPr>
              <a:lnSpc>
                <a:spcPct val="80000"/>
              </a:lnSpc>
            </a:pPr>
            <a:r>
              <a:rPr lang="ru-RU" sz="3200" b="1">
                <a:solidFill>
                  <a:schemeClr val="bg1"/>
                </a:solidFill>
              </a:rPr>
              <a:t>Профили готовности первоклассников к обучению во 2 классе</a:t>
            </a:r>
            <a:endParaRPr lang="ru-RU" sz="320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57188" y="214313"/>
            <a:ext cx="8586787" cy="1462087"/>
          </a:xfrm>
        </p:spPr>
        <p:txBody>
          <a:bodyPr/>
          <a:lstStyle/>
          <a:p>
            <a:pPr algn="ctr"/>
            <a:r>
              <a:rPr lang="ru-RU" sz="3200" b="1" smtClean="0"/>
              <a:t>Профили динамики первоклассников (конец первого класса)</a:t>
            </a:r>
            <a:r>
              <a:rPr lang="ru-RU" sz="3200" smtClean="0"/>
              <a:t/>
            </a:r>
            <a:br>
              <a:rPr lang="ru-RU" sz="3200" smtClean="0"/>
            </a:br>
            <a:endParaRPr lang="ru-RU" sz="3200" smtClean="0">
              <a:solidFill>
                <a:schemeClr val="tx2"/>
              </a:solidFill>
            </a:endParaRPr>
          </a:p>
        </p:txBody>
      </p:sp>
      <p:sp>
        <p:nvSpPr>
          <p:cNvPr id="73731" name="Rectangle 3"/>
          <p:cNvSpPr>
            <a:spLocks noGrp="1" noChangeArrowheads="1"/>
          </p:cNvSpPr>
          <p:nvPr>
            <p:ph type="body" idx="1"/>
          </p:nvPr>
        </p:nvSpPr>
        <p:spPr/>
        <p:txBody>
          <a:bodyPr/>
          <a:lstStyle/>
          <a:p>
            <a:pPr>
              <a:buFont typeface="Wingdings" pitchFamily="2" charset="2"/>
              <a:buChar char="Ø"/>
            </a:pPr>
            <a:endParaRPr lang="ru-RU" smtClean="0">
              <a:solidFill>
                <a:srgbClr val="111111"/>
              </a:solidFill>
            </a:endParaRPr>
          </a:p>
          <a:p>
            <a:pPr>
              <a:buFontTx/>
              <a:buNone/>
            </a:pPr>
            <a:endParaRPr lang="ru-RU" smtClean="0"/>
          </a:p>
        </p:txBody>
      </p:sp>
      <p:pic>
        <p:nvPicPr>
          <p:cNvPr id="73732" name="Picture 6"/>
          <p:cNvPicPr>
            <a:picLocks noChangeAspect="1" noChangeArrowheads="1"/>
          </p:cNvPicPr>
          <p:nvPr/>
        </p:nvPicPr>
        <p:blipFill>
          <a:blip r:embed="rId2" cstate="print"/>
          <a:srcRect/>
          <a:stretch>
            <a:fillRect/>
          </a:stretch>
        </p:blipFill>
        <p:spPr bwMode="auto">
          <a:xfrm>
            <a:off x="152400" y="1295400"/>
            <a:ext cx="8305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14313" y="0"/>
            <a:ext cx="8729662" cy="1214438"/>
          </a:xfrm>
        </p:spPr>
        <p:txBody>
          <a:bodyPr/>
          <a:lstStyle/>
          <a:p>
            <a:pPr algn="ctr"/>
            <a:r>
              <a:rPr lang="ru-RU" sz="3200" b="1" smtClean="0"/>
              <a:t>Профили динамики первоклассников (конец первого класса)</a:t>
            </a:r>
            <a:endParaRPr lang="ru-RU" sz="3200" smtClean="0">
              <a:solidFill>
                <a:schemeClr val="tx2"/>
              </a:solidFill>
            </a:endParaRPr>
          </a:p>
        </p:txBody>
      </p:sp>
      <p:sp>
        <p:nvSpPr>
          <p:cNvPr id="74755" name="Rectangle 7"/>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anchor="ctr">
            <a:spAutoFit/>
          </a:bodyPr>
          <a:lstStyle/>
          <a:p>
            <a:endParaRPr lang="ru-RU"/>
          </a:p>
        </p:txBody>
      </p:sp>
      <p:sp>
        <p:nvSpPr>
          <p:cNvPr id="74756" name="Rectangle 9"/>
          <p:cNvSpPr>
            <a:spLocks noChangeArrowheads="1"/>
          </p:cNvSpPr>
          <p:nvPr/>
        </p:nvSpPr>
        <p:spPr bwMode="auto">
          <a:xfrm>
            <a:off x="0" y="1439863"/>
            <a:ext cx="184150" cy="641350"/>
          </a:xfrm>
          <a:prstGeom prst="rect">
            <a:avLst/>
          </a:prstGeom>
          <a:noFill/>
          <a:ln w="9525">
            <a:noFill/>
            <a:miter lim="800000"/>
            <a:headEnd/>
            <a:tailEnd/>
          </a:ln>
        </p:spPr>
        <p:txBody>
          <a:bodyPr wrap="none" anchor="ctr">
            <a:spAutoFit/>
          </a:bodyPr>
          <a:lstStyle/>
          <a:p>
            <a:endParaRPr lang="ru-RU"/>
          </a:p>
          <a:p>
            <a:pPr eaLnBrk="0" hangingPunct="0"/>
            <a:endParaRPr lang="ru-RU"/>
          </a:p>
        </p:txBody>
      </p:sp>
      <p:pic>
        <p:nvPicPr>
          <p:cNvPr id="74757" name="Picture 1024"/>
          <p:cNvPicPr>
            <a:picLocks noGrp="1" noChangeAspect="1" noChangeArrowheads="1"/>
          </p:cNvPicPr>
          <p:nvPr>
            <p:ph type="body" idx="1"/>
          </p:nvPr>
        </p:nvPicPr>
        <p:blipFill>
          <a:blip r:embed="rId2" cstate="print"/>
          <a:srcRect/>
          <a:stretch>
            <a:fillRect/>
          </a:stretch>
        </p:blipFill>
        <p:spPr>
          <a:xfrm>
            <a:off x="228600" y="1295400"/>
            <a:ext cx="8534400" cy="4953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Дата 3"/>
          <p:cNvSpPr>
            <a:spLocks noGrp="1"/>
          </p:cNvSpPr>
          <p:nvPr>
            <p:ph type="dt" sz="quarter" idx="10"/>
          </p:nvPr>
        </p:nvSpPr>
        <p:spPr>
          <a:noFill/>
        </p:spPr>
        <p:txBody>
          <a:bodyPr/>
          <a:lstStyle/>
          <a:p>
            <a:fld id="{7BCADC88-2389-469A-BA40-7873BA3559BA}" type="datetime1">
              <a:rPr lang="ru-RU" smtClean="0"/>
              <a:pPr/>
              <a:t>22.11.2011</a:t>
            </a:fld>
            <a:endParaRPr lang="ru-RU" smtClean="0"/>
          </a:p>
        </p:txBody>
      </p:sp>
      <p:sp>
        <p:nvSpPr>
          <p:cNvPr id="13315" name="Номер слайда 5"/>
          <p:cNvSpPr>
            <a:spLocks noGrp="1"/>
          </p:cNvSpPr>
          <p:nvPr>
            <p:ph type="sldNum" sz="quarter" idx="12"/>
          </p:nvPr>
        </p:nvSpPr>
        <p:spPr>
          <a:noFill/>
        </p:spPr>
        <p:txBody>
          <a:bodyPr/>
          <a:lstStyle/>
          <a:p>
            <a:fld id="{87050EB1-8A1A-4AC6-87E9-830293CF1C6F}" type="slidenum">
              <a:rPr lang="ru-RU" smtClean="0"/>
              <a:pPr/>
              <a:t>7</a:t>
            </a:fld>
            <a:endParaRPr lang="ru-RU" smtClean="0"/>
          </a:p>
        </p:txBody>
      </p:sp>
      <p:sp>
        <p:nvSpPr>
          <p:cNvPr id="13316" name="Rectangle 2"/>
          <p:cNvSpPr>
            <a:spLocks noGrp="1" noChangeArrowheads="1"/>
          </p:cNvSpPr>
          <p:nvPr>
            <p:ph type="title"/>
          </p:nvPr>
        </p:nvSpPr>
        <p:spPr>
          <a:xfrm>
            <a:off x="0" y="0"/>
            <a:ext cx="9144000" cy="1462088"/>
          </a:xfrm>
        </p:spPr>
        <p:txBody>
          <a:bodyPr/>
          <a:lstStyle/>
          <a:p>
            <a:pPr algn="ctr" eaLnBrk="1" hangingPunct="1"/>
            <a:r>
              <a:rPr lang="ru-RU" sz="3600" smtClean="0"/>
              <a:t>Принципы, лежащие в основе проекта</a:t>
            </a:r>
          </a:p>
        </p:txBody>
      </p:sp>
      <p:sp>
        <p:nvSpPr>
          <p:cNvPr id="13317" name="Rectangle 3"/>
          <p:cNvSpPr>
            <a:spLocks noGrp="1" noChangeArrowheads="1"/>
          </p:cNvSpPr>
          <p:nvPr>
            <p:ph type="body" idx="1"/>
          </p:nvPr>
        </p:nvSpPr>
        <p:spPr>
          <a:xfrm>
            <a:off x="0" y="1792288"/>
            <a:ext cx="8955088" cy="4456112"/>
          </a:xfrm>
        </p:spPr>
        <p:txBody>
          <a:bodyPr/>
          <a:lstStyle/>
          <a:p>
            <a:pPr eaLnBrk="1" hangingPunct="1">
              <a:lnSpc>
                <a:spcPct val="90000"/>
              </a:lnSpc>
            </a:pPr>
            <a:r>
              <a:rPr lang="ru-RU" sz="2800" smtClean="0"/>
              <a:t>В первый класс школы приходит учиться не сам по себе ребенок, но вся его семья – его группа поддержки.</a:t>
            </a:r>
          </a:p>
          <a:p>
            <a:pPr eaLnBrk="1" hangingPunct="1">
              <a:lnSpc>
                <a:spcPct val="90000"/>
              </a:lnSpc>
            </a:pPr>
            <a:r>
              <a:rPr lang="ru-RU" sz="2800" smtClean="0"/>
              <a:t>Для детей этого возраста референтны как родители, так и учитель. Поэтому на первом этапе особенно важны </a:t>
            </a:r>
            <a:r>
              <a:rPr lang="ru-RU" sz="3600" smtClean="0"/>
              <a:t>согласованные</a:t>
            </a:r>
            <a:r>
              <a:rPr lang="ru-RU" sz="2800" smtClean="0"/>
              <a:t> действия учителя и представителей семьи.</a:t>
            </a:r>
          </a:p>
          <a:p>
            <a:pPr eaLnBrk="1" hangingPunct="1">
              <a:lnSpc>
                <a:spcPct val="90000"/>
              </a:lnSpc>
            </a:pPr>
            <a:r>
              <a:rPr lang="ru-RU" sz="2800" smtClean="0"/>
              <a:t>У каждого ребенка есть резервы адаптации и риски дезадаптации.</a:t>
            </a:r>
          </a:p>
          <a:p>
            <a:pPr eaLnBrk="1" hangingPunct="1">
              <a:lnSpc>
                <a:spcPct val="90000"/>
              </a:lnSpc>
            </a:pPr>
            <a:endParaRPr lang="ru-RU" sz="28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152400"/>
            <a:ext cx="8915400" cy="1071563"/>
          </a:xfrm>
        </p:spPr>
        <p:txBody>
          <a:bodyPr/>
          <a:lstStyle/>
          <a:p>
            <a:pPr algn="ctr"/>
            <a:r>
              <a:rPr lang="ru-RU" sz="3200" b="1" smtClean="0"/>
              <a:t>Результаты обследования учащихся 1 класса в конце учебного года (регион 1)</a:t>
            </a:r>
            <a:endParaRPr lang="ru-RU" sz="3200" smtClean="0"/>
          </a:p>
        </p:txBody>
      </p:sp>
      <p:pic>
        <p:nvPicPr>
          <p:cNvPr id="75779" name="Picture 4"/>
          <p:cNvPicPr>
            <a:picLocks noChangeAspect="1" noChangeArrowheads="1"/>
          </p:cNvPicPr>
          <p:nvPr/>
        </p:nvPicPr>
        <p:blipFill>
          <a:blip r:embed="rId2" cstate="print"/>
          <a:srcRect/>
          <a:stretch>
            <a:fillRect/>
          </a:stretch>
        </p:blipFill>
        <p:spPr bwMode="auto">
          <a:xfrm>
            <a:off x="266700" y="1484313"/>
            <a:ext cx="8626475" cy="511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214313"/>
            <a:ext cx="8943975" cy="1071562"/>
          </a:xfrm>
        </p:spPr>
        <p:txBody>
          <a:bodyPr/>
          <a:lstStyle/>
          <a:p>
            <a:pPr algn="ctr"/>
            <a:r>
              <a:rPr lang="ru-RU" sz="3200" b="1" smtClean="0"/>
              <a:t>Результаты обследования учащихся 1 класса в конце учебного года (регион 2)</a:t>
            </a:r>
          </a:p>
        </p:txBody>
      </p:sp>
      <p:pic>
        <p:nvPicPr>
          <p:cNvPr id="76803" name="Picture 2"/>
          <p:cNvPicPr>
            <a:picLocks noChangeAspect="1" noChangeArrowheads="1"/>
          </p:cNvPicPr>
          <p:nvPr/>
        </p:nvPicPr>
        <p:blipFill>
          <a:blip r:embed="rId2" cstate="print"/>
          <a:srcRect/>
          <a:stretch>
            <a:fillRect/>
          </a:stretch>
        </p:blipFill>
        <p:spPr bwMode="auto">
          <a:xfrm>
            <a:off x="19050" y="1371600"/>
            <a:ext cx="9124950" cy="537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324975" cy="1223963"/>
          </a:xfrm>
        </p:spPr>
        <p:txBody>
          <a:bodyPr/>
          <a:lstStyle/>
          <a:p>
            <a:pPr algn="ctr">
              <a:lnSpc>
                <a:spcPct val="80000"/>
              </a:lnSpc>
            </a:pPr>
            <a:r>
              <a:rPr lang="ru-RU" sz="3200" b="1" smtClean="0"/>
              <a:t>Результаты обследования учащихся 1 класса в конце учебного года</a:t>
            </a:r>
            <a:br>
              <a:rPr lang="ru-RU" sz="3200" b="1" smtClean="0"/>
            </a:br>
            <a:r>
              <a:rPr lang="ru-RU" sz="3200" b="1" smtClean="0"/>
              <a:t> (регион 2, ФГОС)</a:t>
            </a:r>
            <a:endParaRPr lang="ru-RU" sz="3200" smtClean="0"/>
          </a:p>
        </p:txBody>
      </p:sp>
      <p:pic>
        <p:nvPicPr>
          <p:cNvPr id="77827" name="Picture 3"/>
          <p:cNvPicPr>
            <a:picLocks noChangeAspect="1" noChangeArrowheads="1"/>
          </p:cNvPicPr>
          <p:nvPr/>
        </p:nvPicPr>
        <p:blipFill>
          <a:blip r:embed="rId2" cstate="print"/>
          <a:srcRect/>
          <a:stretch>
            <a:fillRect/>
          </a:stretch>
        </p:blipFill>
        <p:spPr bwMode="auto">
          <a:xfrm>
            <a:off x="107950" y="1371600"/>
            <a:ext cx="9036050" cy="537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idx="4294967295"/>
          </p:nvPr>
        </p:nvSpPr>
        <p:spPr/>
        <p:txBody>
          <a:bodyPr/>
          <a:lstStyle/>
          <a:p>
            <a:pPr algn="ctr" eaLnBrk="1" hangingPunct="1"/>
            <a:r>
              <a:rPr lang="ru-RU" sz="2800" b="1" smtClean="0"/>
              <a:t>Работа с родителями: Распределение ответов учителей и родителей о причинах возникновения трудностей в школе</a:t>
            </a:r>
            <a:endParaRPr lang="ru-RU" sz="2800" smtClean="0"/>
          </a:p>
        </p:txBody>
      </p:sp>
      <p:pic>
        <p:nvPicPr>
          <p:cNvPr id="78851" name="Picture 1"/>
          <p:cNvPicPr>
            <a:picLocks noChangeAspect="1" noChangeArrowheads="1"/>
          </p:cNvPicPr>
          <p:nvPr/>
        </p:nvPicPr>
        <p:blipFill>
          <a:blip r:embed="rId2" cstate="print"/>
          <a:srcRect/>
          <a:stretch>
            <a:fillRect/>
          </a:stretch>
        </p:blipFill>
        <p:spPr bwMode="auto">
          <a:xfrm>
            <a:off x="228600" y="1524000"/>
            <a:ext cx="4343400" cy="2819400"/>
          </a:xfrm>
          <a:prstGeom prst="rect">
            <a:avLst/>
          </a:prstGeom>
          <a:noFill/>
          <a:ln w="9525">
            <a:noFill/>
            <a:miter lim="800000"/>
            <a:headEnd/>
            <a:tailEnd/>
          </a:ln>
        </p:spPr>
      </p:pic>
      <p:pic>
        <p:nvPicPr>
          <p:cNvPr id="78852" name="Picture 3"/>
          <p:cNvPicPr>
            <a:picLocks noChangeAspect="1" noChangeArrowheads="1"/>
          </p:cNvPicPr>
          <p:nvPr/>
        </p:nvPicPr>
        <p:blipFill>
          <a:blip r:embed="rId3" cstate="print"/>
          <a:srcRect/>
          <a:stretch>
            <a:fillRect/>
          </a:stretch>
        </p:blipFill>
        <p:spPr bwMode="auto">
          <a:xfrm>
            <a:off x="4495800" y="1524000"/>
            <a:ext cx="4267200" cy="2819400"/>
          </a:xfrm>
          <a:prstGeom prst="rect">
            <a:avLst/>
          </a:prstGeom>
          <a:noFill/>
          <a:ln w="9525">
            <a:noFill/>
            <a:miter lim="800000"/>
            <a:headEnd/>
            <a:tailEnd/>
          </a:ln>
        </p:spPr>
      </p:pic>
      <p:pic>
        <p:nvPicPr>
          <p:cNvPr id="78853" name="Picture 4"/>
          <p:cNvPicPr>
            <a:picLocks noChangeAspect="1" noChangeArrowheads="1"/>
          </p:cNvPicPr>
          <p:nvPr/>
        </p:nvPicPr>
        <p:blipFill>
          <a:blip r:embed="rId4" cstate="print"/>
          <a:srcRect/>
          <a:stretch>
            <a:fillRect/>
          </a:stretch>
        </p:blipFill>
        <p:spPr bwMode="auto">
          <a:xfrm>
            <a:off x="4495800" y="4267200"/>
            <a:ext cx="4267200" cy="2619375"/>
          </a:xfrm>
          <a:prstGeom prst="rect">
            <a:avLst/>
          </a:prstGeom>
          <a:noFill/>
          <a:ln w="9525">
            <a:noFill/>
            <a:miter lim="800000"/>
            <a:headEnd/>
            <a:tailEnd/>
          </a:ln>
        </p:spPr>
      </p:pic>
      <p:pic>
        <p:nvPicPr>
          <p:cNvPr id="78854" name="Picture 7"/>
          <p:cNvPicPr>
            <a:picLocks noChangeAspect="1" noChangeArrowheads="1"/>
          </p:cNvPicPr>
          <p:nvPr/>
        </p:nvPicPr>
        <p:blipFill>
          <a:blip r:embed="rId5" cstate="print"/>
          <a:srcRect/>
          <a:stretch>
            <a:fillRect/>
          </a:stretch>
        </p:blipFill>
        <p:spPr bwMode="auto">
          <a:xfrm>
            <a:off x="228600" y="4284663"/>
            <a:ext cx="4343400" cy="2601912"/>
          </a:xfrm>
          <a:prstGeom prst="rect">
            <a:avLst/>
          </a:prstGeom>
          <a:noFill/>
          <a:ln w="9525">
            <a:noFill/>
            <a:miter lim="800000"/>
            <a:headEnd/>
            <a:tailEnd/>
          </a:ln>
        </p:spPr>
      </p:pic>
      <p:sp>
        <p:nvSpPr>
          <p:cNvPr id="78855" name="Содержимое 17"/>
          <p:cNvSpPr>
            <a:spLocks noGrp="1"/>
          </p:cNvSpPr>
          <p:nvPr>
            <p:ph idx="4294967295"/>
          </p:nvPr>
        </p:nvSpPr>
        <p:spPr>
          <a:xfrm>
            <a:off x="533400" y="1295400"/>
            <a:ext cx="8229600" cy="228600"/>
          </a:xfrm>
        </p:spPr>
        <p:txBody>
          <a:bodyPr/>
          <a:lstStyle/>
          <a:p>
            <a:pPr eaLnBrk="1" hangingPunct="1"/>
            <a:endParaRPr lang="ru-RU" sz="16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1"/>
          <p:cNvSpPr>
            <a:spLocks noGrp="1"/>
          </p:cNvSpPr>
          <p:nvPr>
            <p:ph type="title"/>
          </p:nvPr>
        </p:nvSpPr>
        <p:spPr/>
        <p:txBody>
          <a:bodyPr/>
          <a:lstStyle/>
          <a:p>
            <a:pPr algn="ctr" eaLnBrk="1" hangingPunct="1"/>
            <a:r>
              <a:rPr lang="ru-RU" sz="3200" b="1" smtClean="0"/>
              <a:t>Работа с родителями: вопросы для обсуждения</a:t>
            </a:r>
          </a:p>
        </p:txBody>
      </p:sp>
      <p:sp>
        <p:nvSpPr>
          <p:cNvPr id="79875" name="Содержимое 2"/>
          <p:cNvSpPr>
            <a:spLocks noGrp="1"/>
          </p:cNvSpPr>
          <p:nvPr>
            <p:ph idx="1"/>
          </p:nvPr>
        </p:nvSpPr>
        <p:spPr>
          <a:xfrm>
            <a:off x="285750" y="1295400"/>
            <a:ext cx="8715375" cy="5029200"/>
          </a:xfrm>
        </p:spPr>
        <p:txBody>
          <a:bodyPr/>
          <a:lstStyle/>
          <a:p>
            <a:pPr eaLnBrk="1" hangingPunct="1">
              <a:lnSpc>
                <a:spcPct val="80000"/>
              </a:lnSpc>
            </a:pPr>
            <a:r>
              <a:rPr lang="ru-RU" sz="2400" smtClean="0"/>
              <a:t>1. Адаптация к школе и ее цена: поможем стать успешным учеником.</a:t>
            </a:r>
          </a:p>
          <a:p>
            <a:pPr eaLnBrk="1" hangingPunct="1">
              <a:lnSpc>
                <a:spcPct val="80000"/>
              </a:lnSpc>
            </a:pPr>
            <a:r>
              <a:rPr lang="ru-RU" sz="2400" smtClean="0"/>
              <a:t>2. Как формируется самооценка первоклассника.</a:t>
            </a:r>
          </a:p>
          <a:p>
            <a:pPr eaLnBrk="1" hangingPunct="1">
              <a:lnSpc>
                <a:spcPct val="80000"/>
              </a:lnSpc>
            </a:pPr>
            <a:r>
              <a:rPr lang="ru-RU" sz="2400" smtClean="0"/>
              <a:t>3. Как помочь ребенку найти друзей.</a:t>
            </a:r>
          </a:p>
          <a:p>
            <a:pPr eaLnBrk="1" hangingPunct="1">
              <a:lnSpc>
                <a:spcPct val="80000"/>
              </a:lnSpc>
            </a:pPr>
            <a:r>
              <a:rPr lang="ru-RU" sz="2400" smtClean="0"/>
              <a:t>4. Режим дня – для детей и родителей.</a:t>
            </a:r>
          </a:p>
          <a:p>
            <a:pPr eaLnBrk="1" hangingPunct="1">
              <a:lnSpc>
                <a:spcPct val="80000"/>
              </a:lnSpc>
            </a:pPr>
            <a:r>
              <a:rPr lang="ru-RU" sz="2400" smtClean="0"/>
              <a:t>5. Тревожный ребенок – как ему помочь.</a:t>
            </a:r>
          </a:p>
          <a:p>
            <a:pPr eaLnBrk="1" hangingPunct="1">
              <a:lnSpc>
                <a:spcPct val="80000"/>
              </a:lnSpc>
            </a:pPr>
            <a:r>
              <a:rPr lang="ru-RU" sz="2400" smtClean="0"/>
              <a:t>6. Как помочь адаптироваться в школе  подвижному ребенку.</a:t>
            </a:r>
          </a:p>
          <a:p>
            <a:pPr eaLnBrk="1" hangingPunct="1">
              <a:lnSpc>
                <a:spcPct val="80000"/>
              </a:lnSpc>
            </a:pPr>
            <a:r>
              <a:rPr lang="ru-RU" sz="2400" smtClean="0"/>
              <a:t>7. Что делать, если ребенок не успевает в одном темпе с другими.</a:t>
            </a:r>
          </a:p>
          <a:p>
            <a:pPr eaLnBrk="1" hangingPunct="1">
              <a:lnSpc>
                <a:spcPct val="80000"/>
              </a:lnSpc>
            </a:pPr>
            <a:r>
              <a:rPr lang="ru-RU" sz="2400" smtClean="0"/>
              <a:t>8. Питание и успешная адаптация в школе.</a:t>
            </a:r>
          </a:p>
          <a:p>
            <a:pPr eaLnBrk="1" hangingPunct="1">
              <a:lnSpc>
                <a:spcPct val="80000"/>
              </a:lnSpc>
            </a:pPr>
            <a:r>
              <a:rPr lang="ru-RU" sz="2400" smtClean="0"/>
              <a:t>9. Школьные уроки «без слез», как подготовить ребенка к самостоятельной работе дома.</a:t>
            </a:r>
          </a:p>
          <a:p>
            <a:pPr eaLnBrk="1" hangingPunct="1">
              <a:lnSpc>
                <a:spcPct val="80000"/>
              </a:lnSpc>
            </a:pPr>
            <a:r>
              <a:rPr lang="ru-RU" sz="2400" smtClean="0"/>
              <a:t>10. Свободное время – как найти и эффективно использовать.</a:t>
            </a:r>
          </a:p>
          <a:p>
            <a:pPr eaLnBrk="1" hangingPunct="1">
              <a:lnSpc>
                <a:spcPct val="80000"/>
              </a:lnSpc>
            </a:pPr>
            <a:endParaRPr lang="ru-RU" sz="2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p:nvPr>
        </p:nvSpPr>
        <p:spPr/>
        <p:txBody>
          <a:bodyPr/>
          <a:lstStyle/>
          <a:p>
            <a:pPr algn="ctr" eaLnBrk="1" hangingPunct="1"/>
            <a:r>
              <a:rPr lang="ru-RU" sz="3200" b="1" smtClean="0"/>
              <a:t>Проблемы и риски. Пути решения</a:t>
            </a:r>
          </a:p>
        </p:txBody>
      </p:sp>
      <p:sp>
        <p:nvSpPr>
          <p:cNvPr id="80899" name="Содержимое 2"/>
          <p:cNvSpPr>
            <a:spLocks noGrp="1"/>
          </p:cNvSpPr>
          <p:nvPr>
            <p:ph idx="1"/>
          </p:nvPr>
        </p:nvSpPr>
        <p:spPr>
          <a:xfrm>
            <a:off x="285750" y="1295400"/>
            <a:ext cx="8715375" cy="5029200"/>
          </a:xfrm>
        </p:spPr>
        <p:txBody>
          <a:bodyPr/>
          <a:lstStyle/>
          <a:p>
            <a:pPr eaLnBrk="1" hangingPunct="1">
              <a:lnSpc>
                <a:spcPct val="80000"/>
              </a:lnSpc>
            </a:pPr>
            <a:r>
              <a:rPr lang="ru-RU" smtClean="0">
                <a:latin typeface="Times New Roman" pitchFamily="18" charset="0"/>
                <a:cs typeface="Times New Roman" pitchFamily="18" charset="0"/>
              </a:rPr>
              <a:t>Разработка инструментария  (основания для выявления динамики, сопоставимость по отдельным предметным областям, настройка инструментария под возрастную группу и др.)</a:t>
            </a:r>
          </a:p>
          <a:p>
            <a:pPr eaLnBrk="1" hangingPunct="1">
              <a:lnSpc>
                <a:spcPct val="80000"/>
              </a:lnSpc>
            </a:pPr>
            <a:r>
              <a:rPr lang="ru-RU" smtClean="0">
                <a:latin typeface="Times New Roman" pitchFamily="18" charset="0"/>
                <a:cs typeface="Times New Roman" pitchFamily="18" charset="0"/>
              </a:rPr>
              <a:t>Интерпретация и использование результатов  (индивидуальная поддержка или управление системой, подготовка пользователей полученной информации и др.) </a:t>
            </a:r>
          </a:p>
          <a:p>
            <a:pPr eaLnBrk="1" hangingPunct="1">
              <a:lnSpc>
                <a:spcPct val="80000"/>
              </a:lnSpc>
            </a:pPr>
            <a:r>
              <a:rPr lang="ru-RU" smtClean="0">
                <a:latin typeface="Times New Roman" pitchFamily="18" charset="0"/>
                <a:cs typeface="Times New Roman" pitchFamily="18" charset="0"/>
              </a:rPr>
              <a:t>Обеспечение качества проведения обследования, сбора данных и обработки результатов на разных уровнях</a:t>
            </a:r>
          </a:p>
          <a:p>
            <a:pPr eaLnBrk="1" hangingPunct="1">
              <a:lnSpc>
                <a:spcPct val="80000"/>
              </a:lnSpc>
            </a:pPr>
            <a:r>
              <a:rPr lang="ru-RU" smtClean="0">
                <a:latin typeface="Times New Roman" pitchFamily="18" charset="0"/>
                <a:cs typeface="Times New Roman" pitchFamily="18" charset="0"/>
              </a:rPr>
              <a:t>Потоки информации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eaLnBrk="1" hangingPunct="1"/>
            <a:r>
              <a:rPr lang="ru-RU" sz="4000" b="0" smtClean="0">
                <a:latin typeface="Tahoma" pitchFamily="34" charset="0"/>
              </a:rPr>
              <a:t>Вопросы и комментарии</a:t>
            </a:r>
            <a:br>
              <a:rPr lang="ru-RU" sz="4000" b="0" smtClean="0">
                <a:latin typeface="Tahoma" pitchFamily="34" charset="0"/>
              </a:rPr>
            </a:br>
            <a:r>
              <a:rPr lang="ru-RU" sz="4000" b="0" smtClean="0">
                <a:latin typeface="Tahoma" pitchFamily="34" charset="0"/>
              </a:rPr>
              <a:t>Ковалева Галина Сергеевна </a:t>
            </a:r>
            <a:br>
              <a:rPr lang="ru-RU" sz="4000" b="0" smtClean="0">
                <a:latin typeface="Tahoma" pitchFamily="34" charset="0"/>
              </a:rPr>
            </a:br>
            <a:r>
              <a:rPr lang="ru-RU" sz="4000" b="0" smtClean="0">
                <a:latin typeface="Tahoma" pitchFamily="34" charset="0"/>
              </a:rPr>
              <a:t>Тел./факс: (49</a:t>
            </a:r>
            <a:r>
              <a:rPr lang="en-US" sz="4000" b="0" smtClean="0">
                <a:latin typeface="Tahoma" pitchFamily="34" charset="0"/>
              </a:rPr>
              <a:t>9</a:t>
            </a:r>
            <a:r>
              <a:rPr lang="ru-RU" sz="4000" b="0" smtClean="0">
                <a:latin typeface="Tahoma" pitchFamily="34" charset="0"/>
              </a:rPr>
              <a:t>)-246-24-21</a:t>
            </a:r>
            <a:br>
              <a:rPr lang="ru-RU" sz="4000" b="0" smtClean="0">
                <a:latin typeface="Tahoma" pitchFamily="34" charset="0"/>
              </a:rPr>
            </a:br>
            <a:r>
              <a:rPr lang="en-US" sz="4000" b="0" smtClean="0">
                <a:latin typeface="Tahoma" pitchFamily="34" charset="0"/>
              </a:rPr>
              <a:t>e-mail: centeroko@mail.ru</a:t>
            </a:r>
            <a:br>
              <a:rPr lang="en-US" sz="4000" b="0" smtClean="0">
                <a:latin typeface="Tahoma" pitchFamily="34" charset="0"/>
              </a:rPr>
            </a:br>
            <a:r>
              <a:rPr lang="en-US" sz="4000" b="0" smtClean="0">
                <a:latin typeface="Tahoma" pitchFamily="34" charset="0"/>
              </a:rPr>
              <a:t>c</a:t>
            </a:r>
            <a:r>
              <a:rPr lang="ru-RU" sz="4000" b="0" smtClean="0">
                <a:latin typeface="Tahoma" pitchFamily="34" charset="0"/>
              </a:rPr>
              <a:t>айт:</a:t>
            </a:r>
            <a:r>
              <a:rPr lang="en-US" sz="4000" b="0" smtClean="0">
                <a:latin typeface="Tahoma" pitchFamily="34" charset="0"/>
              </a:rPr>
              <a:t> centeroko.ru</a:t>
            </a:r>
            <a:endParaRPr lang="ru-RU" sz="4000" b="0" smtClean="0">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228600"/>
            <a:ext cx="8137525" cy="1371600"/>
          </a:xfrm>
        </p:spPr>
        <p:txBody>
          <a:bodyPr/>
          <a:lstStyle/>
          <a:p>
            <a:pPr algn="ctr" eaLnBrk="1" hangingPunct="1">
              <a:lnSpc>
                <a:spcPct val="70000"/>
              </a:lnSpc>
            </a:pPr>
            <a:r>
              <a:rPr lang="ru-RU" sz="3200" smtClean="0">
                <a:latin typeface="Tahoma" pitchFamily="34" charset="0"/>
              </a:rPr>
              <a:t>Показатели готовности к обучению в начальной школе</a:t>
            </a:r>
          </a:p>
        </p:txBody>
      </p:sp>
      <p:sp>
        <p:nvSpPr>
          <p:cNvPr id="14339" name="Rectangle 3"/>
          <p:cNvSpPr>
            <a:spLocks noGrp="1" noChangeArrowheads="1"/>
          </p:cNvSpPr>
          <p:nvPr>
            <p:ph type="body" sz="half" idx="1"/>
          </p:nvPr>
        </p:nvSpPr>
        <p:spPr>
          <a:xfrm>
            <a:off x="684213" y="1628775"/>
            <a:ext cx="7559675" cy="4321175"/>
          </a:xfrm>
        </p:spPr>
        <p:txBody>
          <a:bodyPr/>
          <a:lstStyle/>
          <a:p>
            <a:pPr marL="609600" indent="-609600" eaLnBrk="1" hangingPunct="1">
              <a:buFontTx/>
              <a:buChar char="-"/>
            </a:pPr>
            <a:r>
              <a:rPr lang="ru-RU" sz="2400" b="1" smtClean="0">
                <a:solidFill>
                  <a:srgbClr val="000000"/>
                </a:solidFill>
                <a:latin typeface="Times New Roman" pitchFamily="18" charset="0"/>
              </a:rPr>
              <a:t>Познавательная сфера (психофизиологическая и интеллектуальная зрелость, сформированность предпосылок овладения грамотой и математикой, наличие учебных навыков у ребенка)</a:t>
            </a:r>
          </a:p>
          <a:p>
            <a:pPr marL="609600" indent="-609600" eaLnBrk="1" hangingPunct="1">
              <a:buFontTx/>
              <a:buChar char="-"/>
            </a:pPr>
            <a:r>
              <a:rPr lang="ru-RU" sz="2400" b="1" smtClean="0">
                <a:solidFill>
                  <a:srgbClr val="000000"/>
                </a:solidFill>
                <a:latin typeface="Times New Roman" pitchFamily="18" charset="0"/>
              </a:rPr>
              <a:t>Индивидуально-личностные особенности ребенка</a:t>
            </a:r>
          </a:p>
          <a:p>
            <a:pPr marL="609600" indent="-609600" eaLnBrk="1" hangingPunct="1">
              <a:buFontTx/>
              <a:buChar char="-"/>
            </a:pPr>
            <a:r>
              <a:rPr lang="ru-RU" sz="2400" b="1" smtClean="0">
                <a:solidFill>
                  <a:srgbClr val="000000"/>
                </a:solidFill>
                <a:latin typeface="Times New Roman" pitchFamily="18" charset="0"/>
              </a:rPr>
              <a:t>Семья как ресурс адаптации первоклассника</a:t>
            </a:r>
          </a:p>
          <a:p>
            <a:pPr marL="609600" indent="-609600" eaLnBrk="1" hangingPunct="1">
              <a:buFontTx/>
              <a:buChar char="-"/>
            </a:pPr>
            <a:r>
              <a:rPr lang="ru-RU" sz="2400" b="1" smtClean="0">
                <a:solidFill>
                  <a:srgbClr val="000000"/>
                </a:solidFill>
                <a:latin typeface="Times New Roman" pitchFamily="18" charset="0"/>
              </a:rPr>
              <a:t>Ресурсы и цена адаптации ребенка к школе</a:t>
            </a:r>
          </a:p>
          <a:p>
            <a:pPr marL="609600" indent="-609600" eaLnBrk="1" hangingPunct="1">
              <a:buFontTx/>
              <a:buChar char="-"/>
            </a:pPr>
            <a:r>
              <a:rPr lang="ru-RU" sz="2400" b="1" smtClean="0">
                <a:solidFill>
                  <a:srgbClr val="000000"/>
                </a:solidFill>
                <a:latin typeface="Times New Roman" pitchFamily="18" charset="0"/>
              </a:rPr>
              <a:t>Здоровье ученика</a:t>
            </a:r>
            <a:endParaRPr lang="ru-RU" sz="2400" smtClean="0">
              <a:solidFill>
                <a:srgbClr val="000000"/>
              </a:solidFill>
              <a:latin typeface="Times New Roman" pitchFamily="18" charset="0"/>
            </a:endParaRPr>
          </a:p>
          <a:p>
            <a:pPr marL="609600" indent="-609600" eaLnBrk="1" hangingPunct="1">
              <a:buFontTx/>
              <a:buChar char="-"/>
            </a:pPr>
            <a:endParaRPr lang="ru-RU" sz="240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0"/>
            <a:ext cx="8137525" cy="1371600"/>
          </a:xfrm>
        </p:spPr>
        <p:txBody>
          <a:bodyPr/>
          <a:lstStyle/>
          <a:p>
            <a:pPr algn="ctr" eaLnBrk="1" hangingPunct="1">
              <a:lnSpc>
                <a:spcPct val="70000"/>
              </a:lnSpc>
            </a:pPr>
            <a:r>
              <a:rPr lang="ru-RU" sz="3200" b="1" smtClean="0">
                <a:latin typeface="Tahoma" pitchFamily="34" charset="0"/>
              </a:rPr>
              <a:t>Показатели мониторинга образовательных достижений учащихся в начальной школе</a:t>
            </a:r>
          </a:p>
        </p:txBody>
      </p:sp>
      <p:sp>
        <p:nvSpPr>
          <p:cNvPr id="12291" name="Rectangle 3"/>
          <p:cNvSpPr>
            <a:spLocks noGrp="1" noChangeArrowheads="1"/>
          </p:cNvSpPr>
          <p:nvPr>
            <p:ph type="body" sz="half" idx="1"/>
          </p:nvPr>
        </p:nvSpPr>
        <p:spPr>
          <a:xfrm>
            <a:off x="684213" y="1628775"/>
            <a:ext cx="7559675" cy="4321175"/>
          </a:xfrm>
        </p:spPr>
        <p:txBody>
          <a:bodyPr/>
          <a:lstStyle/>
          <a:p>
            <a:pPr>
              <a:defRPr/>
            </a:pPr>
            <a:r>
              <a:rPr lang="ru-RU" sz="2400" b="1" dirty="0" smtClean="0">
                <a:latin typeface="Times New Roman" pitchFamily="18" charset="0"/>
                <a:cs typeface="Times New Roman" pitchFamily="18" charset="0"/>
              </a:rPr>
              <a:t>показатели образовательных достижений учащихся начальной школы (по математике, русскому языку и чтению)</a:t>
            </a:r>
          </a:p>
          <a:p>
            <a:pPr>
              <a:defRPr/>
            </a:pPr>
            <a:r>
              <a:rPr lang="ru-RU" sz="2400" b="1" dirty="0" smtClean="0">
                <a:latin typeface="Times New Roman" pitchFamily="18" charset="0"/>
                <a:cs typeface="Times New Roman" pitchFamily="18" charset="0"/>
              </a:rPr>
              <a:t> и</a:t>
            </a:r>
            <a:r>
              <a:rPr lang="ru-RU" sz="2400" b="1" dirty="0" smtClean="0">
                <a:solidFill>
                  <a:srgbClr val="000000"/>
                </a:solidFill>
                <a:latin typeface="Times New Roman" pitchFamily="18" charset="0"/>
                <a:cs typeface="Times New Roman" pitchFamily="18" charset="0"/>
              </a:rPr>
              <a:t>ндивидуально-личностные особеннос</a:t>
            </a:r>
            <a:r>
              <a:rPr lang="ru-RU" sz="2400" b="1" dirty="0" smtClean="0">
                <a:solidFill>
                  <a:srgbClr val="000000"/>
                </a:solidFill>
                <a:latin typeface="Times New Roman" pitchFamily="18" charset="0"/>
              </a:rPr>
              <a:t>ти ребенка</a:t>
            </a:r>
          </a:p>
          <a:p>
            <a:pPr marL="363538" indent="-363538" eaLnBrk="1" hangingPunct="1">
              <a:defRPr/>
            </a:pPr>
            <a:r>
              <a:rPr lang="ru-RU" sz="2400" b="1" dirty="0" smtClean="0">
                <a:solidFill>
                  <a:srgbClr val="000000"/>
                </a:solidFill>
                <a:latin typeface="Times New Roman" pitchFamily="18" charset="0"/>
              </a:rPr>
              <a:t>семья как ресурс адаптации первоклассника</a:t>
            </a:r>
          </a:p>
          <a:p>
            <a:pPr marL="363538" indent="-363538" eaLnBrk="1" hangingPunct="1">
              <a:defRPr/>
            </a:pPr>
            <a:r>
              <a:rPr lang="ru-RU" sz="2400" b="1" dirty="0" smtClean="0">
                <a:solidFill>
                  <a:srgbClr val="000000"/>
                </a:solidFill>
                <a:latin typeface="Times New Roman" pitchFamily="18" charset="0"/>
              </a:rPr>
              <a:t>ресурсы и цена адаптации ребенка к школе</a:t>
            </a:r>
          </a:p>
          <a:p>
            <a:pPr>
              <a:defRPr/>
            </a:pPr>
            <a:r>
              <a:rPr lang="ru-RU" sz="2400" b="1" dirty="0" smtClean="0">
                <a:solidFill>
                  <a:srgbClr val="000000"/>
                </a:solidFill>
                <a:latin typeface="Times New Roman" pitchFamily="18" charset="0"/>
              </a:rPr>
              <a:t>здоровье ученика</a:t>
            </a:r>
            <a:endParaRPr lang="ru-RU" sz="2400" dirty="0" smtClean="0">
              <a:solidFill>
                <a:srgbClr val="000000"/>
              </a:solidFill>
              <a:latin typeface="Times New Roman" pitchFamily="18" charset="0"/>
            </a:endParaRPr>
          </a:p>
          <a:p>
            <a:pPr>
              <a:defRPr/>
            </a:pPr>
            <a:r>
              <a:rPr lang="ru-RU" sz="2400" b="1" dirty="0" smtClean="0">
                <a:latin typeface="Times New Roman" pitchFamily="18" charset="0"/>
                <a:cs typeface="Times New Roman" pitchFamily="18" charset="0"/>
              </a:rPr>
              <a:t>контекстные показатели, связанные с индивидуальными особенностями учащихся, спецификой учебного процесса, особенностями класса и образовательного учреждения, характеристиками семей учащихся</a:t>
            </a:r>
          </a:p>
          <a:p>
            <a:pPr marL="609600" indent="-609600" eaLnBrk="1" hangingPunct="1">
              <a:buFontTx/>
              <a:buChar char="-"/>
              <a:defRPr/>
            </a:pPr>
            <a:endParaRPr lang="ru-RU" sz="2400"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l-Shablon2">
  <a:themeElements>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fontScheme name="pl-Shablon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pl-Shabl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Shabl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Shabl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Shabl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Shabl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Shabl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Shabl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Shabl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Shabl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Shabl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Shabl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Shabl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prezentaciya_pisa</Template>
  <TotalTime>3348</TotalTime>
  <Words>4094</Words>
  <Application>Microsoft Office PowerPoint</Application>
  <PresentationFormat>Экран (4:3)</PresentationFormat>
  <Paragraphs>950</Paragraphs>
  <Slides>76</Slides>
  <Notes>10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76</vt:i4>
      </vt:variant>
    </vt:vector>
  </HeadingPairs>
  <TitlesOfParts>
    <vt:vector size="86" baseType="lpstr">
      <vt:lpstr>Arial</vt:lpstr>
      <vt:lpstr>Tahoma</vt:lpstr>
      <vt:lpstr>Times New Roman</vt:lpstr>
      <vt:lpstr>Arial Narrow</vt:lpstr>
      <vt:lpstr>Arial Unicode MS</vt:lpstr>
      <vt:lpstr>Calibri</vt:lpstr>
      <vt:lpstr>Wingdings</vt:lpstr>
      <vt:lpstr>pl-Shablon2</vt:lpstr>
      <vt:lpstr>Документ Microsoft Office Word</vt:lpstr>
      <vt:lpstr>Документ Microsoft Word</vt:lpstr>
      <vt:lpstr>Возможности управления качеством образования по результатам комплексного мониторинга образовательных достижений  в начальной школе</vt:lpstr>
      <vt:lpstr>Обсуждаемые вопросы</vt:lpstr>
      <vt:lpstr>Цели и задачи проекта (1 этап)</vt:lpstr>
      <vt:lpstr>Почему оценка готовности к обучению в школе становится ключевым элементом в системе оценки индивидуальных образовательных достижений учащихся </vt:lpstr>
      <vt:lpstr>Цели и задачи проекта (2 этап)</vt:lpstr>
      <vt:lpstr>Особенности проекта</vt:lpstr>
      <vt:lpstr>Принципы, лежащие в основе проекта</vt:lpstr>
      <vt:lpstr>Показатели готовности к обучению в начальной школе</vt:lpstr>
      <vt:lpstr>Показатели мониторинга образовательных достижений учащихся в начальной школе</vt:lpstr>
      <vt:lpstr>Оценка процесса адаптации:</vt:lpstr>
      <vt:lpstr>Практическая значимость проекта </vt:lpstr>
      <vt:lpstr>Практические задачи методических служб регионов</vt:lpstr>
      <vt:lpstr>Что дополнительно дает участие в проведении обследования первоклассников</vt:lpstr>
      <vt:lpstr>Этапы работы над проектом (2007 – 2011 годы)</vt:lpstr>
      <vt:lpstr>Методики для оценки сформированности познавательной сферы</vt:lpstr>
      <vt:lpstr>Индивидуально-личностные особенности ребенка</vt:lpstr>
      <vt:lpstr>Семья как ресурс адаптации первоклассников</vt:lpstr>
      <vt:lpstr>Индивидуальные особенности здоровья ребенка</vt:lpstr>
      <vt:lpstr>Инструментарий для оценки готовности первоклассников к обучению в школе (начало 1 класса)</vt:lpstr>
      <vt:lpstr>Апробация инструментария и технологии</vt:lpstr>
      <vt:lpstr>Валидизация инструментария</vt:lpstr>
      <vt:lpstr>Результаты валидизации материалов и технологии (более 500 участников)</vt:lpstr>
      <vt:lpstr>Изучение социально-психологических особенностей первоклассников и их связи с динамикой успешности освоения школьной программы в первом классе</vt:lpstr>
      <vt:lpstr>Основные выводы исследования социо-психологических особенностей </vt:lpstr>
      <vt:lpstr>Первый этап проекта  (начало 1 класса)</vt:lpstr>
      <vt:lpstr>Рисунок человека</vt:lpstr>
      <vt:lpstr>Распределение обследуемых первоклассников по результатам выполнения методики  «Рисунок человека»</vt:lpstr>
      <vt:lpstr>Графический диктант</vt:lpstr>
      <vt:lpstr>Распределение обследуемых первоклассников по результатам выполнения методики  «Графический диктант»</vt:lpstr>
      <vt:lpstr>Образец и правило</vt:lpstr>
      <vt:lpstr>Распределение обследуемых первоклассников по результатам выполнения методики  «Образец и правило»</vt:lpstr>
      <vt:lpstr>Первая буква</vt:lpstr>
      <vt:lpstr>Распределение обследуемых первоклассников по результатам выполнения методики  «Первая буква»</vt:lpstr>
      <vt:lpstr>Число первоклассников из всех обследований, показавших очень низкий и очень высокий уровень выполнения четырех методик</vt:lpstr>
      <vt:lpstr>Категории типов адаптационного потенциала: </vt:lpstr>
      <vt:lpstr>Распределение первоклассников  по типу адаптационного потенциала</vt:lpstr>
      <vt:lpstr>Индексы рисков адаптации </vt:lpstr>
      <vt:lpstr>Риски (1)</vt:lpstr>
      <vt:lpstr>Риски (2)</vt:lpstr>
      <vt:lpstr>Риски (3)</vt:lpstr>
      <vt:lpstr>Слайд 41</vt:lpstr>
      <vt:lpstr>Описание группы 1 (25,8% первоклассников) </vt:lpstr>
      <vt:lpstr>Описание группы 9 (8,6% первоклассников) </vt:lpstr>
      <vt:lpstr>Портрет первоклассника (1)</vt:lpstr>
      <vt:lpstr>Портрет первоклассника (2)</vt:lpstr>
      <vt:lpstr>Портрет первоклассника (3)</vt:lpstr>
      <vt:lpstr>Портрет первоклассника (4)</vt:lpstr>
      <vt:lpstr>Портрет первоклассника (5)</vt:lpstr>
      <vt:lpstr>Распределение обследуемых первоклассников по группам здоровья (по регионам, участвовавшим в эксперименте)</vt:lpstr>
      <vt:lpstr>Профили готовности первоклассников к обучению в школе</vt:lpstr>
      <vt:lpstr>Второй этап проекта  (конец 1 класса)</vt:lpstr>
      <vt:lpstr>Слайд 52</vt:lpstr>
      <vt:lpstr>Результаты выполнения итоговых работ по математике, русскому чтению и чтению в конце первого класса (2010/2011 учебный год) </vt:lpstr>
      <vt:lpstr>Сравнительные данные об уровне подготовки детей к школе по счету, письму и чтению и уровне обязательной подготовки первоклассников в конце первого класса </vt:lpstr>
      <vt:lpstr>Сравнительные данные о готовности первоклассников к обучению к школе и к обучению во втором классе (по мнению учителей) </vt:lpstr>
      <vt:lpstr>Данные о желании первоклассников учиться (по мнению учителя) </vt:lpstr>
      <vt:lpstr>Сравнительные данные о желании первоклассников учиться в начале и конце учебного года (по мнению родителей) </vt:lpstr>
      <vt:lpstr>Слайд 58</vt:lpstr>
      <vt:lpstr>Распределение первоклассников по уровням самооценки (по результатам обследования первоклассников, по мнению учителей и родителей) </vt:lpstr>
      <vt:lpstr>Слайд 60</vt:lpstr>
      <vt:lpstr>Нагрузки первоклассника (делает все уроки)</vt:lpstr>
      <vt:lpstr>Нагрузки первоклассника (проводит перед телевизором)</vt:lpstr>
      <vt:lpstr>Нагрузки первоклассников (проводит за компьютером)</vt:lpstr>
      <vt:lpstr>Нагрузки первоклассников (занятия спортом, посещение кружков и т.д.)</vt:lpstr>
      <vt:lpstr>Нагрузки первоклассника (дополнительные занятия с педагогом или репетитором)</vt:lpstr>
      <vt:lpstr>Процент первоклассников без дефектов речи </vt:lpstr>
      <vt:lpstr>Слайд 67</vt:lpstr>
      <vt:lpstr>Профили динамики первоклассников (конец первого класса) </vt:lpstr>
      <vt:lpstr>Профили динамики первоклассников (конец первого класса)</vt:lpstr>
      <vt:lpstr>Результаты обследования учащихся 1 класса в конце учебного года (регион 1)</vt:lpstr>
      <vt:lpstr>Результаты обследования учащихся 1 класса в конце учебного года (регион 2)</vt:lpstr>
      <vt:lpstr>Результаты обследования учащихся 1 класса в конце учебного года  (регион 2, ФГОС)</vt:lpstr>
      <vt:lpstr>Работа с родителями: Распределение ответов учителей и родителей о причинах возникновения трудностей в школе</vt:lpstr>
      <vt:lpstr>Работа с родителями: вопросы для обсуждения</vt:lpstr>
      <vt:lpstr>Проблемы и риски. Пути решения</vt:lpstr>
      <vt:lpstr>Вопросы и комментарии Ковалева Галина Сергеевна  Тел./факс: (499)-246-24-21 e-mail: centeroko@mail.ru cайт: centeroko.ru</vt:lpstr>
    </vt:vector>
  </TitlesOfParts>
  <Manager/>
  <Company>PowerLexis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заставка</dc:title>
  <dc:subject/>
  <dc:creator/>
  <cp:keywords/>
  <dc:description/>
  <cp:lastModifiedBy>USER</cp:lastModifiedBy>
  <cp:revision>169</cp:revision>
  <dcterms:created xsi:type="dcterms:W3CDTF">2006-08-15T11:25:45Z</dcterms:created>
  <dcterms:modified xsi:type="dcterms:W3CDTF">2011-11-22T13:52:01Z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TC101950921049</vt:lpwstr>
  </property>
</Properties>
</file>