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62" r:id="rId4"/>
    <p:sldId id="258" r:id="rId5"/>
    <p:sldId id="263" r:id="rId6"/>
    <p:sldId id="264" r:id="rId7"/>
    <p:sldId id="266" r:id="rId8"/>
    <p:sldId id="267" r:id="rId9"/>
    <p:sldId id="268" r:id="rId10"/>
    <p:sldId id="272" r:id="rId11"/>
    <p:sldId id="270" r:id="rId12"/>
    <p:sldId id="274" r:id="rId13"/>
    <p:sldId id="271" r:id="rId14"/>
    <p:sldId id="278" r:id="rId15"/>
    <p:sldId id="279" r:id="rId16"/>
    <p:sldId id="275" r:id="rId17"/>
    <p:sldId id="261" r:id="rId18"/>
    <p:sldId id="283" r:id="rId19"/>
    <p:sldId id="285" r:id="rId20"/>
    <p:sldId id="287" r:id="rId21"/>
    <p:sldId id="286" r:id="rId22"/>
    <p:sldId id="273" r:id="rId23"/>
    <p:sldId id="282" r:id="rId24"/>
    <p:sldId id="260" r:id="rId25"/>
    <p:sldId id="259" r:id="rId26"/>
    <p:sldId id="281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3D599-4237-4846-ABB7-5B0ADFCAEFC6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1376D-9A27-5943-9973-C81C2EC8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8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1376D-9A27-5943-9973-C81C2EC820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0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006B-D05D-064C-B88A-8353D87F4AC3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B8F5-504E-9444-92F7-8966E0C83E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a.org.usyd.edu.au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8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Multi-Region Input-Output frameworks and their use for global environmental policy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333" i="1" dirty="0" smtClean="0"/>
              <a:t>Manfred </a:t>
            </a:r>
            <a:r>
              <a:rPr lang="en-US" sz="3333" i="1" dirty="0" err="1" smtClean="0"/>
              <a:t>Lenzen</a:t>
            </a:r>
            <a:r>
              <a:rPr lang="en-US" sz="3333" i="1" dirty="0" smtClean="0"/>
              <a:t/>
            </a:r>
            <a:br>
              <a:rPr lang="en-US" sz="3333" i="1" dirty="0" smtClean="0"/>
            </a:br>
            <a:r>
              <a:rPr lang="en-US" sz="3333" i="1" dirty="0" smtClean="0"/>
              <a:t>ISA, The University of Sydney</a:t>
            </a:r>
            <a:br>
              <a:rPr lang="en-US" sz="3333" i="1" dirty="0" smtClean="0"/>
            </a:br>
            <a:r>
              <a:rPr lang="en-US" sz="3333" i="1" dirty="0" smtClean="0"/>
              <a:t>Australia</a:t>
            </a:r>
            <a:endParaRPr lang="en-US" sz="3333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514389"/>
            <a:ext cx="1565275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74504"/>
          <a:stretch>
            <a:fillRect/>
          </a:stretch>
        </p:blipFill>
        <p:spPr bwMode="auto">
          <a:xfrm>
            <a:off x="7000875" y="5284739"/>
            <a:ext cx="1457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ora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728" y="4744847"/>
            <a:ext cx="4099029" cy="197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21883" y="1356624"/>
            <a:ext cx="7772400" cy="848520"/>
          </a:xfrm>
        </p:spPr>
        <p:txBody>
          <a:bodyPr>
            <a:normAutofit/>
          </a:bodyPr>
          <a:lstStyle/>
          <a:p>
            <a:r>
              <a:rPr lang="en-US" dirty="0" smtClean="0"/>
              <a:t>Carbon footprint of the UK</a:t>
            </a:r>
            <a:endParaRPr lang="en-US" sz="3333" i="1" dirty="0"/>
          </a:p>
        </p:txBody>
      </p:sp>
      <p:pic>
        <p:nvPicPr>
          <p:cNvPr id="3" name="Picture 2" descr="Screen Shot 2011-11-20 at 6.05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40941" r="12998" b="5348"/>
          <a:stretch/>
        </p:blipFill>
        <p:spPr>
          <a:xfrm>
            <a:off x="228959" y="2811988"/>
            <a:ext cx="8781307" cy="31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2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21883" y="1356624"/>
            <a:ext cx="7772400" cy="848520"/>
          </a:xfrm>
        </p:spPr>
        <p:txBody>
          <a:bodyPr>
            <a:normAutofit/>
          </a:bodyPr>
          <a:lstStyle/>
          <a:p>
            <a:r>
              <a:rPr lang="en-US" dirty="0" smtClean="0"/>
              <a:t>Trend analysis</a:t>
            </a:r>
            <a:endParaRPr lang="en-US" sz="3333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2405070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3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21883" y="1356624"/>
            <a:ext cx="7772400" cy="848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Trend analysis: UK carbon footprint</a:t>
            </a:r>
            <a:endParaRPr lang="en-US" sz="3333" i="1" dirty="0"/>
          </a:p>
        </p:txBody>
      </p:sp>
      <p:pic>
        <p:nvPicPr>
          <p:cNvPr id="2" name="Picture 1" descr="Screen Shot 2011-11-20 at 6.04.5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4188" r="19000" b="3637"/>
          <a:stretch/>
        </p:blipFill>
        <p:spPr>
          <a:xfrm>
            <a:off x="532079" y="2204350"/>
            <a:ext cx="7980645" cy="46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21883" y="1356624"/>
            <a:ext cx="7772400" cy="848520"/>
          </a:xfrm>
        </p:spPr>
        <p:txBody>
          <a:bodyPr>
            <a:normAutofit/>
          </a:bodyPr>
          <a:lstStyle/>
          <a:p>
            <a:r>
              <a:rPr lang="en-US" dirty="0" smtClean="0"/>
              <a:t>Key driver analysis</a:t>
            </a:r>
            <a:endParaRPr lang="en-US" sz="3333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686" y="2264803"/>
            <a:ext cx="3437274" cy="457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3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356624"/>
            <a:ext cx="9108153" cy="8485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driver analysis: Australia’s GHG emissions</a:t>
            </a:r>
            <a:endParaRPr lang="en-US" sz="3600" i="1" dirty="0"/>
          </a:p>
        </p:txBody>
      </p:sp>
      <p:pic>
        <p:nvPicPr>
          <p:cNvPr id="3" name="Picture 2" descr="Screen Shot 2011-11-20 at 6.19.0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7713" r="8000" b="26793"/>
          <a:stretch/>
        </p:blipFill>
        <p:spPr>
          <a:xfrm>
            <a:off x="161677" y="2678954"/>
            <a:ext cx="8946476" cy="33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356624"/>
            <a:ext cx="9144000" cy="8485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driver analysis: Australia’s GHG emissions</a:t>
            </a:r>
            <a:endParaRPr lang="en-US" sz="3600" i="1" dirty="0"/>
          </a:p>
        </p:txBody>
      </p:sp>
      <p:pic>
        <p:nvPicPr>
          <p:cNvPr id="4" name="Picture 3" descr="Screen Shot 2011-11-20 at 6.25.4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15981" r="12003" b="1846"/>
          <a:stretch/>
        </p:blipFill>
        <p:spPr>
          <a:xfrm>
            <a:off x="107327" y="2468880"/>
            <a:ext cx="4925205" cy="4224528"/>
          </a:xfrm>
          <a:prstGeom prst="rect">
            <a:avLst/>
          </a:prstGeom>
        </p:spPr>
      </p:pic>
      <p:pic>
        <p:nvPicPr>
          <p:cNvPr id="5" name="Picture 4" descr="Screen Shot 2011-11-20 at 6.26.1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37354" r="12997" b="7153"/>
          <a:stretch/>
        </p:blipFill>
        <p:spPr>
          <a:xfrm>
            <a:off x="5032532" y="2541822"/>
            <a:ext cx="4111468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356624"/>
            <a:ext cx="9144000" cy="848520"/>
          </a:xfrm>
        </p:spPr>
        <p:txBody>
          <a:bodyPr>
            <a:normAutofit/>
          </a:bodyPr>
          <a:lstStyle/>
          <a:p>
            <a:r>
              <a:rPr lang="en-US" dirty="0" smtClean="0"/>
              <a:t>Supply-chain analysis</a:t>
            </a:r>
            <a:endParaRPr lang="en-US" sz="3333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23" y="2596201"/>
            <a:ext cx="8675276" cy="32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9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356624"/>
            <a:ext cx="9144000" cy="848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Supply-chain analysis: UK Carbon footprint</a:t>
            </a:r>
            <a:endParaRPr lang="en-US" sz="3333" i="1" dirty="0"/>
          </a:p>
        </p:txBody>
      </p:sp>
      <p:pic>
        <p:nvPicPr>
          <p:cNvPr id="3" name="Picture 2" descr="map_ukenerg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224"/>
            <a:ext cx="9144000" cy="41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9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21883" y="1356624"/>
            <a:ext cx="7772400" cy="848520"/>
          </a:xfrm>
        </p:spPr>
        <p:txBody>
          <a:bodyPr>
            <a:normAutofit/>
          </a:bodyPr>
          <a:lstStyle/>
          <a:p>
            <a:r>
              <a:rPr lang="en-US" dirty="0" smtClean="0"/>
              <a:t>Life-Cycle Assessment</a:t>
            </a:r>
            <a:endParaRPr lang="en-US" sz="3333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376032"/>
            <a:ext cx="6350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7044" y="1356624"/>
            <a:ext cx="8754653" cy="848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Life-Cycle Assessment: Renewable power</a:t>
            </a:r>
            <a:endParaRPr lang="en-US" sz="3333" i="1" dirty="0"/>
          </a:p>
        </p:txBody>
      </p:sp>
      <p:pic>
        <p:nvPicPr>
          <p:cNvPr id="2" name="Picture 1" descr="Screen Shot 2011-11-20 at 6.42.2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24944" r="14002" b="33790"/>
          <a:stretch/>
        </p:blipFill>
        <p:spPr>
          <a:xfrm>
            <a:off x="236083" y="2721275"/>
            <a:ext cx="8688413" cy="3008525"/>
          </a:xfrm>
          <a:prstGeom prst="rect">
            <a:avLst/>
          </a:prstGeom>
        </p:spPr>
      </p:pic>
      <p:pic>
        <p:nvPicPr>
          <p:cNvPr id="3" name="Picture 2" descr="Screen Shot 2011-11-20 at 7.37.2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4284" r="18997" b="-16"/>
          <a:stretch/>
        </p:blipFill>
        <p:spPr>
          <a:xfrm>
            <a:off x="1713888" y="2205144"/>
            <a:ext cx="594360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7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8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Multi-Region Input-Output frameworks </a:t>
            </a:r>
            <a:r>
              <a:rPr lang="en-US" dirty="0" smtClean="0"/>
              <a:t>…   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333" i="1" dirty="0" smtClean="0"/>
              <a:t>Manfred </a:t>
            </a:r>
            <a:r>
              <a:rPr lang="en-US" sz="3333" i="1" dirty="0" err="1" smtClean="0"/>
              <a:t>Lenzen</a:t>
            </a:r>
            <a:r>
              <a:rPr lang="en-US" sz="3333" i="1" dirty="0" smtClean="0"/>
              <a:t/>
            </a:r>
            <a:br>
              <a:rPr lang="en-US" sz="3333" i="1" dirty="0" smtClean="0"/>
            </a:br>
            <a:r>
              <a:rPr lang="en-US" sz="3333" i="1" dirty="0" smtClean="0"/>
              <a:t>ISA, The University of Sydney</a:t>
            </a:r>
            <a:br>
              <a:rPr lang="en-US" sz="3333" i="1" dirty="0" smtClean="0"/>
            </a:br>
            <a:r>
              <a:rPr lang="en-US" sz="3333" i="1" dirty="0" smtClean="0"/>
              <a:t>Australia</a:t>
            </a:r>
            <a:endParaRPr lang="en-US" sz="3333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514389"/>
            <a:ext cx="1565275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74504"/>
          <a:stretch>
            <a:fillRect/>
          </a:stretch>
        </p:blipFill>
        <p:spPr bwMode="auto">
          <a:xfrm>
            <a:off x="7000875" y="5284739"/>
            <a:ext cx="1457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ora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728" y="4744847"/>
            <a:ext cx="4099029" cy="19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9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7044" y="1356624"/>
            <a:ext cx="8754653" cy="848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Life-Cycle Assessment: Renewable power</a:t>
            </a:r>
            <a:endParaRPr lang="en-US" sz="3333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" r="5683"/>
          <a:stretch/>
        </p:blipFill>
        <p:spPr>
          <a:xfrm>
            <a:off x="3052" y="2440460"/>
            <a:ext cx="9134856" cy="43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7044" y="1356624"/>
            <a:ext cx="8754653" cy="848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Life-Cycle Assessment: Renewable power</a:t>
            </a:r>
            <a:endParaRPr lang="en-US" sz="3333" i="1" dirty="0"/>
          </a:p>
        </p:txBody>
      </p:sp>
      <p:pic>
        <p:nvPicPr>
          <p:cNvPr id="2" name="Picture 1" descr="Screen Shot 2011-11-20 at 6.42.4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14271" r="20002" b="8889"/>
          <a:stretch/>
        </p:blipFill>
        <p:spPr>
          <a:xfrm>
            <a:off x="1379635" y="2197253"/>
            <a:ext cx="6581149" cy="4660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652" y="5095982"/>
            <a:ext cx="42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4</a:t>
            </a:r>
          </a:p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424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356624"/>
            <a:ext cx="9144000" cy="848520"/>
          </a:xfrm>
        </p:spPr>
        <p:txBody>
          <a:bodyPr>
            <a:normAutofit/>
          </a:bodyPr>
          <a:lstStyle/>
          <a:p>
            <a:r>
              <a:rPr lang="en-US" dirty="0" smtClean="0"/>
              <a:t>Product carbon </a:t>
            </a:r>
            <a:r>
              <a:rPr lang="en-US" dirty="0" err="1" smtClean="0"/>
              <a:t>labelling</a:t>
            </a:r>
            <a:endParaRPr lang="en-US" sz="3333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533" y="2272690"/>
            <a:ext cx="6101956" cy="4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891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Some qualifications …</a:t>
            </a:r>
            <a:endParaRPr lang="en-US" sz="3333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514389"/>
            <a:ext cx="1565275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74504"/>
          <a:stretch>
            <a:fillRect/>
          </a:stretch>
        </p:blipFill>
        <p:spPr bwMode="auto">
          <a:xfrm>
            <a:off x="7000875" y="5284739"/>
            <a:ext cx="1457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ora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728" y="4744847"/>
            <a:ext cx="4099029" cy="19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6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pic>
        <p:nvPicPr>
          <p:cNvPr id="6" name="Picture 5" descr="20111118_GlobalMRIO_Graph_e^rs+m^rs.em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7872" y="2205144"/>
            <a:ext cx="5730593" cy="443175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21883" y="1356624"/>
            <a:ext cx="7772400" cy="848520"/>
          </a:xfrm>
        </p:spPr>
        <p:txBody>
          <a:bodyPr>
            <a:normAutofit/>
          </a:bodyPr>
          <a:lstStyle/>
          <a:p>
            <a:r>
              <a:rPr lang="en-US" dirty="0" smtClean="0"/>
              <a:t>Some qualifications: Data conflict</a:t>
            </a:r>
            <a:endParaRPr lang="en-US" sz="3333" i="1" dirty="0"/>
          </a:p>
        </p:txBody>
      </p:sp>
    </p:spTree>
    <p:extLst>
      <p:ext uri="{BB962C8B-B14F-4D97-AF65-F5344CB8AC3E}">
        <p14:creationId xmlns:p14="http://schemas.microsoft.com/office/powerpoint/2010/main" val="380482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pic>
        <p:nvPicPr>
          <p:cNvPr id="5" name="Picture 4" descr="rocket-usa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9628" y="2449152"/>
            <a:ext cx="4424265" cy="40063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21883" y="1356624"/>
            <a:ext cx="7772400" cy="848520"/>
          </a:xfrm>
        </p:spPr>
        <p:txBody>
          <a:bodyPr>
            <a:normAutofit/>
          </a:bodyPr>
          <a:lstStyle/>
          <a:p>
            <a:r>
              <a:rPr lang="en-US" dirty="0" smtClean="0"/>
              <a:t>Some qualifications: Uncertainty</a:t>
            </a:r>
            <a:endParaRPr lang="en-US" sz="3333" i="1" dirty="0"/>
          </a:p>
        </p:txBody>
      </p:sp>
    </p:spTree>
    <p:extLst>
      <p:ext uri="{BB962C8B-B14F-4D97-AF65-F5344CB8AC3E}">
        <p14:creationId xmlns:p14="http://schemas.microsoft.com/office/powerpoint/2010/main" val="302692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21883" y="1356623"/>
            <a:ext cx="7772400" cy="461507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Wish-list: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Sector and country detail</a:t>
            </a:r>
            <a:br>
              <a:rPr lang="en-US" dirty="0" smtClean="0"/>
            </a:br>
            <a:r>
              <a:rPr lang="en-US" dirty="0" smtClean="0"/>
              <a:t>- Timeliness</a:t>
            </a:r>
            <a:br>
              <a:rPr lang="en-US" dirty="0" smtClean="0"/>
            </a:br>
            <a:r>
              <a:rPr lang="en-US" dirty="0" smtClean="0"/>
              <a:t>- Cost</a:t>
            </a:r>
            <a:br>
              <a:rPr lang="en-US" dirty="0" smtClean="0"/>
            </a:br>
            <a:r>
              <a:rPr lang="en-US" dirty="0" smtClean="0"/>
              <a:t>- Support data</a:t>
            </a:r>
            <a:br>
              <a:rPr lang="en-US" dirty="0" smtClean="0"/>
            </a:br>
            <a:endParaRPr lang="en-US" sz="3333" i="1" dirty="0"/>
          </a:p>
        </p:txBody>
      </p:sp>
    </p:spTree>
    <p:extLst>
      <p:ext uri="{BB962C8B-B14F-4D97-AF65-F5344CB8AC3E}">
        <p14:creationId xmlns:p14="http://schemas.microsoft.com/office/powerpoint/2010/main" val="401401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8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www.isa.org.usyd.edu.au</a:t>
            </a:r>
            <a:r>
              <a:rPr lang="en-US" dirty="0" smtClean="0"/>
              <a:t> </a:t>
            </a:r>
            <a:endParaRPr lang="en-US" sz="3333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514389"/>
            <a:ext cx="1565275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74504"/>
          <a:stretch>
            <a:fillRect/>
          </a:stretch>
        </p:blipFill>
        <p:spPr bwMode="auto">
          <a:xfrm>
            <a:off x="7000875" y="5284739"/>
            <a:ext cx="1457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ora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728" y="4744847"/>
            <a:ext cx="4099029" cy="19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5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401" t="4892" r="2930" b="14290"/>
          <a:stretch/>
        </p:blipFill>
        <p:spPr>
          <a:xfrm>
            <a:off x="1679158" y="2205144"/>
            <a:ext cx="5568696" cy="4608576"/>
          </a:xfrm>
          <a:prstGeom prst="rect">
            <a:avLst/>
          </a:prstGeom>
        </p:spPr>
      </p:pic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01" t="4892" r="2930" b="14290"/>
          <a:stretch/>
        </p:blipFill>
        <p:spPr>
          <a:xfrm>
            <a:off x="978663" y="2230364"/>
            <a:ext cx="20256968" cy="18216898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>
            <a:off x="3205503" y="2721279"/>
            <a:ext cx="1436428" cy="2086313"/>
          </a:xfrm>
          <a:prstGeom prst="bentUpArrow">
            <a:avLst>
              <a:gd name="adj1" fmla="val 14475"/>
              <a:gd name="adj2" fmla="val 20263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21883" y="1356624"/>
            <a:ext cx="7772400" cy="848520"/>
          </a:xfrm>
        </p:spPr>
        <p:txBody>
          <a:bodyPr>
            <a:normAutofit/>
          </a:bodyPr>
          <a:lstStyle/>
          <a:p>
            <a:r>
              <a:rPr lang="en-US" dirty="0" smtClean="0"/>
              <a:t>What is an MRIO table?</a:t>
            </a:r>
            <a:endParaRPr lang="en-US" sz="3333" i="1" dirty="0"/>
          </a:p>
        </p:txBody>
      </p:sp>
    </p:spTree>
    <p:extLst>
      <p:ext uri="{BB962C8B-B14F-4D97-AF65-F5344CB8AC3E}">
        <p14:creationId xmlns:p14="http://schemas.microsoft.com/office/powerpoint/2010/main" val="260799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6590"/>
          <a:stretch/>
        </p:blipFill>
        <p:spPr>
          <a:xfrm>
            <a:off x="200508" y="1356624"/>
            <a:ext cx="4937760" cy="55013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443306" y="1356623"/>
            <a:ext cx="3700693" cy="51442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Eora</a:t>
            </a:r>
            <a:r>
              <a:rPr lang="en-US" dirty="0" smtClean="0"/>
              <a:t> tables:</a:t>
            </a:r>
            <a:br>
              <a:rPr lang="en-US" dirty="0" smtClean="0"/>
            </a:br>
            <a:r>
              <a:rPr lang="en-US" dirty="0" smtClean="0"/>
              <a:t>187 countries</a:t>
            </a:r>
            <a:br>
              <a:rPr lang="en-US" dirty="0" smtClean="0"/>
            </a:br>
            <a:r>
              <a:rPr lang="en-US" dirty="0" smtClean="0"/>
              <a:t>15,909 sectors</a:t>
            </a:r>
            <a:br>
              <a:rPr lang="en-US" dirty="0" smtClean="0"/>
            </a:br>
            <a:r>
              <a:rPr lang="en-US" dirty="0" smtClean="0"/>
              <a:t>5 valuations</a:t>
            </a:r>
            <a:br>
              <a:rPr lang="en-US" dirty="0" smtClean="0"/>
            </a:br>
            <a:r>
              <a:rPr lang="en-US" dirty="0"/>
              <a:t>20 </a:t>
            </a:r>
            <a:r>
              <a:rPr lang="en-US" dirty="0" smtClean="0"/>
              <a:t>years</a:t>
            </a:r>
            <a:br>
              <a:rPr lang="en-US" dirty="0" smtClean="0"/>
            </a:b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3 Terabytes</a:t>
            </a:r>
            <a:br>
              <a:rPr lang="en-US" dirty="0" smtClean="0"/>
            </a:br>
            <a:r>
              <a:rPr lang="en-US" dirty="0" smtClean="0"/>
              <a:t>of information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333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7"/>
          <a:stretch>
            <a:fillRect/>
          </a:stretch>
        </p:blipFill>
        <p:spPr>
          <a:xfrm>
            <a:off x="200508" y="1356624"/>
            <a:ext cx="8688680" cy="55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9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8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dirty="0" smtClean="0"/>
              <a:t> … their </a:t>
            </a:r>
            <a:r>
              <a:rPr lang="en-US" dirty="0" smtClean="0"/>
              <a:t>use for global environmental policy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333" i="1" dirty="0" smtClean="0"/>
              <a:t>Manfred Lenzen</a:t>
            </a:r>
            <a:br>
              <a:rPr lang="en-US" sz="3333" i="1" dirty="0" smtClean="0"/>
            </a:br>
            <a:r>
              <a:rPr lang="en-US" sz="3333" i="1" dirty="0" smtClean="0"/>
              <a:t>ISA, The University of Sydney</a:t>
            </a:r>
            <a:br>
              <a:rPr lang="en-US" sz="3333" i="1" dirty="0" smtClean="0"/>
            </a:br>
            <a:r>
              <a:rPr lang="en-US" sz="3333" i="1" dirty="0" smtClean="0"/>
              <a:t>Australia</a:t>
            </a:r>
            <a:endParaRPr lang="en-US" sz="3333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514389"/>
            <a:ext cx="1565275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74504"/>
          <a:stretch>
            <a:fillRect/>
          </a:stretch>
        </p:blipFill>
        <p:spPr bwMode="auto">
          <a:xfrm>
            <a:off x="7000875" y="5284739"/>
            <a:ext cx="1457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ora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728" y="4744847"/>
            <a:ext cx="4099029" cy="19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5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2164" y="1265916"/>
            <a:ext cx="8675275" cy="848520"/>
          </a:xfrm>
        </p:spPr>
        <p:txBody>
          <a:bodyPr>
            <a:noAutofit/>
          </a:bodyPr>
          <a:lstStyle/>
          <a:p>
            <a:r>
              <a:rPr lang="en-US" sz="2800" dirty="0"/>
              <a:t>Li </a:t>
            </a:r>
            <a:r>
              <a:rPr lang="en-US" sz="2800" dirty="0" err="1" smtClean="0"/>
              <a:t>Gao</a:t>
            </a:r>
            <a:r>
              <a:rPr lang="en-US" sz="2800" dirty="0" smtClean="0"/>
              <a:t>, Director </a:t>
            </a:r>
            <a:r>
              <a:rPr lang="en-US" sz="2800" dirty="0"/>
              <a:t>of the Department of Climate Change in China's National Development and Reform Commission</a:t>
            </a:r>
            <a:endParaRPr lang="en-US" sz="2800" i="1" dirty="0"/>
          </a:p>
        </p:txBody>
      </p:sp>
      <p:pic>
        <p:nvPicPr>
          <p:cNvPr id="2" name="Picture 1" descr="Screen Shot 2011-11-20 at 5.29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934" r="2" b="3556"/>
          <a:stretch/>
        </p:blipFill>
        <p:spPr>
          <a:xfrm>
            <a:off x="383303" y="2176272"/>
            <a:ext cx="8564137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1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pic>
        <p:nvPicPr>
          <p:cNvPr id="2" name="Picture 1" descr="Screen Shot 2011-11-20 at 5.29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934" r="2" b="3556"/>
          <a:stretch/>
        </p:blipFill>
        <p:spPr>
          <a:xfrm>
            <a:off x="383303" y="2176272"/>
            <a:ext cx="8564137" cy="4681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302" y="1392807"/>
            <a:ext cx="856413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/>
              <a:t>''We produce products and these products are consumed by other countries, especially the developed countries. This share of emissions should be taken by the consumers but not the </a:t>
            </a:r>
            <a:r>
              <a:rPr lang="en-US" sz="3000" dirty="0" smtClean="0"/>
              <a:t>producers'</a:t>
            </a:r>
            <a:r>
              <a:rPr lang="en-US" sz="3000" dirty="0"/>
              <a:t>'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3810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624"/>
          </a:xfrm>
          <a:prstGeom prst="rect">
            <a:avLst/>
          </a:prstGeom>
        </p:spPr>
      </p:pic>
      <p:pic>
        <p:nvPicPr>
          <p:cNvPr id="4" name="Picture 3" descr="Screen Shot 2011-11-20 at 5.46.1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487" r="3001" b="-3487"/>
          <a:stretch/>
        </p:blipFill>
        <p:spPr>
          <a:xfrm>
            <a:off x="1" y="1220795"/>
            <a:ext cx="9144000" cy="58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4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180</Words>
  <Application>Microsoft Macintosh PowerPoint</Application>
  <PresentationFormat>On-screen Show (4:3)</PresentationFormat>
  <Paragraphs>30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Multi-Region Input-Output frameworks and their use for global environmental policy  Manfred Lenzen ISA, The University of Sydney Australia</vt:lpstr>
      <vt:lpstr>Multi-Region Input-Output frameworks …                                     .   Manfred Lenzen ISA, The University of Sydney Australia</vt:lpstr>
      <vt:lpstr>What is an MRIO table?</vt:lpstr>
      <vt:lpstr>The Eora tables: 187 countries 15,909 sectors 5 valuations 20 years = 3 Terabytes of information </vt:lpstr>
      <vt:lpstr>PowerPoint Presentation</vt:lpstr>
      <vt:lpstr>                                                        … their use for global environmental policy  Manfred Lenzen ISA, The University of Sydney Australia</vt:lpstr>
      <vt:lpstr>Li Gao, Director of the Department of Climate Change in China's National Development and Reform Commission</vt:lpstr>
      <vt:lpstr>PowerPoint Presentation</vt:lpstr>
      <vt:lpstr>PowerPoint Presentation</vt:lpstr>
      <vt:lpstr>Carbon footprint of the UK</vt:lpstr>
      <vt:lpstr>Trend analysis</vt:lpstr>
      <vt:lpstr>Trend analysis: UK carbon footprint</vt:lpstr>
      <vt:lpstr>Key driver analysis</vt:lpstr>
      <vt:lpstr>Key driver analysis: Australia’s GHG emissions</vt:lpstr>
      <vt:lpstr>Key driver analysis: Australia’s GHG emissions</vt:lpstr>
      <vt:lpstr>Supply-chain analysis</vt:lpstr>
      <vt:lpstr>Supply-chain analysis: UK Carbon footprint</vt:lpstr>
      <vt:lpstr>Life-Cycle Assessment</vt:lpstr>
      <vt:lpstr>Life-Cycle Assessment: Renewable power</vt:lpstr>
      <vt:lpstr>Life-Cycle Assessment: Renewable power</vt:lpstr>
      <vt:lpstr>Life-Cycle Assessment: Renewable power</vt:lpstr>
      <vt:lpstr>Product carbon labelling</vt:lpstr>
      <vt:lpstr>Some qualifications …</vt:lpstr>
      <vt:lpstr>Some qualifications: Data conflict</vt:lpstr>
      <vt:lpstr>Some qualifications: Uncertainty</vt:lpstr>
      <vt:lpstr>Wish-list:  - Sector and country detail - Timeliness - Cost - Support data </vt:lpstr>
      <vt:lpstr>Thank you !  www.isa.org.usyd.edu.au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Multi-Region Input-Output frameworks and their use for global environmental policy  Manfred Lenzen ISA, The University of Sydney Australia</dc:title>
  <dc:creator>Manfred Lenzen</dc:creator>
  <cp:lastModifiedBy>Manfred Lenzen</cp:lastModifiedBy>
  <cp:revision>26</cp:revision>
  <dcterms:created xsi:type="dcterms:W3CDTF">2011-11-18T12:44:59Z</dcterms:created>
  <dcterms:modified xsi:type="dcterms:W3CDTF">2011-11-20T08:41:40Z</dcterms:modified>
</cp:coreProperties>
</file>