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7"/>
  </p:notesMasterIdLst>
  <p:sldIdLst>
    <p:sldId id="256" r:id="rId2"/>
    <p:sldId id="270" r:id="rId3"/>
    <p:sldId id="271" r:id="rId4"/>
    <p:sldId id="257" r:id="rId5"/>
    <p:sldId id="258" r:id="rId6"/>
    <p:sldId id="259" r:id="rId7"/>
    <p:sldId id="278" r:id="rId8"/>
    <p:sldId id="284" r:id="rId9"/>
    <p:sldId id="303" r:id="rId10"/>
    <p:sldId id="304" r:id="rId11"/>
    <p:sldId id="305" r:id="rId12"/>
    <p:sldId id="301" r:id="rId13"/>
    <p:sldId id="302" r:id="rId14"/>
    <p:sldId id="310" r:id="rId15"/>
    <p:sldId id="311" r:id="rId16"/>
    <p:sldId id="312" r:id="rId17"/>
    <p:sldId id="313" r:id="rId18"/>
    <p:sldId id="285" r:id="rId19"/>
    <p:sldId id="286" r:id="rId20"/>
    <p:sldId id="288" r:id="rId21"/>
    <p:sldId id="279" r:id="rId22"/>
    <p:sldId id="291" r:id="rId23"/>
    <p:sldId id="292" r:id="rId24"/>
    <p:sldId id="294" r:id="rId25"/>
    <p:sldId id="295" r:id="rId26"/>
    <p:sldId id="293" r:id="rId27"/>
    <p:sldId id="297" r:id="rId28"/>
    <p:sldId id="298" r:id="rId29"/>
    <p:sldId id="299" r:id="rId30"/>
    <p:sldId id="300" r:id="rId31"/>
    <p:sldId id="306" r:id="rId32"/>
    <p:sldId id="307" r:id="rId33"/>
    <p:sldId id="308" r:id="rId34"/>
    <p:sldId id="309" r:id="rId35"/>
    <p:sldId id="277" r:id="rId36"/>
  </p:sldIdLst>
  <p:sldSz cx="9144000" cy="6858000" type="screen4x3"/>
  <p:notesSz cx="6858000" cy="9144000"/>
  <p:defaultTextStyle>
    <a:defPPr>
      <a:defRPr lang="ru-RU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A3A3A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-1218" y="-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avelstepantsov:Desktop:&#1082;&#1083;&#1072;&#1089;&#1090;&#1077;&#1088;&#1099;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avelstepantsov:Desktop:&#1082;&#1083;&#1072;&#1089;&#1090;&#1077;&#1088;&#1099;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avelstepantsov:Desktop:&#1082;&#1083;&#1072;&#1089;&#1090;&#1077;&#1088;&#1099;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avelstepantsov:Desktop:&#1082;&#1083;&#1072;&#1089;&#1090;&#1077;&#1088;&#1099;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avelstepantsov:Desktop:&#1082;&#1083;&#1072;&#1089;&#1090;&#1077;&#1088;&#1099;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avelstepantsov:Desktop:&#1082;&#1083;&#1072;&#1089;&#1090;&#1077;&#1088;&#1099;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avelstepantsov:Desktop:&#1082;&#1083;&#1072;&#1089;&#1090;&#1077;&#1088;&#1099;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18"/>
  <c:chart>
    <c:plotArea>
      <c:layout/>
      <c:barChart>
        <c:barDir val="col"/>
        <c:grouping val="clustered"/>
        <c:ser>
          <c:idx val="0"/>
          <c:order val="0"/>
          <c:dLbls>
            <c:showVal val="1"/>
          </c:dLbls>
          <c:cat>
            <c:strRef>
              <c:f>Лист1!$C$4:$C$9</c:f>
              <c:strCache>
                <c:ptCount val="6"/>
                <c:pt idx="0">
                  <c:v>Менее чем за полгода до поступления в школу</c:v>
                </c:pt>
                <c:pt idx="1">
                  <c:v>От полугода до года до поступления в школу</c:v>
                </c:pt>
                <c:pt idx="2">
                  <c:v>От года до двух до поступления в школу</c:v>
                </c:pt>
                <c:pt idx="3">
                  <c:v>Нужно начинать подготовку к поступлению в школу с того момента, как ребенок пошел в детский сад</c:v>
                </c:pt>
                <c:pt idx="4">
                  <c:v>Подготовку к поступлению в школу необходимо начинать до того, как ребенок пошел в детский сад</c:v>
                </c:pt>
                <c:pt idx="5">
                  <c:v>Ребенок не готовится к школе</c:v>
                </c:pt>
              </c:strCache>
            </c:strRef>
          </c:cat>
          <c:val>
            <c:numRef>
              <c:f>Лист1!$D$4:$D$9</c:f>
              <c:numCache>
                <c:formatCode>0.00%</c:formatCode>
                <c:ptCount val="6"/>
                <c:pt idx="0">
                  <c:v>2.6000000000000009E-2</c:v>
                </c:pt>
                <c:pt idx="1">
                  <c:v>0.29000000000000009</c:v>
                </c:pt>
                <c:pt idx="2">
                  <c:v>0.49700000000000011</c:v>
                </c:pt>
                <c:pt idx="3">
                  <c:v>0.16600000000000004</c:v>
                </c:pt>
                <c:pt idx="4">
                  <c:v>5.7000000000000016E-2</c:v>
                </c:pt>
                <c:pt idx="5">
                  <c:v>7.4000000000000121E-2</c:v>
                </c:pt>
              </c:numCache>
            </c:numRef>
          </c:val>
        </c:ser>
        <c:axId val="53248768"/>
        <c:axId val="53250304"/>
      </c:barChart>
      <c:catAx>
        <c:axId val="53248768"/>
        <c:scaling>
          <c:orientation val="minMax"/>
        </c:scaling>
        <c:axPos val="b"/>
        <c:tickLblPos val="nextTo"/>
        <c:crossAx val="53250304"/>
        <c:crosses val="autoZero"/>
        <c:auto val="1"/>
        <c:lblAlgn val="ctr"/>
        <c:lblOffset val="100"/>
      </c:catAx>
      <c:valAx>
        <c:axId val="53250304"/>
        <c:scaling>
          <c:orientation val="minMax"/>
        </c:scaling>
        <c:axPos val="l"/>
        <c:majorGridlines/>
        <c:numFmt formatCode="0.00%" sourceLinked="1"/>
        <c:tickLblPos val="nextTo"/>
        <c:crossAx val="53248768"/>
        <c:crosses val="autoZero"/>
        <c:crossBetween val="between"/>
      </c:valAx>
    </c:plotArea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18"/>
  <c:chart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Lbls>
            <c:showCatName val="1"/>
            <c:showPercent val="1"/>
            <c:showLeaderLines val="1"/>
          </c:dLbls>
          <c:cat>
            <c:strRef>
              <c:f>Лист1!$C$4:$E$4</c:f>
              <c:strCache>
                <c:ptCount val="3"/>
                <c:pt idx="0">
                  <c:v>Пакетные инвестиции</c:v>
                </c:pt>
                <c:pt idx="1">
                  <c:v>Делегирование</c:v>
                </c:pt>
                <c:pt idx="2">
                  <c:v>Целевые инвестиции</c:v>
                </c:pt>
              </c:strCache>
            </c:strRef>
          </c:cat>
          <c:val>
            <c:numRef>
              <c:f>Лист1!$C$5:$E$5</c:f>
              <c:numCache>
                <c:formatCode>General</c:formatCode>
                <c:ptCount val="3"/>
                <c:pt idx="0">
                  <c:v>32</c:v>
                </c:pt>
                <c:pt idx="1">
                  <c:v>46</c:v>
                </c:pt>
                <c:pt idx="2">
                  <c:v>22</c:v>
                </c:pt>
              </c:numCache>
            </c:numRef>
          </c:val>
        </c:ser>
      </c:pie3DChart>
    </c:plotArea>
    <c:plotVisOnly val="1"/>
    <c:dispBlanksAs val="zero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18"/>
  <c:chart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Lbls>
            <c:showCatName val="1"/>
            <c:showPercent val="1"/>
            <c:showLeaderLines val="1"/>
          </c:dLbls>
          <c:cat>
            <c:strRef>
              <c:f>Лист1!$C$9:$E$9</c:f>
              <c:strCache>
                <c:ptCount val="3"/>
                <c:pt idx="0">
                  <c:v>Пакетные инвестиции</c:v>
                </c:pt>
                <c:pt idx="1">
                  <c:v>Делегирование</c:v>
                </c:pt>
                <c:pt idx="2">
                  <c:v>Целевые инвестиции</c:v>
                </c:pt>
              </c:strCache>
            </c:strRef>
          </c:cat>
          <c:val>
            <c:numRef>
              <c:f>Лист1!$C$10:$E$10</c:f>
              <c:numCache>
                <c:formatCode>General</c:formatCode>
                <c:ptCount val="3"/>
                <c:pt idx="0">
                  <c:v>41</c:v>
                </c:pt>
                <c:pt idx="1">
                  <c:v>45</c:v>
                </c:pt>
                <c:pt idx="2">
                  <c:v>14</c:v>
                </c:pt>
              </c:numCache>
            </c:numRef>
          </c:val>
        </c:ser>
      </c:pie3DChart>
    </c:plotArea>
    <c:plotVisOnly val="1"/>
    <c:dispBlanksAs val="zero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18"/>
  <c:chart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Lbls>
            <c:showCatName val="1"/>
            <c:showPercent val="1"/>
            <c:showLeaderLines val="1"/>
          </c:dLbls>
          <c:cat>
            <c:strRef>
              <c:f>Лист1!$C$14:$E$14</c:f>
              <c:strCache>
                <c:ptCount val="3"/>
                <c:pt idx="0">
                  <c:v>Пакетные инвестиции</c:v>
                </c:pt>
                <c:pt idx="1">
                  <c:v>Делегирование</c:v>
                </c:pt>
                <c:pt idx="2">
                  <c:v>Целевые инвестиции</c:v>
                </c:pt>
              </c:strCache>
            </c:strRef>
          </c:cat>
          <c:val>
            <c:numRef>
              <c:f>Лист1!$C$15:$E$15</c:f>
              <c:numCache>
                <c:formatCode>General</c:formatCode>
                <c:ptCount val="3"/>
                <c:pt idx="0">
                  <c:v>15</c:v>
                </c:pt>
                <c:pt idx="1">
                  <c:v>51</c:v>
                </c:pt>
                <c:pt idx="2">
                  <c:v>34</c:v>
                </c:pt>
              </c:numCache>
            </c:numRef>
          </c:val>
        </c:ser>
      </c:pie3DChart>
    </c:plotArea>
    <c:plotVisOnly val="1"/>
    <c:dispBlanksAs val="zero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18"/>
  <c:chart>
    <c:plotArea>
      <c:layout/>
      <c:barChart>
        <c:barDir val="col"/>
        <c:grouping val="clustered"/>
        <c:ser>
          <c:idx val="0"/>
          <c:order val="0"/>
          <c:tx>
            <c:strRef>
              <c:f>Sheet1!$B$4</c:f>
              <c:strCache>
                <c:ptCount val="1"/>
                <c:pt idx="0">
                  <c:v>Делегирование</c:v>
                </c:pt>
              </c:strCache>
            </c:strRef>
          </c:tx>
          <c:cat>
            <c:strRef>
              <c:f>Sheet1!$C$3:$G$3</c:f>
              <c:strCache>
                <c:ptCount val="5"/>
                <c:pt idx="0">
                  <c:v>Менее, чем за полгода до поступления в школу</c:v>
                </c:pt>
                <c:pt idx="1">
                  <c:v>От полугода до года до поступления в школу</c:v>
                </c:pt>
                <c:pt idx="2">
                  <c:v>От года до двух до поступления в школу</c:v>
                </c:pt>
                <c:pt idx="3">
                  <c:v>Нужно начинать подготовку к поступлению в школу с того момента, как ребенок пошел в детский сад</c:v>
                </c:pt>
                <c:pt idx="4">
                  <c:v>Подготовку к поступлению в школу необходимо начинать до того, как ребенок пошел в детский сад</c:v>
                </c:pt>
              </c:strCache>
            </c:strRef>
          </c:cat>
          <c:val>
            <c:numRef>
              <c:f>Sheet1!$C$4:$G$4</c:f>
              <c:numCache>
                <c:formatCode>####.0%</c:formatCode>
                <c:ptCount val="5"/>
                <c:pt idx="0">
                  <c:v>2.9520295202952001E-2</c:v>
                </c:pt>
                <c:pt idx="1">
                  <c:v>0.2970479704797051</c:v>
                </c:pt>
                <c:pt idx="2">
                  <c:v>0.61439114391143901</c:v>
                </c:pt>
                <c:pt idx="3">
                  <c:v>8.8560885608856166E-2</c:v>
                </c:pt>
                <c:pt idx="4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Sheet1!$B$5</c:f>
              <c:strCache>
                <c:ptCount val="1"/>
                <c:pt idx="0">
                  <c:v>Пакетные инвестиции</c:v>
                </c:pt>
              </c:strCache>
            </c:strRef>
          </c:tx>
          <c:cat>
            <c:strRef>
              <c:f>Sheet1!$C$3:$G$3</c:f>
              <c:strCache>
                <c:ptCount val="5"/>
                <c:pt idx="0">
                  <c:v>Менее, чем за полгода до поступления в школу</c:v>
                </c:pt>
                <c:pt idx="1">
                  <c:v>От полугода до года до поступления в школу</c:v>
                </c:pt>
                <c:pt idx="2">
                  <c:v>От года до двух до поступления в школу</c:v>
                </c:pt>
                <c:pt idx="3">
                  <c:v>Нужно начинать подготовку к поступлению в школу с того момента, как ребенок пошел в детский сад</c:v>
                </c:pt>
                <c:pt idx="4">
                  <c:v>Подготовку к поступлению в школу необходимо начинать до того, как ребенок пошел в детский сад</c:v>
                </c:pt>
              </c:strCache>
            </c:strRef>
          </c:cat>
          <c:val>
            <c:numRef>
              <c:f>Sheet1!$C$5:$G$5</c:f>
              <c:numCache>
                <c:formatCode>####.0%</c:formatCode>
                <c:ptCount val="5"/>
                <c:pt idx="0">
                  <c:v>3.3980582524271795E-2</c:v>
                </c:pt>
                <c:pt idx="1">
                  <c:v>0.25728155339805808</c:v>
                </c:pt>
                <c:pt idx="2">
                  <c:v>0.54368932038834905</c:v>
                </c:pt>
                <c:pt idx="3">
                  <c:v>0.16666666666666696</c:v>
                </c:pt>
                <c:pt idx="4">
                  <c:v>2.7508090614886713E-2</c:v>
                </c:pt>
              </c:numCache>
            </c:numRef>
          </c:val>
        </c:ser>
        <c:ser>
          <c:idx val="2"/>
          <c:order val="2"/>
          <c:tx>
            <c:strRef>
              <c:f>Sheet1!$B$6</c:f>
              <c:strCache>
                <c:ptCount val="1"/>
                <c:pt idx="0">
                  <c:v>Целеве инвестиции</c:v>
                </c:pt>
              </c:strCache>
            </c:strRef>
          </c:tx>
          <c:cat>
            <c:strRef>
              <c:f>Sheet1!$C$3:$G$3</c:f>
              <c:strCache>
                <c:ptCount val="5"/>
                <c:pt idx="0">
                  <c:v>Менее, чем за полгода до поступления в школу</c:v>
                </c:pt>
                <c:pt idx="1">
                  <c:v>От полугода до года до поступления в школу</c:v>
                </c:pt>
                <c:pt idx="2">
                  <c:v>От года до двух до поступления в школу</c:v>
                </c:pt>
                <c:pt idx="3">
                  <c:v>Нужно начинать подготовку к поступлению в школу с того момента, как ребенок пошел в детский сад</c:v>
                </c:pt>
                <c:pt idx="4">
                  <c:v>Подготовку к поступлению в школу необходимо начинать до того, как ребенок пошел в детский сад</c:v>
                </c:pt>
              </c:strCache>
            </c:strRef>
          </c:cat>
          <c:val>
            <c:numRef>
              <c:f>Sheet1!$C$6:$G$6</c:f>
              <c:numCache>
                <c:formatCode>####.0%</c:formatCode>
                <c:ptCount val="5"/>
                <c:pt idx="0">
                  <c:v>1.6260162601626001E-2</c:v>
                </c:pt>
                <c:pt idx="1">
                  <c:v>0.31300813008130102</c:v>
                </c:pt>
                <c:pt idx="2">
                  <c:v>0.371273712737127</c:v>
                </c:pt>
                <c:pt idx="3">
                  <c:v>0.22357723577235805</c:v>
                </c:pt>
                <c:pt idx="4">
                  <c:v>0.12466124661246603</c:v>
                </c:pt>
              </c:numCache>
            </c:numRef>
          </c:val>
        </c:ser>
        <c:axId val="33717632"/>
        <c:axId val="63851136"/>
      </c:barChart>
      <c:catAx>
        <c:axId val="33717632"/>
        <c:scaling>
          <c:orientation val="minMax"/>
        </c:scaling>
        <c:axPos val="b"/>
        <c:tickLblPos val="nextTo"/>
        <c:crossAx val="63851136"/>
        <c:crosses val="autoZero"/>
        <c:auto val="1"/>
        <c:lblAlgn val="ctr"/>
        <c:lblOffset val="100"/>
      </c:catAx>
      <c:valAx>
        <c:axId val="63851136"/>
        <c:scaling>
          <c:orientation val="minMax"/>
        </c:scaling>
        <c:axPos val="l"/>
        <c:majorGridlines/>
        <c:numFmt formatCode="####.0%" sourceLinked="1"/>
        <c:tickLblPos val="nextTo"/>
        <c:crossAx val="33717632"/>
        <c:crosses val="autoZero"/>
        <c:crossBetween val="between"/>
      </c:valAx>
    </c:plotArea>
    <c:legend>
      <c:legendPos val="r"/>
    </c:legend>
    <c:plotVisOnly val="1"/>
    <c:dispBlanksAs val="gap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18"/>
  <c:chart>
    <c:plotArea>
      <c:layout/>
      <c:barChart>
        <c:barDir val="col"/>
        <c:grouping val="clustered"/>
        <c:ser>
          <c:idx val="0"/>
          <c:order val="0"/>
          <c:tx>
            <c:strRef>
              <c:f>Sheet1!$B$4</c:f>
              <c:strCache>
                <c:ptCount val="1"/>
                <c:pt idx="0">
                  <c:v>Делегирование</c:v>
                </c:pt>
              </c:strCache>
            </c:strRef>
          </c:tx>
          <c:cat>
            <c:strRef>
              <c:f>Sheet1!$C$3:$G$3</c:f>
              <c:strCache>
                <c:ptCount val="5"/>
                <c:pt idx="0">
                  <c:v>Определенно да</c:v>
                </c:pt>
                <c:pt idx="1">
                  <c:v>Скорее да, чем нет</c:v>
                </c:pt>
                <c:pt idx="2">
                  <c:v>Скорее нет, чем да</c:v>
                </c:pt>
                <c:pt idx="3">
                  <c:v>Определенно нет</c:v>
                </c:pt>
                <c:pt idx="4">
                  <c:v>Уверен, что таких случаев не будет</c:v>
                </c:pt>
              </c:strCache>
            </c:strRef>
          </c:cat>
          <c:val>
            <c:numRef>
              <c:f>Sheet1!$C$4:$G$4</c:f>
              <c:numCache>
                <c:formatCode>####.0%</c:formatCode>
                <c:ptCount val="5"/>
                <c:pt idx="0">
                  <c:v>9.4961240310077535E-2</c:v>
                </c:pt>
                <c:pt idx="1">
                  <c:v>0.484496124031008</c:v>
                </c:pt>
                <c:pt idx="2">
                  <c:v>0.22868217054263601</c:v>
                </c:pt>
                <c:pt idx="3">
                  <c:v>0.12984496124031</c:v>
                </c:pt>
                <c:pt idx="4">
                  <c:v>6.2015503875969012E-2</c:v>
                </c:pt>
              </c:numCache>
            </c:numRef>
          </c:val>
        </c:ser>
        <c:ser>
          <c:idx val="1"/>
          <c:order val="1"/>
          <c:tx>
            <c:strRef>
              <c:f>Sheet1!$B$5</c:f>
              <c:strCache>
                <c:ptCount val="1"/>
                <c:pt idx="0">
                  <c:v>Пакетные инвестиции</c:v>
                </c:pt>
              </c:strCache>
            </c:strRef>
          </c:tx>
          <c:cat>
            <c:strRef>
              <c:f>Sheet1!$C$3:$G$3</c:f>
              <c:strCache>
                <c:ptCount val="5"/>
                <c:pt idx="0">
                  <c:v>Определенно да</c:v>
                </c:pt>
                <c:pt idx="1">
                  <c:v>Скорее да, чем нет</c:v>
                </c:pt>
                <c:pt idx="2">
                  <c:v>Скорее нет, чем да</c:v>
                </c:pt>
                <c:pt idx="3">
                  <c:v>Определенно нет</c:v>
                </c:pt>
                <c:pt idx="4">
                  <c:v>Уверен, что таких случаев не будет</c:v>
                </c:pt>
              </c:strCache>
            </c:strRef>
          </c:cat>
          <c:val>
            <c:numRef>
              <c:f>Sheet1!$C$5:$G$5</c:f>
              <c:numCache>
                <c:formatCode>####.0%</c:formatCode>
                <c:ptCount val="5"/>
                <c:pt idx="0">
                  <c:v>0.26424870466321199</c:v>
                </c:pt>
                <c:pt idx="1">
                  <c:v>0.35578583765112293</c:v>
                </c:pt>
                <c:pt idx="2">
                  <c:v>0.25561312607944708</c:v>
                </c:pt>
                <c:pt idx="3">
                  <c:v>0.11226252158894603</c:v>
                </c:pt>
                <c:pt idx="4">
                  <c:v>1.20898100172712E-2</c:v>
                </c:pt>
              </c:numCache>
            </c:numRef>
          </c:val>
        </c:ser>
        <c:ser>
          <c:idx val="2"/>
          <c:order val="2"/>
          <c:tx>
            <c:strRef>
              <c:f>Sheet1!$B$6</c:f>
              <c:strCache>
                <c:ptCount val="1"/>
                <c:pt idx="0">
                  <c:v>Целевые инвестиции</c:v>
                </c:pt>
              </c:strCache>
            </c:strRef>
          </c:tx>
          <c:cat>
            <c:strRef>
              <c:f>Sheet1!$C$3:$G$3</c:f>
              <c:strCache>
                <c:ptCount val="5"/>
                <c:pt idx="0">
                  <c:v>Определенно да</c:v>
                </c:pt>
                <c:pt idx="1">
                  <c:v>Скорее да, чем нет</c:v>
                </c:pt>
                <c:pt idx="2">
                  <c:v>Скорее нет, чем да</c:v>
                </c:pt>
                <c:pt idx="3">
                  <c:v>Определенно нет</c:v>
                </c:pt>
                <c:pt idx="4">
                  <c:v>Уверен, что таких случаев не будет</c:v>
                </c:pt>
              </c:strCache>
            </c:strRef>
          </c:cat>
          <c:val>
            <c:numRef>
              <c:f>Sheet1!$C$6:$G$6</c:f>
              <c:numCache>
                <c:formatCode>####.0%</c:formatCode>
                <c:ptCount val="5"/>
                <c:pt idx="0">
                  <c:v>0.32125984251968509</c:v>
                </c:pt>
                <c:pt idx="1">
                  <c:v>0.27716535433070899</c:v>
                </c:pt>
                <c:pt idx="2">
                  <c:v>0.138582677165354</c:v>
                </c:pt>
                <c:pt idx="3">
                  <c:v>8.8188976377952727E-2</c:v>
                </c:pt>
                <c:pt idx="4">
                  <c:v>0.17480314960629906</c:v>
                </c:pt>
              </c:numCache>
            </c:numRef>
          </c:val>
        </c:ser>
        <c:axId val="34952320"/>
        <c:axId val="34953856"/>
      </c:barChart>
      <c:catAx>
        <c:axId val="34952320"/>
        <c:scaling>
          <c:orientation val="minMax"/>
        </c:scaling>
        <c:axPos val="b"/>
        <c:tickLblPos val="nextTo"/>
        <c:crossAx val="34953856"/>
        <c:crosses val="autoZero"/>
        <c:auto val="1"/>
        <c:lblAlgn val="ctr"/>
        <c:lblOffset val="100"/>
      </c:catAx>
      <c:valAx>
        <c:axId val="34953856"/>
        <c:scaling>
          <c:orientation val="minMax"/>
        </c:scaling>
        <c:axPos val="l"/>
        <c:majorGridlines/>
        <c:numFmt formatCode="####.0%" sourceLinked="1"/>
        <c:tickLblPos val="nextTo"/>
        <c:crossAx val="34952320"/>
        <c:crosses val="autoZero"/>
        <c:crossBetween val="between"/>
      </c:valAx>
    </c:plotArea>
    <c:legend>
      <c:legendPos val="r"/>
    </c:legend>
    <c:plotVisOnly val="1"/>
    <c:dispBlanksAs val="gap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18"/>
  <c:chart>
    <c:plotArea>
      <c:layout/>
      <c:barChart>
        <c:barDir val="col"/>
        <c:grouping val="clustered"/>
        <c:ser>
          <c:idx val="0"/>
          <c:order val="0"/>
          <c:tx>
            <c:strRef>
              <c:f>Sheet1!$B$4</c:f>
              <c:strCache>
                <c:ptCount val="1"/>
                <c:pt idx="0">
                  <c:v>Делегирование</c:v>
                </c:pt>
              </c:strCache>
            </c:strRef>
          </c:tx>
          <c:cat>
            <c:strRef>
              <c:f>Sheet1!$C$3:$E$3</c:f>
              <c:strCache>
                <c:ptCount val="3"/>
                <c:pt idx="0">
                  <c:v>Да</c:v>
                </c:pt>
                <c:pt idx="1">
                  <c:v>Сейчас нет необходимости, но готов в будущем</c:v>
                </c:pt>
                <c:pt idx="2">
                  <c:v>Нет и не собираюсь</c:v>
                </c:pt>
              </c:strCache>
            </c:strRef>
          </c:cat>
          <c:val>
            <c:numRef>
              <c:f>Sheet1!$C$4:$E$4</c:f>
              <c:numCache>
                <c:formatCode>####.0%</c:formatCode>
                <c:ptCount val="3"/>
                <c:pt idx="0">
                  <c:v>0.40653153153153188</c:v>
                </c:pt>
                <c:pt idx="1">
                  <c:v>0.39076576576576622</c:v>
                </c:pt>
                <c:pt idx="2">
                  <c:v>0.20270270270270305</c:v>
                </c:pt>
              </c:numCache>
            </c:numRef>
          </c:val>
        </c:ser>
        <c:ser>
          <c:idx val="1"/>
          <c:order val="1"/>
          <c:tx>
            <c:strRef>
              <c:f>Sheet1!$B$5</c:f>
              <c:strCache>
                <c:ptCount val="1"/>
                <c:pt idx="0">
                  <c:v>Пакетные инвестиции</c:v>
                </c:pt>
              </c:strCache>
            </c:strRef>
          </c:tx>
          <c:cat>
            <c:strRef>
              <c:f>Sheet1!$C$3:$E$3</c:f>
              <c:strCache>
                <c:ptCount val="3"/>
                <c:pt idx="0">
                  <c:v>Да</c:v>
                </c:pt>
                <c:pt idx="1">
                  <c:v>Сейчас нет необходимости, но готов в будущем</c:v>
                </c:pt>
                <c:pt idx="2">
                  <c:v>Нет и не собираюсь</c:v>
                </c:pt>
              </c:strCache>
            </c:strRef>
          </c:cat>
          <c:val>
            <c:numRef>
              <c:f>Sheet1!$C$5:$E$5</c:f>
              <c:numCache>
                <c:formatCode>####.0%</c:formatCode>
                <c:ptCount val="3"/>
                <c:pt idx="0">
                  <c:v>0.44618395303326802</c:v>
                </c:pt>
                <c:pt idx="1">
                  <c:v>0.34344422700587113</c:v>
                </c:pt>
                <c:pt idx="2">
                  <c:v>0.21037181996086096</c:v>
                </c:pt>
              </c:numCache>
            </c:numRef>
          </c:val>
        </c:ser>
        <c:ser>
          <c:idx val="2"/>
          <c:order val="2"/>
          <c:tx>
            <c:strRef>
              <c:f>Sheet1!$B$6</c:f>
              <c:strCache>
                <c:ptCount val="1"/>
                <c:pt idx="0">
                  <c:v>Целевые инвестиции</c:v>
                </c:pt>
              </c:strCache>
            </c:strRef>
          </c:tx>
          <c:cat>
            <c:strRef>
              <c:f>Sheet1!$C$3:$E$3</c:f>
              <c:strCache>
                <c:ptCount val="3"/>
                <c:pt idx="0">
                  <c:v>Да</c:v>
                </c:pt>
                <c:pt idx="1">
                  <c:v>Сейчас нет необходимости, но готов в будущем</c:v>
                </c:pt>
                <c:pt idx="2">
                  <c:v>Нет и не собираюсь</c:v>
                </c:pt>
              </c:strCache>
            </c:strRef>
          </c:cat>
          <c:val>
            <c:numRef>
              <c:f>Sheet1!$C$6:$E$6</c:f>
              <c:numCache>
                <c:formatCode>####.0%</c:formatCode>
                <c:ptCount val="3"/>
                <c:pt idx="0">
                  <c:v>0.43801652892562021</c:v>
                </c:pt>
                <c:pt idx="1">
                  <c:v>0.13223140495867797</c:v>
                </c:pt>
                <c:pt idx="2">
                  <c:v>0.4297520661157021</c:v>
                </c:pt>
              </c:numCache>
            </c:numRef>
          </c:val>
        </c:ser>
        <c:axId val="35034240"/>
        <c:axId val="35035776"/>
      </c:barChart>
      <c:catAx>
        <c:axId val="35034240"/>
        <c:scaling>
          <c:orientation val="minMax"/>
        </c:scaling>
        <c:axPos val="b"/>
        <c:tickLblPos val="nextTo"/>
        <c:crossAx val="35035776"/>
        <c:crosses val="autoZero"/>
        <c:auto val="1"/>
        <c:lblAlgn val="ctr"/>
        <c:lblOffset val="100"/>
      </c:catAx>
      <c:valAx>
        <c:axId val="35035776"/>
        <c:scaling>
          <c:orientation val="minMax"/>
        </c:scaling>
        <c:axPos val="l"/>
        <c:majorGridlines/>
        <c:numFmt formatCode="####.0%" sourceLinked="1"/>
        <c:tickLblPos val="nextTo"/>
        <c:crossAx val="35034240"/>
        <c:crosses val="autoZero"/>
        <c:crossBetween val="between"/>
      </c:valAx>
    </c:plotArea>
    <c:legend>
      <c:legendPos val="r"/>
    </c:legend>
    <c:plotVisOnly val="1"/>
    <c:dispBlanksAs val="gap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18"/>
  <c:chart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Lbls>
            <c:showVal val="1"/>
            <c:showCatName val="1"/>
            <c:showLeaderLines val="1"/>
          </c:dLbls>
          <c:cat>
            <c:strRef>
              <c:f>Sheet1!$G$27:$G$29</c:f>
              <c:strCache>
                <c:ptCount val="3"/>
                <c:pt idx="0">
                  <c:v>Делегирование</c:v>
                </c:pt>
                <c:pt idx="1">
                  <c:v>Пакетные инвестиции</c:v>
                </c:pt>
                <c:pt idx="2">
                  <c:v>Целевые инвестиции</c:v>
                </c:pt>
              </c:strCache>
            </c:strRef>
          </c:cat>
          <c:val>
            <c:numRef>
              <c:f>Sheet1!$H$27:$H$29</c:f>
              <c:numCache>
                <c:formatCode>0.00%</c:formatCode>
                <c:ptCount val="3"/>
                <c:pt idx="0">
                  <c:v>0.37700000000000011</c:v>
                </c:pt>
                <c:pt idx="1">
                  <c:v>0.37400000000000011</c:v>
                </c:pt>
                <c:pt idx="2">
                  <c:v>0.64500000000000024</c:v>
                </c:pt>
              </c:numCache>
            </c:numRef>
          </c:val>
        </c:ser>
      </c:pie3DChart>
    </c:plotArea>
    <c:plotVisOnly val="1"/>
    <c:dispBlanksAs val="zero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AD021736-97B3-4F3D-951F-D4FDE2BC3468}" type="datetimeFigureOut">
              <a:rPr lang="ru-RU"/>
              <a:pPr>
                <a:defRPr/>
              </a:pPr>
              <a:t>31.01.2012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3C464464-0B71-48FE-AF50-3C4B713561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smtClean="0"/>
              <a:t>В первом классе происходит снижение семей, использующих стратегии целевых инвестиций и увеличиваются «пакетные»: с поступлением в школу меньшее внимание начинает уделяться «ручной сборке» образования ребенка</a:t>
            </a:r>
          </a:p>
        </p:txBody>
      </p:sp>
      <p:sp>
        <p:nvSpPr>
          <p:cNvPr id="25603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720B0E7-36F2-412B-A491-4AE612C5F707}" type="slidenum">
              <a:rPr lang="ru-RU" sz="1200"/>
              <a:pPr algn="r"/>
              <a:t>10</a:t>
            </a:fld>
            <a:endParaRPr lang="ru-RU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smtClean="0"/>
              <a:t>К 9 классу резко снижается количество семей, задействующих стратегию пакетных инвестиций. Родители снова начинают или «вручную» собирать образование ребенка (тут значимым параметром становится подготовка ребенка к поступлению в вуз), или полностью делегируют задачу образовательной подготовки «специалистам» (в т.ч. Подготовительным курсам и тд)</a:t>
            </a:r>
          </a:p>
        </p:txBody>
      </p:sp>
      <p:sp>
        <p:nvSpPr>
          <p:cNvPr id="27651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C1584075-2B5D-4708-B353-22B22657372B}" type="slidenum">
              <a:rPr lang="ru-RU" sz="1200"/>
              <a:pPr algn="r"/>
              <a:t>11</a:t>
            </a:fld>
            <a:endParaRPr lang="ru-RU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6BCC62-1100-4B51-AF12-0D50CEB1D92A}" type="datetimeFigureOut">
              <a:rPr lang="ru-RU"/>
              <a:pPr>
                <a:defRPr/>
              </a:pPr>
              <a:t>31.01.2012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E5CF56-8E29-4883-AAA8-0138A33A84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35364A-159D-4259-9F1C-4AC80328D8AF}" type="datetimeFigureOut">
              <a:rPr lang="ru-RU"/>
              <a:pPr>
                <a:defRPr/>
              </a:pPr>
              <a:t>31.01.2012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1B130B-CE24-4D21-BBA2-F063F03831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8F1B25-D4B5-4DA3-AC6B-4D4175784E17}" type="datetimeFigureOut">
              <a:rPr lang="ru-RU"/>
              <a:pPr>
                <a:defRPr/>
              </a:pPr>
              <a:t>31.01.2012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C5BAC-985D-4FD6-A0E0-F17D189EE2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D6D6FC-483E-40F0-8F98-AC9ED9D4F67D}" type="datetimeFigureOut">
              <a:rPr lang="ru-RU"/>
              <a:pPr>
                <a:defRPr/>
              </a:pPr>
              <a:t>31.01.2012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245BB7-9911-4A2F-9035-F515FA3701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42722-849F-41C6-9125-6A06A224C0D2}" type="datetimeFigureOut">
              <a:rPr lang="ru-RU"/>
              <a:pPr>
                <a:defRPr/>
              </a:pPr>
              <a:t>31.01.2012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D93332-1B2A-410B-A379-56DADC07FC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48CD1C-43CA-4656-8954-D04CE3F73307}" type="datetimeFigureOut">
              <a:rPr lang="ru-RU"/>
              <a:pPr>
                <a:defRPr/>
              </a:pPr>
              <a:t>31.01.2012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0C6BB6-5B36-4486-BC18-DEDF48BF38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B07ED-08C7-4993-8481-4239389F49DC}" type="datetimeFigureOut">
              <a:rPr lang="ru-RU"/>
              <a:pPr>
                <a:defRPr/>
              </a:pPr>
              <a:t>31.01.2012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345590-C45A-49C4-BE21-F6E296B2EF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63BC76-143B-45AD-A663-AEDCB7DE0DC0}" type="datetimeFigureOut">
              <a:rPr lang="ru-RU"/>
              <a:pPr>
                <a:defRPr/>
              </a:pPr>
              <a:t>31.01.2012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3CD9D1-DD02-41B5-933F-9D307E0E30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4C750-C695-43E1-B71D-587807325433}" type="datetimeFigureOut">
              <a:rPr lang="ru-RU"/>
              <a:pPr>
                <a:defRPr/>
              </a:pPr>
              <a:t>31.01.2012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35FC37-D263-430C-9C9D-DDA293E977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DA0D64-33EF-46E2-BD50-ED57A29A0965}" type="datetimeFigureOut">
              <a:rPr lang="ru-RU"/>
              <a:pPr>
                <a:defRPr/>
              </a:pPr>
              <a:t>31.01.2012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213F93-144F-48DA-B4AE-9DCE9F9AAE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F7FAA5-98BB-4E40-8017-EB796B554972}" type="datetimeFigureOut">
              <a:rPr lang="ru-RU"/>
              <a:pPr>
                <a:defRPr/>
              </a:pPr>
              <a:t>31.01.2012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31790B-6FD4-490A-82B8-E4165CD16C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Образец заголовка</a:t>
            </a:r>
            <a:endParaRPr lang="ru-RU" smtClean="0"/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C32556F-1A74-44D1-8A3D-65D3FB5C31CF}" type="datetimeFigureOut">
              <a:rPr lang="ru-RU"/>
              <a:pPr>
                <a:defRPr/>
              </a:pPr>
              <a:t>31.01.2012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67B3874-4459-4A95-8171-28B7FC3C69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Название 1"/>
          <p:cNvSpPr>
            <a:spLocks noGrp="1"/>
          </p:cNvSpPr>
          <p:nvPr>
            <p:ph type="ctrTitle"/>
          </p:nvPr>
        </p:nvSpPr>
        <p:spPr>
          <a:xfrm>
            <a:off x="685800" y="865188"/>
            <a:ext cx="7772400" cy="1470025"/>
          </a:xfrm>
        </p:spPr>
        <p:txBody>
          <a:bodyPr/>
          <a:lstStyle/>
          <a:p>
            <a:pPr eaLnBrk="1" hangingPunct="1"/>
            <a:r>
              <a:rPr lang="ru-RU" sz="3200" b="1" smtClean="0"/>
              <a:t>Анализ и экспертиза ресурсов семей, местного сообщества и социокультурной среды в образовании и социализации детей и подростков</a:t>
            </a:r>
            <a:r>
              <a:rPr lang="ru-RU" sz="3200" smtClean="0"/>
              <a:t> </a:t>
            </a:r>
          </a:p>
        </p:txBody>
      </p:sp>
      <p:sp>
        <p:nvSpPr>
          <p:cNvPr id="14338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7600" y="3657600"/>
            <a:ext cx="7454900" cy="2230438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</a:pPr>
            <a:r>
              <a:rPr lang="ru-RU" sz="2200" smtClean="0">
                <a:solidFill>
                  <a:srgbClr val="3A3A3A"/>
                </a:solidFill>
              </a:rPr>
              <a:t>В.С. Вахштайн,</a:t>
            </a:r>
          </a:p>
          <a:p>
            <a:pPr algn="l" eaLnBrk="1" hangingPunct="1">
              <a:lnSpc>
                <a:spcPct val="80000"/>
              </a:lnSpc>
            </a:pPr>
            <a:r>
              <a:rPr lang="ru-RU" sz="2200" smtClean="0">
                <a:solidFill>
                  <a:srgbClr val="3A3A3A"/>
                </a:solidFill>
              </a:rPr>
              <a:t>руководитель Центра социологических исследований РАНХиГС</a:t>
            </a:r>
          </a:p>
          <a:p>
            <a:pPr algn="l" eaLnBrk="1" hangingPunct="1">
              <a:lnSpc>
                <a:spcPct val="80000"/>
              </a:lnSpc>
            </a:pPr>
            <a:endParaRPr lang="ru-RU" sz="2200" smtClean="0">
              <a:solidFill>
                <a:srgbClr val="3A3A3A"/>
              </a:solidFill>
            </a:endParaRPr>
          </a:p>
          <a:p>
            <a:pPr algn="l" eaLnBrk="1" hangingPunct="1">
              <a:lnSpc>
                <a:spcPct val="80000"/>
              </a:lnSpc>
            </a:pPr>
            <a:r>
              <a:rPr lang="ru-RU" sz="2200" smtClean="0">
                <a:solidFill>
                  <a:srgbClr val="3A3A3A"/>
                </a:solidFill>
              </a:rPr>
              <a:t>П.М. Степанцов,</a:t>
            </a:r>
          </a:p>
          <a:p>
            <a:pPr algn="l" eaLnBrk="1" hangingPunct="1">
              <a:lnSpc>
                <a:spcPct val="80000"/>
              </a:lnSpc>
            </a:pPr>
            <a:r>
              <a:rPr lang="ru-RU" sz="2200" smtClean="0">
                <a:solidFill>
                  <a:srgbClr val="3A3A3A"/>
                </a:solidFill>
              </a:rPr>
              <a:t>старший научный сотрудник ЦСИ РАНХиГС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Название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mtClean="0"/>
              <a:t>Распространенность стратегий социализации ребенка (1 класс)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4294967295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Название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mtClean="0"/>
              <a:t>Распространенность стратегий социализации ребенка (9 класс)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4294967295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 idx="4294967295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Характеристики «целевых инвесторов»</a:t>
            </a:r>
            <a:endParaRPr lang="ru-RU" dirty="0"/>
          </a:p>
        </p:txBody>
      </p:sp>
      <p:sp>
        <p:nvSpPr>
          <p:cNvPr id="28674" name="Содержимое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algn="just" eaLnBrk="1" hangingPunct="1"/>
            <a:r>
              <a:rPr lang="ru-RU" smtClean="0"/>
              <a:t>Наиболее образованы (большинство имеет высшее образование / ученую степень (7</a:t>
            </a:r>
            <a:r>
              <a:rPr lang="en-US" smtClean="0"/>
              <a:t>%)</a:t>
            </a:r>
            <a:r>
              <a:rPr lang="ru-RU" smtClean="0">
                <a:latin typeface="Arial" charset="0"/>
              </a:rPr>
              <a:t>.</a:t>
            </a:r>
          </a:p>
          <a:p>
            <a:pPr algn="just" eaLnBrk="1" hangingPunct="1"/>
            <a:r>
              <a:rPr lang="ru-RU" smtClean="0"/>
              <a:t>Семьи, где ребенок – девочка</a:t>
            </a:r>
            <a:r>
              <a:rPr lang="ru-RU" smtClean="0">
                <a:latin typeface="Arial" charset="0"/>
              </a:rPr>
              <a:t>.</a:t>
            </a:r>
          </a:p>
          <a:p>
            <a:pPr algn="just" eaLnBrk="1" hangingPunct="1"/>
            <a:r>
              <a:rPr lang="ru-RU" smtClean="0"/>
              <a:t>Имеют либо очень высокий достаток (30</a:t>
            </a:r>
            <a:r>
              <a:rPr lang="en-US" smtClean="0"/>
              <a:t>%</a:t>
            </a:r>
            <a:r>
              <a:rPr lang="ru-RU" smtClean="0"/>
              <a:t> когорты</a:t>
            </a:r>
            <a:r>
              <a:rPr lang="en-US" smtClean="0"/>
              <a:t>)</a:t>
            </a:r>
            <a:r>
              <a:rPr lang="ru-RU" smtClean="0"/>
              <a:t>, либо очень низкий (45</a:t>
            </a:r>
            <a:r>
              <a:rPr lang="en-US" smtClean="0"/>
              <a:t>% </a:t>
            </a:r>
            <a:r>
              <a:rPr lang="ru-RU" smtClean="0"/>
              <a:t>когорты).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 idx="4294967295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Ориентация «целевых инвесторов» в отношении образования детей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/>
        <p:txBody>
          <a:bodyPr rtlCol="0">
            <a:normAutofit fontScale="92500" lnSpcReduction="20000"/>
          </a:bodyPr>
          <a:lstStyle/>
          <a:p>
            <a:pPr algn="just"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ru-RU" dirty="0" smtClean="0"/>
              <a:t>Образование как получение набора полезных навыков</a:t>
            </a:r>
          </a:p>
          <a:p>
            <a:pPr algn="just"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ru-RU" dirty="0" smtClean="0"/>
              <a:t>Высокая </a:t>
            </a:r>
            <a:r>
              <a:rPr lang="ru-RU" dirty="0" err="1" smtClean="0"/>
              <a:t>атомизированность</a:t>
            </a:r>
            <a:endParaRPr lang="ru-RU" dirty="0" smtClean="0"/>
          </a:p>
          <a:p>
            <a:pPr algn="just"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ru-RU" dirty="0" smtClean="0"/>
              <a:t>Образование происходит в образовательных учреждениях, социализация – в семье</a:t>
            </a:r>
          </a:p>
          <a:p>
            <a:pPr algn="just"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ru-RU" b="1" dirty="0" smtClean="0"/>
              <a:t>Низкий спрос на услуги клубов по месту жительства</a:t>
            </a:r>
          </a:p>
          <a:p>
            <a:pPr algn="just"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ru-RU" b="1" dirty="0" smtClean="0"/>
              <a:t>Низкая заинтересованность в услугах дополнительного образования на школьном уровне</a:t>
            </a:r>
            <a:endParaRPr lang="ru-RU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Характеристики «пакетных инвесторов»</a:t>
            </a:r>
          </a:p>
        </p:txBody>
      </p:sp>
      <p:sp>
        <p:nvSpPr>
          <p:cNvPr id="30722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Относительно низкий уровень образования (среднее или среднее специальное)</a:t>
            </a:r>
          </a:p>
          <a:p>
            <a:r>
              <a:rPr lang="ru-RU" smtClean="0"/>
              <a:t>Уровень дохода средний или ниже среднего.</a:t>
            </a:r>
          </a:p>
          <a:p>
            <a:r>
              <a:rPr lang="ru-RU" smtClean="0"/>
              <a:t>Низкие возможности осуществления образовательного выбора, зачастую в результате неразвитости образовательной инфраструктуры.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smtClean="0"/>
              <a:t>Ориентация «пакетных инвесторов» в отношении образования детей</a:t>
            </a:r>
          </a:p>
        </p:txBody>
      </p:sp>
      <p:sp>
        <p:nvSpPr>
          <p:cNvPr id="31746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Поиск «интегрированного пакета» образовательных и воспитательных услуг.</a:t>
            </a:r>
          </a:p>
          <a:p>
            <a:r>
              <a:rPr lang="ru-RU" smtClean="0"/>
              <a:t>Больше значения придают функции социализации ОУ.</a:t>
            </a:r>
          </a:p>
          <a:p>
            <a:r>
              <a:rPr lang="ru-RU" smtClean="0"/>
              <a:t>Ориентация на ресурсы локальных сообществ и высокий интерес к клубам по месту жительства.</a:t>
            </a:r>
          </a:p>
          <a:p>
            <a:r>
              <a:rPr lang="ru-RU" smtClean="0"/>
              <a:t>Более высокая кооперативность.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smtClean="0"/>
              <a:t>Характеристики семей, выбирающих стратегию делегирования</a:t>
            </a:r>
          </a:p>
        </p:txBody>
      </p:sp>
      <p:sp>
        <p:nvSpPr>
          <p:cNvPr id="32770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Средний уровень дохода.</a:t>
            </a:r>
          </a:p>
          <a:p>
            <a:r>
              <a:rPr lang="ru-RU" smtClean="0"/>
              <a:t>Относительно высокие показатели образования (половина респондентов имеет хотя бы одно высшее образование).</a:t>
            </a:r>
          </a:p>
          <a:p>
            <a:r>
              <a:rPr lang="ru-RU" smtClean="0"/>
              <a:t>Наличие широких возможностей образовательного выбора за счет наличия доступа к развитой образовательной инфраструктуре.</a:t>
            </a:r>
          </a:p>
          <a:p>
            <a:endParaRPr lang="ru-RU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smtClean="0"/>
              <a:t>Образовательная ориентация семей, выбирающих стратегию делегирования</a:t>
            </a:r>
          </a:p>
        </p:txBody>
      </p:sp>
      <p:sp>
        <p:nvSpPr>
          <p:cNvPr id="33794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Заинтересованность в минимизации издержек от персонального участия в образовании ребенка.</a:t>
            </a:r>
          </a:p>
          <a:p>
            <a:r>
              <a:rPr lang="ru-RU" smtClean="0"/>
              <a:t>Образовательное учреждение как «сейф».</a:t>
            </a:r>
          </a:p>
          <a:p>
            <a:r>
              <a:rPr lang="ru-RU" smtClean="0"/>
              <a:t>Образование может рассматриваться как ценное, но не должно требовать большой персональной вовлеченности.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smtClean="0"/>
              <a:t>Наиболее значимые характеристики при выборе образовательного учреждения</a:t>
            </a:r>
          </a:p>
        </p:txBody>
      </p:sp>
      <p:sp>
        <p:nvSpPr>
          <p:cNvPr id="34818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2600" u="sng" smtClean="0"/>
              <a:t>Делегирование:</a:t>
            </a:r>
            <a:r>
              <a:rPr lang="ru-RU" sz="2600" smtClean="0"/>
              <a:t> удобство расположения и подготовка к переходу на следующую образовательную ступень.</a:t>
            </a:r>
          </a:p>
          <a:p>
            <a:pPr algn="just"/>
            <a:r>
              <a:rPr lang="ru-RU" sz="2600" u="sng" smtClean="0"/>
              <a:t>Пакетные инвестиции:</a:t>
            </a:r>
            <a:r>
              <a:rPr lang="ru-RU" sz="2600" smtClean="0"/>
              <a:t> доверие образовательному учреждению, подготовка к переходу на следующую образовательную ступень, наличие образовательного учреждения в пункте проживания.</a:t>
            </a:r>
          </a:p>
          <a:p>
            <a:pPr algn="just"/>
            <a:r>
              <a:rPr lang="ru-RU" sz="2600" u="sng" smtClean="0"/>
              <a:t>Целевые инвестиции:</a:t>
            </a:r>
            <a:r>
              <a:rPr lang="ru-RU" sz="2600" smtClean="0"/>
              <a:t> исключительно показатели качества образовательного учреждения и образовательной подготовки.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200" smtClean="0"/>
              <a:t>Пространственное расселение групп семей</a:t>
            </a:r>
          </a:p>
        </p:txBody>
      </p:sp>
      <p:sp>
        <p:nvSpPr>
          <p:cNvPr id="35842" name="Содержимое 2"/>
          <p:cNvSpPr>
            <a:spLocks noGrp="1"/>
          </p:cNvSpPr>
          <p:nvPr>
            <p:ph idx="1"/>
          </p:nvPr>
        </p:nvSpPr>
        <p:spPr>
          <a:xfrm>
            <a:off x="457200" y="1852613"/>
            <a:ext cx="8229600" cy="4525962"/>
          </a:xfrm>
        </p:spPr>
        <p:txBody>
          <a:bodyPr/>
          <a:lstStyle/>
          <a:p>
            <a:r>
              <a:rPr lang="ru-RU" smtClean="0"/>
              <a:t>Три группы семей равным образом представлены во всех регионах РФ.</a:t>
            </a:r>
          </a:p>
          <a:p>
            <a:r>
              <a:rPr lang="ru-RU" smtClean="0"/>
              <a:t>Больше всего сельских жителей – в наиболее депривированной группе «пакетных инвесторов».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3"/>
          <p:cNvSpPr>
            <a:spLocks/>
          </p:cNvSpPr>
          <p:nvPr/>
        </p:nvSpPr>
        <p:spPr bwMode="auto">
          <a:xfrm>
            <a:off x="900113" y="333375"/>
            <a:ext cx="7489825" cy="619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40639" bIns="0"/>
          <a:lstStyle/>
          <a:p>
            <a:pPr marL="39688" algn="ctr" defTabSz="914400"/>
            <a:endParaRPr lang="ru-RU" sz="1000"/>
          </a:p>
          <a:p>
            <a:pPr marL="39688" algn="ctr" defTabSz="914400"/>
            <a:r>
              <a:rPr lang="ru-RU" sz="2500" u="sng"/>
              <a:t>Образование и социализация</a:t>
            </a:r>
          </a:p>
          <a:p>
            <a:pPr marL="39688" algn="ctr" defTabSz="914400"/>
            <a:endParaRPr lang="ru-RU" sz="1200" u="sng"/>
          </a:p>
          <a:p>
            <a:pPr marL="39688" defTabSz="914400">
              <a:lnSpc>
                <a:spcPct val="120000"/>
              </a:lnSpc>
              <a:buFontTx/>
              <a:buChar char="•"/>
            </a:pPr>
            <a:r>
              <a:rPr lang="ru-RU" sz="2500"/>
              <a:t> </a:t>
            </a:r>
            <a:r>
              <a:rPr lang="ru-RU" sz="2500">
                <a:latin typeface="Calibri" pitchFamily="34" charset="0"/>
              </a:rPr>
              <a:t>Опрос 6000 чел.</a:t>
            </a:r>
            <a:r>
              <a:rPr lang="en-US" sz="2500">
                <a:latin typeface="Calibri" pitchFamily="34" charset="0"/>
              </a:rPr>
              <a:t> (</a:t>
            </a:r>
            <a:r>
              <a:rPr lang="ru-RU" sz="2500"/>
              <a:t>родители дошкольников, первоклассников и девятиклассников</a:t>
            </a:r>
            <a:r>
              <a:rPr lang="en-US" sz="2500">
                <a:latin typeface="Calibri" pitchFamily="34" charset="0"/>
              </a:rPr>
              <a:t>)</a:t>
            </a:r>
            <a:r>
              <a:rPr lang="ru-RU" sz="2500">
                <a:latin typeface="Calibri" pitchFamily="34" charset="0"/>
              </a:rPr>
              <a:t> в 7 федеральных округах;</a:t>
            </a:r>
          </a:p>
          <a:p>
            <a:pPr marL="39688" defTabSz="914400">
              <a:lnSpc>
                <a:spcPct val="120000"/>
              </a:lnSpc>
              <a:buFontTx/>
              <a:buChar char="•"/>
            </a:pPr>
            <a:r>
              <a:rPr lang="ru-RU" sz="2500">
                <a:latin typeface="Calibri" pitchFamily="34" charset="0"/>
              </a:rPr>
              <a:t> 200 экспертных и глубинных интервью в пилотных регионах;</a:t>
            </a:r>
          </a:p>
          <a:p>
            <a:pPr marL="39688" defTabSz="914400">
              <a:lnSpc>
                <a:spcPct val="120000"/>
              </a:lnSpc>
              <a:buFontTx/>
              <a:buChar char="•"/>
            </a:pPr>
            <a:r>
              <a:rPr lang="ru-RU" sz="2500">
                <a:latin typeface="Calibri" pitchFamily="34" charset="0"/>
              </a:rPr>
              <a:t> 5 кейс-стади</a:t>
            </a:r>
            <a:r>
              <a:rPr lang="ru-RU" sz="2500"/>
              <a:t> (по типам локальных сообществ)</a:t>
            </a:r>
          </a:p>
          <a:p>
            <a:pPr marL="39688" defTabSz="914400">
              <a:lnSpc>
                <a:spcPct val="120000"/>
              </a:lnSpc>
              <a:buFontTx/>
              <a:buChar char="•"/>
            </a:pPr>
            <a:r>
              <a:rPr lang="ru-RU" sz="2500">
                <a:latin typeface="Calibri" pitchFamily="34" charset="0"/>
              </a:rPr>
              <a:t> Контент-анализ СМИ </a:t>
            </a:r>
            <a:r>
              <a:rPr lang="ru-RU" sz="2500"/>
              <a:t>(142168 выпусков СМИ за 14 месяцев);</a:t>
            </a:r>
          </a:p>
          <a:p>
            <a:pPr marL="39688" defTabSz="914400">
              <a:lnSpc>
                <a:spcPct val="120000"/>
              </a:lnSpc>
            </a:pPr>
            <a:endParaRPr lang="ru-RU" sz="1200"/>
          </a:p>
          <a:p>
            <a:pPr marL="39688" defTabSz="914400">
              <a:lnSpc>
                <a:spcPct val="120000"/>
              </a:lnSpc>
            </a:pPr>
            <a:r>
              <a:rPr lang="ru-RU" sz="2200" i="1"/>
              <a:t>…Социализация – это игра, в которую играют семьи, институции и локальные сообщества, ставка в которой – жизненные шансы детей</a:t>
            </a:r>
            <a:r>
              <a:rPr lang="en-US" sz="2200" i="1"/>
              <a:t> </a:t>
            </a:r>
            <a:r>
              <a:rPr lang="ru-RU" sz="2200" i="1"/>
              <a:t>и человеческий капитал страны.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631" name="Group 31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579813"/>
        </p:xfrm>
        <a:graphic>
          <a:graphicData uri="http://schemas.openxmlformats.org/drawingml/2006/table">
            <a:tbl>
              <a:tblPr/>
              <a:tblGrid>
                <a:gridCol w="2057400"/>
                <a:gridCol w="2057400"/>
                <a:gridCol w="2057400"/>
                <a:gridCol w="2057400"/>
              </a:tblGrid>
              <a:tr h="715963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Распределение стратегий по типам населенных пунктов</a:t>
                      </a:r>
                    </a:p>
                  </a:txBody>
                  <a:tcPr marL="12700" marR="12700" marT="1270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1596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</a:p>
                  </a:txBody>
                  <a:tcPr marL="12700" marR="12700" marT="1270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Делегирование</a:t>
                      </a:r>
                    </a:p>
                  </a:txBody>
                  <a:tcPr marL="12700" marR="12700" marT="1270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Пакетные инвестиции</a:t>
                      </a:r>
                    </a:p>
                  </a:txBody>
                  <a:tcPr marL="12700" marR="12700" marT="1270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Целевые инвестиции</a:t>
                      </a:r>
                    </a:p>
                  </a:txBody>
                  <a:tcPr marL="12700" marR="12700" marT="1270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715963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Город</a:t>
                      </a:r>
                    </a:p>
                  </a:txBody>
                  <a:tcPr marL="12700" marR="12700" marT="1270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82,5%</a:t>
                      </a:r>
                    </a:p>
                  </a:txBody>
                  <a:tcPr marL="12700" marR="12700" marT="1270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65,2%</a:t>
                      </a:r>
                    </a:p>
                  </a:txBody>
                  <a:tcPr marL="12700" marR="12700" marT="1270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75,4%</a:t>
                      </a:r>
                    </a:p>
                  </a:txBody>
                  <a:tcPr marL="12700" marR="12700" marT="1270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715963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Село</a:t>
                      </a:r>
                    </a:p>
                  </a:txBody>
                  <a:tcPr marL="12700" marR="12700" marT="1270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17,5%</a:t>
                      </a:r>
                    </a:p>
                  </a:txBody>
                  <a:tcPr marL="12700" marR="12700" marT="1270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34,8%</a:t>
                      </a:r>
                    </a:p>
                  </a:txBody>
                  <a:tcPr marL="12700" marR="12700" marT="1270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24,6%</a:t>
                      </a:r>
                    </a:p>
                  </a:txBody>
                  <a:tcPr marL="12700" marR="12700" marT="1270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715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Итого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Название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Стратегии образования</a:t>
            </a:r>
          </a:p>
        </p:txBody>
      </p:sp>
      <p:graphicFrame>
        <p:nvGraphicFramePr>
          <p:cNvPr id="38915" name="Group 3"/>
          <p:cNvGraphicFramePr>
            <a:graphicFrameLocks noGrp="1"/>
          </p:cNvGraphicFramePr>
          <p:nvPr>
            <p:ph idx="4294967295"/>
          </p:nvPr>
        </p:nvGraphicFramePr>
        <p:xfrm>
          <a:off x="457200" y="1600200"/>
          <a:ext cx="8229600" cy="3714750"/>
        </p:xfrm>
        <a:graphic>
          <a:graphicData uri="http://schemas.openxmlformats.org/drawingml/2006/table">
            <a:tbl>
              <a:tblPr/>
              <a:tblGrid>
                <a:gridCol w="2511425"/>
                <a:gridCol w="1603375"/>
                <a:gridCol w="2057400"/>
                <a:gridCol w="20574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Параметр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Делегирование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«Целевая» стратегия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«Пакетная» стратегия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Расположение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-0,267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-0,128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0,762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Легко устроиться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-0,233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-0,417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-0,419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Посещают знакомые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-0,073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0,798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-0,286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Заботятся о здоровье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0,821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0,087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-0,057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Образование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0,828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-0,046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-0,092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Хорошо готовят к школе/вузу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0,762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-0,032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0,165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Хорошо оборудовано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0,52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0,051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0,145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Хорошие сотрудники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0,699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0,181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-0,037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Посоветовали знакомые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0,102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0,772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0,128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100" smtClean="0"/>
              <a:t>Различие в образовательных стратегиях: ориентация на будущее</a:t>
            </a:r>
          </a:p>
        </p:txBody>
      </p:sp>
      <p:sp>
        <p:nvSpPr>
          <p:cNvPr id="38914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2800" u="sng" smtClean="0"/>
              <a:t>Делегирование</a:t>
            </a:r>
            <a:r>
              <a:rPr lang="ru-RU" sz="2800" smtClean="0"/>
              <a:t>: наиболее ценным представляется то, чтобы ребенок после окончания образования сам смог найти для себя хорошую работу.</a:t>
            </a:r>
          </a:p>
          <a:p>
            <a:pPr algn="just"/>
            <a:r>
              <a:rPr lang="ru-RU" sz="2800" u="sng" smtClean="0"/>
              <a:t>Пакетные инвестиции</a:t>
            </a:r>
            <a:r>
              <a:rPr lang="ru-RU" sz="2800" smtClean="0"/>
              <a:t>: важно поступление ребенка в вуз, успешная карьера после вуза и финансовое благополучие в долгосрочной перспективе.</a:t>
            </a:r>
          </a:p>
          <a:p>
            <a:pPr algn="just"/>
            <a:r>
              <a:rPr lang="ru-RU" sz="2800" u="sng" smtClean="0"/>
              <a:t>Целевые инвестиции</a:t>
            </a:r>
            <a:r>
              <a:rPr lang="ru-RU" sz="2800" smtClean="0"/>
              <a:t>: важны «промежуточные» показатели: высокие текущие оценки в школе, высокие оценки по ГИА и ЕГЭ.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smtClean="0"/>
              <a:t>Различие в образовательных стратегиях: когда надо начинать подготовку к школе</a:t>
            </a: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Название 1"/>
          <p:cNvSpPr>
            <a:spLocks noGrp="1"/>
          </p:cNvSpPr>
          <p:nvPr>
            <p:ph type="title" idx="4294967295"/>
          </p:nvPr>
        </p:nvSpPr>
        <p:spPr>
          <a:xfrm>
            <a:off x="457200" y="393700"/>
            <a:ext cx="8229600" cy="2306638"/>
          </a:xfrm>
        </p:spPr>
        <p:txBody>
          <a:bodyPr/>
          <a:lstStyle/>
          <a:p>
            <a:pPr eaLnBrk="1" hangingPunct="1"/>
            <a:r>
              <a:rPr lang="ru-RU" sz="3000" smtClean="0"/>
              <a:t>Известны или нет Вам случаи, когда родителям для того, чтобы их ребенка приняли в детский сад, требовалось произвести неофициальные денежные выплаты или подарить подарки должностным лицам?</a:t>
            </a:r>
          </a:p>
        </p:txBody>
      </p:sp>
      <p:pic>
        <p:nvPicPr>
          <p:cNvPr id="40962" name="Picture 4" descr="Без заголовк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19238" y="2981325"/>
            <a:ext cx="5954712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Название 1"/>
          <p:cNvSpPr>
            <a:spLocks noGrp="1"/>
          </p:cNvSpPr>
          <p:nvPr>
            <p:ph type="title" idx="4294967295"/>
          </p:nvPr>
        </p:nvSpPr>
        <p:spPr>
          <a:xfrm>
            <a:off x="457200" y="407988"/>
            <a:ext cx="8229600" cy="5472112"/>
          </a:xfrm>
        </p:spPr>
        <p:txBody>
          <a:bodyPr/>
          <a:lstStyle/>
          <a:p>
            <a:pPr algn="l" eaLnBrk="1" hangingPunct="1"/>
            <a:r>
              <a:rPr lang="ru-RU" sz="3000" smtClean="0"/>
              <a:t>Согласились бы Вы сами в случае необходимости произвести такие выплаты или совершить подарки должностным лицам, чтобы Вашего ребенка приняли в детский сад?</a:t>
            </a:r>
            <a:br>
              <a:rPr lang="ru-RU" sz="3000" smtClean="0"/>
            </a:br>
            <a:r>
              <a:rPr lang="ru-RU" sz="3000" smtClean="0"/>
              <a:t/>
            </a:r>
            <a:br>
              <a:rPr lang="ru-RU" sz="3000" smtClean="0"/>
            </a:br>
            <a:r>
              <a:rPr lang="ru-RU" sz="3000" smtClean="0"/>
              <a:t> Определенно да	                                     </a:t>
            </a:r>
            <a:r>
              <a:rPr lang="ru-RU" sz="3000" i="1" smtClean="0"/>
              <a:t>24%</a:t>
            </a:r>
            <a:br>
              <a:rPr lang="ru-RU" sz="3000" i="1" smtClean="0"/>
            </a:br>
            <a:r>
              <a:rPr lang="ru-RU" sz="3000" smtClean="0"/>
              <a:t> Скорее да, чем нет	                                     </a:t>
            </a:r>
            <a:r>
              <a:rPr lang="ru-RU" sz="3000" i="1" smtClean="0"/>
              <a:t>36%</a:t>
            </a:r>
            <a:br>
              <a:rPr lang="ru-RU" sz="3000" i="1" smtClean="0"/>
            </a:br>
            <a:r>
              <a:rPr lang="ru-RU" sz="3000" smtClean="0"/>
              <a:t> Скорее нет, чем да	                                     </a:t>
            </a:r>
            <a:r>
              <a:rPr lang="ru-RU" sz="3000" i="1" smtClean="0"/>
              <a:t>21%</a:t>
            </a:r>
            <a:br>
              <a:rPr lang="ru-RU" sz="3000" i="1" smtClean="0"/>
            </a:br>
            <a:r>
              <a:rPr lang="ru-RU" sz="3000" smtClean="0"/>
              <a:t> Определенно нет                                        </a:t>
            </a:r>
            <a:r>
              <a:rPr lang="ru-RU" sz="3000" i="1" smtClean="0"/>
              <a:t>10%</a:t>
            </a:r>
            <a:br>
              <a:rPr lang="ru-RU" sz="3000" i="1" smtClean="0"/>
            </a:br>
            <a:r>
              <a:rPr lang="ru-RU" sz="3000" smtClean="0"/>
              <a:t> Уверен, что таких случаев не будет	       </a:t>
            </a:r>
            <a:r>
              <a:rPr lang="ru-RU" sz="3000" i="1" smtClean="0"/>
              <a:t>9%</a:t>
            </a:r>
            <a:br>
              <a:rPr lang="ru-RU" sz="3000" i="1" smtClean="0"/>
            </a:br>
            <a:endParaRPr lang="ru-RU" sz="3000" i="1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smtClean="0"/>
              <a:t>Различие в образовательных стратегиях: неформальные платежи (ДОУ)</a:t>
            </a: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smtClean="0"/>
              <a:t>Различие в образовательных стратегиях: помощь с обучением в школе</a:t>
            </a:r>
          </a:p>
        </p:txBody>
      </p:sp>
      <p:sp>
        <p:nvSpPr>
          <p:cNvPr id="44034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64088"/>
          </a:xfrm>
        </p:spPr>
        <p:txBody>
          <a:bodyPr/>
          <a:lstStyle/>
          <a:p>
            <a:pPr algn="just"/>
            <a:r>
              <a:rPr lang="ru-RU" sz="2400" smtClean="0"/>
              <a:t>К 9 классу 43% «целевых инвесторов» заявляют, что не готовы помогать ребенку с усвоением школьной программы.</a:t>
            </a:r>
          </a:p>
          <a:p>
            <a:pPr algn="just"/>
            <a:r>
              <a:rPr lang="ru-RU" sz="2400" smtClean="0"/>
              <a:t>Их внимание переключается на иные формы образовательной активности: поиск ребенку репетиторов и дополнительных занятий</a:t>
            </a:r>
          </a:p>
          <a:p>
            <a:pPr algn="just"/>
            <a:r>
              <a:rPr lang="ru-RU" sz="2400" smtClean="0"/>
              <a:t>Больше всех помогают в 9 классе детям в усвоении школьной программы «пакетные инвесторы (45%).</a:t>
            </a:r>
          </a:p>
          <a:p>
            <a:pPr algn="just"/>
            <a:r>
              <a:rPr lang="ru-RU" sz="2400" smtClean="0"/>
              <a:t>Семьи, выбирающие стратегию делегирования, готовы помогать ребенку в подготовке к школе, если такая необходимость возникнет, однако менее всех вовлечены в реальную образовательную подготовку ребенка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smtClean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Помогаете ли Вы на данный момент Вашему ребенку с усвоением школьной программы?</a:t>
            </a:r>
            <a:br>
              <a:rPr lang="ru-RU" sz="2800" smtClean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</a:br>
            <a:r>
              <a:rPr lang="ru-RU" sz="2800" smtClean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(родители 9-классников) </a:t>
            </a:r>
            <a:endParaRPr lang="ru-RU" sz="2800" smtClean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smtClean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Процент семей, пользующихся услугами репетитора в 9 классе</a:t>
            </a:r>
            <a:endParaRPr lang="ru-RU" sz="2800" smtClean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5" name="Group 3"/>
          <p:cNvGrpSpPr>
            <a:grpSpLocks/>
          </p:cNvGrpSpPr>
          <p:nvPr/>
        </p:nvGrpSpPr>
        <p:grpSpPr bwMode="auto">
          <a:xfrm>
            <a:off x="2020888" y="341313"/>
            <a:ext cx="5143500" cy="6400800"/>
            <a:chOff x="1521" y="1717"/>
            <a:chExt cx="9180" cy="13277"/>
          </a:xfrm>
        </p:grpSpPr>
        <p:sp>
          <p:nvSpPr>
            <p:cNvPr id="16386" name="Line 4"/>
            <p:cNvSpPr>
              <a:spLocks noChangeShapeType="1"/>
            </p:cNvSpPr>
            <p:nvPr/>
          </p:nvSpPr>
          <p:spPr bwMode="auto">
            <a:xfrm>
              <a:off x="10701" y="5151"/>
              <a:ext cx="0" cy="660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16387" name="Group 5"/>
            <p:cNvGrpSpPr>
              <a:grpSpLocks/>
            </p:cNvGrpSpPr>
            <p:nvPr/>
          </p:nvGrpSpPr>
          <p:grpSpPr bwMode="auto">
            <a:xfrm>
              <a:off x="1521" y="1717"/>
              <a:ext cx="9180" cy="13277"/>
              <a:chOff x="1521" y="1134"/>
              <a:chExt cx="9180" cy="13277"/>
            </a:xfrm>
          </p:grpSpPr>
          <p:grpSp>
            <p:nvGrpSpPr>
              <p:cNvPr id="16388" name="Group 6"/>
              <p:cNvGrpSpPr>
                <a:grpSpLocks/>
              </p:cNvGrpSpPr>
              <p:nvPr/>
            </p:nvGrpSpPr>
            <p:grpSpPr bwMode="auto">
              <a:xfrm>
                <a:off x="1521" y="1134"/>
                <a:ext cx="9180" cy="13277"/>
                <a:chOff x="1521" y="1134"/>
                <a:chExt cx="9180" cy="13277"/>
              </a:xfrm>
            </p:grpSpPr>
            <p:sp>
              <p:nvSpPr>
                <p:cNvPr id="16390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1521" y="5814"/>
                  <a:ext cx="3600" cy="198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defTabSz="914400"/>
                  <a:r>
                    <a:rPr lang="ru-RU" sz="1200" i="1">
                      <a:latin typeface="Times New Roman" pitchFamily="18" charset="0"/>
                    </a:rPr>
                    <a:t>Блок 3.1. Блок экспертных и глубинных интервью (качественные данные)</a:t>
                  </a:r>
                </a:p>
                <a:p>
                  <a:pPr defTabSz="914400"/>
                  <a:endParaRPr lang="ru-RU"/>
                </a:p>
              </p:txBody>
            </p:sp>
            <p:sp>
              <p:nvSpPr>
                <p:cNvPr id="16391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6741" y="4014"/>
                  <a:ext cx="3600" cy="108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914400"/>
                  <a:r>
                    <a:rPr lang="ru-RU" sz="1200" i="1">
                      <a:latin typeface="Times New Roman" pitchFamily="18" charset="0"/>
                    </a:rPr>
                    <a:t>Блок 4. Этнография</a:t>
                  </a:r>
                </a:p>
                <a:p>
                  <a:pPr defTabSz="914400"/>
                  <a:endParaRPr lang="ru-RU"/>
                </a:p>
              </p:txBody>
            </p:sp>
            <p:sp>
              <p:nvSpPr>
                <p:cNvPr id="16392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1521" y="4014"/>
                  <a:ext cx="3600" cy="108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defTabSz="914400"/>
                  <a:r>
                    <a:rPr lang="ru-RU" sz="1200" i="1">
                      <a:latin typeface="Times New Roman" pitchFamily="18" charset="0"/>
                    </a:rPr>
                    <a:t>Блок 3. Социологический анализ</a:t>
                  </a:r>
                </a:p>
                <a:p>
                  <a:pPr defTabSz="914400"/>
                  <a:endParaRPr lang="ru-RU"/>
                </a:p>
              </p:txBody>
            </p:sp>
            <p:sp>
              <p:nvSpPr>
                <p:cNvPr id="16393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1521" y="2451"/>
                  <a:ext cx="8820" cy="108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defTabSz="914400"/>
                  <a:r>
                    <a:rPr lang="ru-RU" sz="1200" i="1">
                      <a:latin typeface="Times New Roman" pitchFamily="18" charset="0"/>
                    </a:rPr>
                    <a:t>Блок 2. Медиа-анализ (исследование динамики и характера представленности проблем социализации в СМИ)</a:t>
                  </a:r>
                </a:p>
                <a:p>
                  <a:pPr defTabSz="914400"/>
                  <a:endParaRPr lang="ru-RU"/>
                </a:p>
              </p:txBody>
            </p:sp>
            <p:sp>
              <p:nvSpPr>
                <p:cNvPr id="16394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2241" y="1134"/>
                  <a:ext cx="7200" cy="663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defTabSz="914400"/>
                  <a:r>
                    <a:rPr lang="ru-RU" sz="1200" i="1">
                      <a:latin typeface="Times New Roman" pitchFamily="18" charset="0"/>
                    </a:rPr>
                    <a:t>Блок 1. Вторичный анализ релевантных данных</a:t>
                  </a:r>
                </a:p>
                <a:p>
                  <a:pPr defTabSz="914400"/>
                  <a:endParaRPr lang="ru-RU"/>
                </a:p>
              </p:txBody>
            </p:sp>
            <p:sp>
              <p:nvSpPr>
                <p:cNvPr id="16395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1521" y="8874"/>
                  <a:ext cx="3600" cy="216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defTabSz="914400"/>
                  <a:r>
                    <a:rPr lang="ru-RU" sz="1200" i="1">
                      <a:latin typeface="Times New Roman" pitchFamily="18" charset="0"/>
                    </a:rPr>
                    <a:t>Блок 3.2.</a:t>
                  </a:r>
                </a:p>
                <a:p>
                  <a:pPr algn="ctr" defTabSz="914400"/>
                  <a:r>
                    <a:rPr lang="ru-RU" sz="1200" i="1">
                      <a:latin typeface="Times New Roman" pitchFamily="18" charset="0"/>
                    </a:rPr>
                    <a:t>Всероссийский анкетный опрос (количественные данные)</a:t>
                  </a:r>
                </a:p>
                <a:p>
                  <a:pPr defTabSz="914400"/>
                  <a:endParaRPr lang="ru-RU" sz="1400">
                    <a:latin typeface="Times New Roman" pitchFamily="18" charset="0"/>
                  </a:endParaRPr>
                </a:p>
                <a:p>
                  <a:pPr defTabSz="914400"/>
                  <a:endParaRPr lang="ru-RU"/>
                </a:p>
              </p:txBody>
            </p:sp>
            <p:sp>
              <p:nvSpPr>
                <p:cNvPr id="16396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6741" y="5331"/>
                  <a:ext cx="3600" cy="108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914400"/>
                  <a:r>
                    <a:rPr lang="ru-RU" sz="1200" i="1">
                      <a:latin typeface="Times New Roman" pitchFamily="18" charset="0"/>
                    </a:rPr>
                    <a:t>Блок 4.1. Кейс «Удаленный ПГТ»</a:t>
                  </a:r>
                  <a:endParaRPr lang="ru-RU"/>
                </a:p>
              </p:txBody>
            </p:sp>
            <p:sp>
              <p:nvSpPr>
                <p:cNvPr id="16397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6741" y="6591"/>
                  <a:ext cx="3600" cy="144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914400"/>
                  <a:r>
                    <a:rPr lang="ru-RU" sz="1200" i="1">
                      <a:latin typeface="Times New Roman" pitchFamily="18" charset="0"/>
                    </a:rPr>
                    <a:t>Блок 4.2. Кейс «Региональная столица и город спутник»</a:t>
                  </a:r>
                </a:p>
                <a:p>
                  <a:pPr defTabSz="914400"/>
                  <a:endParaRPr lang="ru-RU" sz="1400">
                    <a:latin typeface="Times New Roman" pitchFamily="18" charset="0"/>
                  </a:endParaRPr>
                </a:p>
                <a:p>
                  <a:pPr defTabSz="914400"/>
                  <a:endParaRPr lang="ru-RU"/>
                </a:p>
              </p:txBody>
            </p:sp>
            <p:sp>
              <p:nvSpPr>
                <p:cNvPr id="16398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6741" y="8211"/>
                  <a:ext cx="3600" cy="108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914400"/>
                  <a:r>
                    <a:rPr lang="ru-RU" sz="1200" i="1">
                      <a:latin typeface="Times New Roman" pitchFamily="18" charset="0"/>
                    </a:rPr>
                    <a:t>Блок 4.3. Кейс «Подмосковный поселок»</a:t>
                  </a:r>
                </a:p>
                <a:p>
                  <a:pPr defTabSz="914400"/>
                  <a:endParaRPr lang="ru-RU" sz="1200" i="1">
                    <a:latin typeface="Times New Roman" pitchFamily="18" charset="0"/>
                  </a:endParaRPr>
                </a:p>
                <a:p>
                  <a:pPr defTabSz="914400"/>
                  <a:endParaRPr lang="ru-RU"/>
                </a:p>
              </p:txBody>
            </p:sp>
            <p:sp>
              <p:nvSpPr>
                <p:cNvPr id="16399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6741" y="9471"/>
                  <a:ext cx="3600" cy="108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914400"/>
                  <a:r>
                    <a:rPr lang="ru-RU" sz="1200" i="1">
                      <a:latin typeface="Times New Roman" pitchFamily="18" charset="0"/>
                    </a:rPr>
                    <a:t>Блок 4.4. Кейс</a:t>
                  </a:r>
                </a:p>
                <a:p>
                  <a:pPr defTabSz="914400"/>
                  <a:r>
                    <a:rPr lang="ru-RU" sz="1200" i="1">
                      <a:latin typeface="Times New Roman" pitchFamily="18" charset="0"/>
                    </a:rPr>
                    <a:t> «Малый город»</a:t>
                  </a:r>
                </a:p>
                <a:p>
                  <a:pPr defTabSz="914400"/>
                  <a:endParaRPr lang="ru-RU" sz="1400">
                    <a:latin typeface="Times New Roman" pitchFamily="18" charset="0"/>
                  </a:endParaRPr>
                </a:p>
                <a:p>
                  <a:pPr defTabSz="914400"/>
                  <a:endParaRPr lang="ru-RU"/>
                </a:p>
              </p:txBody>
            </p:sp>
            <p:sp>
              <p:nvSpPr>
                <p:cNvPr id="16400" name="Text Box 17"/>
                <p:cNvSpPr txBox="1">
                  <a:spLocks noChangeArrowheads="1"/>
                </p:cNvSpPr>
                <p:nvPr/>
              </p:nvSpPr>
              <p:spPr bwMode="auto">
                <a:xfrm>
                  <a:off x="6741" y="10731"/>
                  <a:ext cx="3600" cy="90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914400"/>
                  <a:r>
                    <a:rPr lang="ru-RU" sz="1200" i="1">
                      <a:latin typeface="Times New Roman" pitchFamily="18" charset="0"/>
                    </a:rPr>
                    <a:t>Блок 4.5. Кейс </a:t>
                  </a:r>
                </a:p>
                <a:p>
                  <a:pPr defTabSz="914400"/>
                  <a:r>
                    <a:rPr lang="ru-RU" sz="1200" i="1">
                      <a:latin typeface="Times New Roman" pitchFamily="18" charset="0"/>
                    </a:rPr>
                    <a:t>«Мегаполис»</a:t>
                  </a:r>
                </a:p>
                <a:p>
                  <a:pPr defTabSz="914400"/>
                  <a:endParaRPr lang="ru-RU" sz="1400">
                    <a:latin typeface="Times New Roman" pitchFamily="18" charset="0"/>
                  </a:endParaRPr>
                </a:p>
                <a:p>
                  <a:pPr defTabSz="914400"/>
                  <a:endParaRPr lang="ru-RU"/>
                </a:p>
              </p:txBody>
            </p:sp>
            <p:sp>
              <p:nvSpPr>
                <p:cNvPr id="16401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1521" y="12351"/>
                  <a:ext cx="8820" cy="72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defTabSz="914400"/>
                  <a:r>
                    <a:rPr lang="ru-RU" sz="1200" i="1">
                      <a:latin typeface="Times New Roman" pitchFamily="18" charset="0"/>
                    </a:rPr>
                    <a:t>Блок 5. Анализ развития системы предшкольного образования</a:t>
                  </a:r>
                </a:p>
                <a:p>
                  <a:pPr defTabSz="914400"/>
                  <a:endParaRPr lang="ru-RU"/>
                </a:p>
              </p:txBody>
            </p:sp>
            <p:sp>
              <p:nvSpPr>
                <p:cNvPr id="16402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2421" y="13748"/>
                  <a:ext cx="7200" cy="663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defTabSz="914400"/>
                  <a:r>
                    <a:rPr lang="ru-RU" sz="1200" i="1">
                      <a:latin typeface="Times New Roman" pitchFamily="18" charset="0"/>
                    </a:rPr>
                    <a:t>Блок 6. Итоговое заключение</a:t>
                  </a:r>
                </a:p>
                <a:p>
                  <a:pPr defTabSz="914400"/>
                  <a:endParaRPr lang="ru-RU"/>
                </a:p>
              </p:txBody>
            </p:sp>
            <p:sp>
              <p:nvSpPr>
                <p:cNvPr id="16403" name="Line 20"/>
                <p:cNvSpPr>
                  <a:spLocks noChangeShapeType="1"/>
                </p:cNvSpPr>
                <p:nvPr/>
              </p:nvSpPr>
              <p:spPr bwMode="auto">
                <a:xfrm>
                  <a:off x="3321" y="7794"/>
                  <a:ext cx="0" cy="108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6404" name="Line 21"/>
                <p:cNvSpPr>
                  <a:spLocks noChangeShapeType="1"/>
                </p:cNvSpPr>
                <p:nvPr/>
              </p:nvSpPr>
              <p:spPr bwMode="auto">
                <a:xfrm>
                  <a:off x="3321" y="5094"/>
                  <a:ext cx="0" cy="72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6405" name="Line 22"/>
                <p:cNvSpPr>
                  <a:spLocks noChangeShapeType="1"/>
                </p:cNvSpPr>
                <p:nvPr/>
              </p:nvSpPr>
              <p:spPr bwMode="auto">
                <a:xfrm>
                  <a:off x="3321" y="3532"/>
                  <a:ext cx="0" cy="48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6406" name="Line 23"/>
                <p:cNvSpPr>
                  <a:spLocks noChangeShapeType="1"/>
                </p:cNvSpPr>
                <p:nvPr/>
              </p:nvSpPr>
              <p:spPr bwMode="auto">
                <a:xfrm>
                  <a:off x="8541" y="3532"/>
                  <a:ext cx="0" cy="48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6407" name="Line 24"/>
                <p:cNvSpPr>
                  <a:spLocks noChangeShapeType="1"/>
                </p:cNvSpPr>
                <p:nvPr/>
              </p:nvSpPr>
              <p:spPr bwMode="auto">
                <a:xfrm>
                  <a:off x="6021" y="1854"/>
                  <a:ext cx="0" cy="54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6408" name="Line 25"/>
                <p:cNvSpPr>
                  <a:spLocks noChangeShapeType="1"/>
                </p:cNvSpPr>
                <p:nvPr/>
              </p:nvSpPr>
              <p:spPr bwMode="auto">
                <a:xfrm>
                  <a:off x="10341" y="4554"/>
                  <a:ext cx="360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6409" name="Line 26"/>
                <p:cNvSpPr>
                  <a:spLocks noChangeShapeType="1"/>
                </p:cNvSpPr>
                <p:nvPr/>
              </p:nvSpPr>
              <p:spPr bwMode="auto">
                <a:xfrm flipH="1">
                  <a:off x="10341" y="11190"/>
                  <a:ext cx="360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6410" name="Line 27"/>
                <p:cNvSpPr>
                  <a:spLocks noChangeShapeType="1"/>
                </p:cNvSpPr>
                <p:nvPr/>
              </p:nvSpPr>
              <p:spPr bwMode="auto">
                <a:xfrm flipH="1">
                  <a:off x="10341" y="9954"/>
                  <a:ext cx="360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6411" name="Line 28"/>
                <p:cNvSpPr>
                  <a:spLocks noChangeShapeType="1"/>
                </p:cNvSpPr>
                <p:nvPr/>
              </p:nvSpPr>
              <p:spPr bwMode="auto">
                <a:xfrm flipH="1">
                  <a:off x="10341" y="8694"/>
                  <a:ext cx="360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6412" name="Line 29"/>
                <p:cNvSpPr>
                  <a:spLocks noChangeShapeType="1"/>
                </p:cNvSpPr>
                <p:nvPr/>
              </p:nvSpPr>
              <p:spPr bwMode="auto">
                <a:xfrm flipH="1">
                  <a:off x="10341" y="7254"/>
                  <a:ext cx="360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6413" name="Line 30"/>
                <p:cNvSpPr>
                  <a:spLocks noChangeShapeType="1"/>
                </p:cNvSpPr>
                <p:nvPr/>
              </p:nvSpPr>
              <p:spPr bwMode="auto">
                <a:xfrm flipH="1">
                  <a:off x="10341" y="5814"/>
                  <a:ext cx="360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6414" name="Line 31"/>
                <p:cNvSpPr>
                  <a:spLocks noChangeShapeType="1"/>
                </p:cNvSpPr>
                <p:nvPr/>
              </p:nvSpPr>
              <p:spPr bwMode="auto">
                <a:xfrm>
                  <a:off x="5085" y="11034"/>
                  <a:ext cx="1620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6415" name="Line 32"/>
                <p:cNvSpPr>
                  <a:spLocks noChangeShapeType="1"/>
                </p:cNvSpPr>
                <p:nvPr/>
              </p:nvSpPr>
              <p:spPr bwMode="auto">
                <a:xfrm>
                  <a:off x="3321" y="11031"/>
                  <a:ext cx="0" cy="133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6416" name="Line 33"/>
                <p:cNvSpPr>
                  <a:spLocks noChangeShapeType="1"/>
                </p:cNvSpPr>
                <p:nvPr/>
              </p:nvSpPr>
              <p:spPr bwMode="auto">
                <a:xfrm>
                  <a:off x="8541" y="11639"/>
                  <a:ext cx="0" cy="72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6417" name="Line 34"/>
                <p:cNvSpPr>
                  <a:spLocks noChangeShapeType="1"/>
                </p:cNvSpPr>
                <p:nvPr/>
              </p:nvSpPr>
              <p:spPr bwMode="auto">
                <a:xfrm>
                  <a:off x="6021" y="13071"/>
                  <a:ext cx="0" cy="663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6418" name="Line 35"/>
                <p:cNvSpPr>
                  <a:spLocks noChangeShapeType="1"/>
                </p:cNvSpPr>
                <p:nvPr/>
              </p:nvSpPr>
              <p:spPr bwMode="auto">
                <a:xfrm>
                  <a:off x="5121" y="4374"/>
                  <a:ext cx="1620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6419" name="Line 36"/>
                <p:cNvSpPr>
                  <a:spLocks noChangeShapeType="1"/>
                </p:cNvSpPr>
                <p:nvPr/>
              </p:nvSpPr>
              <p:spPr bwMode="auto">
                <a:xfrm flipH="1">
                  <a:off x="5120" y="4734"/>
                  <a:ext cx="1587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6420" name="Line 37"/>
                <p:cNvSpPr>
                  <a:spLocks noChangeShapeType="1"/>
                </p:cNvSpPr>
                <p:nvPr/>
              </p:nvSpPr>
              <p:spPr bwMode="auto">
                <a:xfrm flipV="1">
                  <a:off x="5121" y="6174"/>
                  <a:ext cx="1620" cy="54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6421" name="Line 38"/>
                <p:cNvSpPr>
                  <a:spLocks noChangeShapeType="1"/>
                </p:cNvSpPr>
                <p:nvPr/>
              </p:nvSpPr>
              <p:spPr bwMode="auto">
                <a:xfrm>
                  <a:off x="5121" y="6714"/>
                  <a:ext cx="1620" cy="54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6422" name="Line 39"/>
                <p:cNvSpPr>
                  <a:spLocks noChangeShapeType="1"/>
                </p:cNvSpPr>
                <p:nvPr/>
              </p:nvSpPr>
              <p:spPr bwMode="auto">
                <a:xfrm>
                  <a:off x="5121" y="6714"/>
                  <a:ext cx="1620" cy="180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6423" name="Line 40"/>
                <p:cNvSpPr>
                  <a:spLocks noChangeShapeType="1"/>
                </p:cNvSpPr>
                <p:nvPr/>
              </p:nvSpPr>
              <p:spPr bwMode="auto">
                <a:xfrm>
                  <a:off x="5121" y="6714"/>
                  <a:ext cx="1620" cy="288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16389" name="Line 41"/>
              <p:cNvSpPr>
                <a:spLocks noChangeShapeType="1"/>
              </p:cNvSpPr>
              <p:nvPr/>
            </p:nvSpPr>
            <p:spPr bwMode="auto">
              <a:xfrm>
                <a:off x="5121" y="6714"/>
                <a:ext cx="1620" cy="41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 algn="ctr">
              <a:buFont typeface="Arial" charset="0"/>
              <a:buNone/>
              <a:defRPr/>
            </a:pPr>
            <a:r>
              <a:rPr lang="ru-RU" sz="4400" i="1" dirty="0" smtClean="0"/>
              <a:t>Количество семей, использующих различные образовательные стратегии, меняется в зависимости от образовательной ступени</a:t>
            </a:r>
          </a:p>
          <a:p>
            <a:pPr algn="ctr">
              <a:defRPr/>
            </a:pPr>
            <a:endParaRPr lang="ru-RU" sz="4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 стрелкой 4"/>
          <p:cNvCxnSpPr/>
          <p:nvPr/>
        </p:nvCxnSpPr>
        <p:spPr>
          <a:xfrm flipV="1">
            <a:off x="4632325" y="862013"/>
            <a:ext cx="0" cy="56276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flipV="1">
            <a:off x="265113" y="3363913"/>
            <a:ext cx="8651875" cy="269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131" name="TextBox 8"/>
          <p:cNvSpPr txBox="1">
            <a:spLocks noChangeArrowheads="1"/>
          </p:cNvSpPr>
          <p:nvPr/>
        </p:nvSpPr>
        <p:spPr bwMode="auto">
          <a:xfrm>
            <a:off x="4745038" y="862013"/>
            <a:ext cx="22050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Проактивная</a:t>
            </a:r>
          </a:p>
        </p:txBody>
      </p:sp>
      <p:sp>
        <p:nvSpPr>
          <p:cNvPr id="48132" name="TextBox 9"/>
          <p:cNvSpPr txBox="1">
            <a:spLocks noChangeArrowheads="1"/>
          </p:cNvSpPr>
          <p:nvPr/>
        </p:nvSpPr>
        <p:spPr bwMode="auto">
          <a:xfrm>
            <a:off x="4745038" y="6057900"/>
            <a:ext cx="25527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Реактивная</a:t>
            </a:r>
          </a:p>
        </p:txBody>
      </p:sp>
      <p:sp>
        <p:nvSpPr>
          <p:cNvPr id="48133" name="TextBox 10"/>
          <p:cNvSpPr txBox="1">
            <a:spLocks noChangeArrowheads="1"/>
          </p:cNvSpPr>
          <p:nvPr/>
        </p:nvSpPr>
        <p:spPr bwMode="auto">
          <a:xfrm>
            <a:off x="6950075" y="3500438"/>
            <a:ext cx="20923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Перформативная</a:t>
            </a:r>
          </a:p>
        </p:txBody>
      </p:sp>
      <p:sp>
        <p:nvSpPr>
          <p:cNvPr id="48134" name="TextBox 11"/>
          <p:cNvSpPr txBox="1">
            <a:spLocks noChangeArrowheads="1"/>
          </p:cNvSpPr>
          <p:nvPr/>
        </p:nvSpPr>
        <p:spPr bwMode="auto">
          <a:xfrm>
            <a:off x="265113" y="3500438"/>
            <a:ext cx="228917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Сохранение правил</a:t>
            </a:r>
          </a:p>
        </p:txBody>
      </p:sp>
      <p:sp>
        <p:nvSpPr>
          <p:cNvPr id="48135" name="Название 12"/>
          <p:cNvSpPr>
            <a:spLocks noGrp="1"/>
          </p:cNvSpPr>
          <p:nvPr>
            <p:ph type="title"/>
          </p:nvPr>
        </p:nvSpPr>
        <p:spPr>
          <a:xfrm>
            <a:off x="457200" y="-280988"/>
            <a:ext cx="8229600" cy="1143001"/>
          </a:xfrm>
        </p:spPr>
        <p:txBody>
          <a:bodyPr/>
          <a:lstStyle/>
          <a:p>
            <a:r>
              <a:rPr lang="ru-RU" smtClean="0"/>
              <a:t>Пространство стратегий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Прямая со стрелкой 6"/>
          <p:cNvCxnSpPr/>
          <p:nvPr/>
        </p:nvCxnSpPr>
        <p:spPr>
          <a:xfrm flipV="1">
            <a:off x="265113" y="3363913"/>
            <a:ext cx="8651875" cy="269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154" name="TextBox 8"/>
          <p:cNvSpPr txBox="1">
            <a:spLocks noChangeArrowheads="1"/>
          </p:cNvSpPr>
          <p:nvPr/>
        </p:nvSpPr>
        <p:spPr bwMode="auto">
          <a:xfrm>
            <a:off x="4745038" y="862013"/>
            <a:ext cx="22050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Проактивная</a:t>
            </a:r>
          </a:p>
        </p:txBody>
      </p:sp>
      <p:sp>
        <p:nvSpPr>
          <p:cNvPr id="49155" name="TextBox 9"/>
          <p:cNvSpPr txBox="1">
            <a:spLocks noChangeArrowheads="1"/>
          </p:cNvSpPr>
          <p:nvPr/>
        </p:nvSpPr>
        <p:spPr bwMode="auto">
          <a:xfrm>
            <a:off x="4745038" y="6057900"/>
            <a:ext cx="25527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Реактивная</a:t>
            </a:r>
          </a:p>
        </p:txBody>
      </p:sp>
      <p:sp>
        <p:nvSpPr>
          <p:cNvPr id="49156" name="TextBox 10"/>
          <p:cNvSpPr txBox="1">
            <a:spLocks noChangeArrowheads="1"/>
          </p:cNvSpPr>
          <p:nvPr/>
        </p:nvSpPr>
        <p:spPr bwMode="auto">
          <a:xfrm>
            <a:off x="6950075" y="3500438"/>
            <a:ext cx="20923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Перформативная</a:t>
            </a:r>
          </a:p>
        </p:txBody>
      </p:sp>
      <p:sp>
        <p:nvSpPr>
          <p:cNvPr id="49157" name="TextBox 11"/>
          <p:cNvSpPr txBox="1">
            <a:spLocks noChangeArrowheads="1"/>
          </p:cNvSpPr>
          <p:nvPr/>
        </p:nvSpPr>
        <p:spPr bwMode="auto">
          <a:xfrm>
            <a:off x="265113" y="3500438"/>
            <a:ext cx="22891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Константивная</a:t>
            </a:r>
          </a:p>
        </p:txBody>
      </p:sp>
      <p:sp>
        <p:nvSpPr>
          <p:cNvPr id="49158" name="Название 12"/>
          <p:cNvSpPr>
            <a:spLocks noGrp="1"/>
          </p:cNvSpPr>
          <p:nvPr>
            <p:ph type="title"/>
          </p:nvPr>
        </p:nvSpPr>
        <p:spPr>
          <a:xfrm>
            <a:off x="457200" y="-280988"/>
            <a:ext cx="8229600" cy="1143001"/>
          </a:xfrm>
        </p:spPr>
        <p:txBody>
          <a:bodyPr/>
          <a:lstStyle/>
          <a:p>
            <a:r>
              <a:rPr lang="ru-RU" smtClean="0"/>
              <a:t>ДОУ</a:t>
            </a:r>
          </a:p>
        </p:txBody>
      </p:sp>
      <p:sp>
        <p:nvSpPr>
          <p:cNvPr id="2" name="Овал 1"/>
          <p:cNvSpPr/>
          <p:nvPr/>
        </p:nvSpPr>
        <p:spPr>
          <a:xfrm>
            <a:off x="1800225" y="3868738"/>
            <a:ext cx="2441575" cy="2286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641350" y="1020763"/>
            <a:ext cx="1257300" cy="11842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" name="Овал 2"/>
          <p:cNvSpPr/>
          <p:nvPr/>
        </p:nvSpPr>
        <p:spPr>
          <a:xfrm>
            <a:off x="3976688" y="1773238"/>
            <a:ext cx="1590675" cy="147796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5" name="Прямая со стрелкой 4"/>
          <p:cNvCxnSpPr/>
          <p:nvPr/>
        </p:nvCxnSpPr>
        <p:spPr>
          <a:xfrm flipV="1">
            <a:off x="4632325" y="862013"/>
            <a:ext cx="0" cy="56276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163" name="TextBox 3"/>
          <p:cNvSpPr txBox="1">
            <a:spLocks noChangeArrowheads="1"/>
          </p:cNvSpPr>
          <p:nvPr/>
        </p:nvSpPr>
        <p:spPr bwMode="auto">
          <a:xfrm>
            <a:off x="1800225" y="1020763"/>
            <a:ext cx="12842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/>
              <a:t>Целевые инвестиции</a:t>
            </a:r>
          </a:p>
        </p:txBody>
      </p:sp>
      <p:sp>
        <p:nvSpPr>
          <p:cNvPr id="49164" name="TextBox 5"/>
          <p:cNvSpPr txBox="1">
            <a:spLocks noChangeArrowheads="1"/>
          </p:cNvSpPr>
          <p:nvPr/>
        </p:nvSpPr>
        <p:spPr bwMode="auto">
          <a:xfrm>
            <a:off x="5567363" y="1773238"/>
            <a:ext cx="149383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/>
              <a:t>Пакетные инвестиции</a:t>
            </a:r>
          </a:p>
        </p:txBody>
      </p:sp>
      <p:sp>
        <p:nvSpPr>
          <p:cNvPr id="49165" name="TextBox 7"/>
          <p:cNvSpPr txBox="1">
            <a:spLocks noChangeArrowheads="1"/>
          </p:cNvSpPr>
          <p:nvPr/>
        </p:nvSpPr>
        <p:spPr bwMode="auto">
          <a:xfrm>
            <a:off x="3251200" y="3629025"/>
            <a:ext cx="13811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/>
              <a:t>Делегирование</a:t>
            </a:r>
          </a:p>
        </p:txBody>
      </p:sp>
      <p:sp>
        <p:nvSpPr>
          <p:cNvPr id="49166" name="TextBox 14"/>
          <p:cNvSpPr txBox="1">
            <a:spLocks noChangeArrowheads="1"/>
          </p:cNvSpPr>
          <p:nvPr/>
        </p:nvSpPr>
        <p:spPr bwMode="auto">
          <a:xfrm>
            <a:off x="865188" y="1482725"/>
            <a:ext cx="6985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22%</a:t>
            </a:r>
          </a:p>
        </p:txBody>
      </p:sp>
      <p:sp>
        <p:nvSpPr>
          <p:cNvPr id="49167" name="TextBox 15"/>
          <p:cNvSpPr txBox="1">
            <a:spLocks noChangeArrowheads="1"/>
          </p:cNvSpPr>
          <p:nvPr/>
        </p:nvSpPr>
        <p:spPr bwMode="auto">
          <a:xfrm>
            <a:off x="4745038" y="2428875"/>
            <a:ext cx="65563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32%</a:t>
            </a:r>
          </a:p>
        </p:txBody>
      </p:sp>
      <p:sp>
        <p:nvSpPr>
          <p:cNvPr id="49168" name="TextBox 16"/>
          <p:cNvSpPr txBox="1">
            <a:spLocks noChangeArrowheads="1"/>
          </p:cNvSpPr>
          <p:nvPr/>
        </p:nvSpPr>
        <p:spPr bwMode="auto">
          <a:xfrm>
            <a:off x="2554288" y="4832350"/>
            <a:ext cx="1143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46%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Прямая со стрелкой 6"/>
          <p:cNvCxnSpPr/>
          <p:nvPr/>
        </p:nvCxnSpPr>
        <p:spPr>
          <a:xfrm flipV="1">
            <a:off x="265113" y="3363913"/>
            <a:ext cx="8651875" cy="269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178" name="TextBox 8"/>
          <p:cNvSpPr txBox="1">
            <a:spLocks noChangeArrowheads="1"/>
          </p:cNvSpPr>
          <p:nvPr/>
        </p:nvSpPr>
        <p:spPr bwMode="auto">
          <a:xfrm>
            <a:off x="4745038" y="862013"/>
            <a:ext cx="22050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Проактивная</a:t>
            </a:r>
          </a:p>
        </p:txBody>
      </p:sp>
      <p:sp>
        <p:nvSpPr>
          <p:cNvPr id="50179" name="TextBox 9"/>
          <p:cNvSpPr txBox="1">
            <a:spLocks noChangeArrowheads="1"/>
          </p:cNvSpPr>
          <p:nvPr/>
        </p:nvSpPr>
        <p:spPr bwMode="auto">
          <a:xfrm>
            <a:off x="4745038" y="6057900"/>
            <a:ext cx="25527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Реактивная</a:t>
            </a:r>
          </a:p>
        </p:txBody>
      </p:sp>
      <p:sp>
        <p:nvSpPr>
          <p:cNvPr id="50180" name="TextBox 10"/>
          <p:cNvSpPr txBox="1">
            <a:spLocks noChangeArrowheads="1"/>
          </p:cNvSpPr>
          <p:nvPr/>
        </p:nvSpPr>
        <p:spPr bwMode="auto">
          <a:xfrm>
            <a:off x="6950075" y="3500438"/>
            <a:ext cx="20923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Перформативная</a:t>
            </a:r>
          </a:p>
        </p:txBody>
      </p:sp>
      <p:sp>
        <p:nvSpPr>
          <p:cNvPr id="50181" name="TextBox 11"/>
          <p:cNvSpPr txBox="1">
            <a:spLocks noChangeArrowheads="1"/>
          </p:cNvSpPr>
          <p:nvPr/>
        </p:nvSpPr>
        <p:spPr bwMode="auto">
          <a:xfrm>
            <a:off x="265113" y="3500438"/>
            <a:ext cx="22891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Константивная</a:t>
            </a:r>
          </a:p>
        </p:txBody>
      </p:sp>
      <p:sp>
        <p:nvSpPr>
          <p:cNvPr id="50182" name="Название 12"/>
          <p:cNvSpPr>
            <a:spLocks noGrp="1"/>
          </p:cNvSpPr>
          <p:nvPr>
            <p:ph type="title"/>
          </p:nvPr>
        </p:nvSpPr>
        <p:spPr>
          <a:xfrm>
            <a:off x="457200" y="-280988"/>
            <a:ext cx="8229600" cy="1143001"/>
          </a:xfrm>
        </p:spPr>
        <p:txBody>
          <a:bodyPr/>
          <a:lstStyle/>
          <a:p>
            <a:r>
              <a:rPr lang="ru-RU" smtClean="0"/>
              <a:t>1 класс</a:t>
            </a:r>
          </a:p>
        </p:txBody>
      </p:sp>
      <p:sp>
        <p:nvSpPr>
          <p:cNvPr id="2" name="Овал 1"/>
          <p:cNvSpPr/>
          <p:nvPr/>
        </p:nvSpPr>
        <p:spPr>
          <a:xfrm>
            <a:off x="1800225" y="3868738"/>
            <a:ext cx="2344738" cy="218916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865188" y="1231900"/>
            <a:ext cx="935037" cy="889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" name="Овал 2"/>
          <p:cNvSpPr/>
          <p:nvPr/>
        </p:nvSpPr>
        <p:spPr>
          <a:xfrm>
            <a:off x="3559175" y="1231900"/>
            <a:ext cx="2135188" cy="20193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5" name="Прямая со стрелкой 4"/>
          <p:cNvCxnSpPr/>
          <p:nvPr/>
        </p:nvCxnSpPr>
        <p:spPr>
          <a:xfrm flipV="1">
            <a:off x="4632325" y="862013"/>
            <a:ext cx="0" cy="56276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187" name="TextBox 3"/>
          <p:cNvSpPr txBox="1">
            <a:spLocks noChangeArrowheads="1"/>
          </p:cNvSpPr>
          <p:nvPr/>
        </p:nvSpPr>
        <p:spPr bwMode="auto">
          <a:xfrm>
            <a:off x="1701800" y="1020763"/>
            <a:ext cx="12842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/>
              <a:t>Целевые инвестиции</a:t>
            </a:r>
          </a:p>
        </p:txBody>
      </p:sp>
      <p:sp>
        <p:nvSpPr>
          <p:cNvPr id="50188" name="TextBox 5"/>
          <p:cNvSpPr txBox="1">
            <a:spLocks noChangeArrowheads="1"/>
          </p:cNvSpPr>
          <p:nvPr/>
        </p:nvSpPr>
        <p:spPr bwMode="auto">
          <a:xfrm>
            <a:off x="5567363" y="1773238"/>
            <a:ext cx="149383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/>
              <a:t>Пакетные инвестиции</a:t>
            </a:r>
          </a:p>
        </p:txBody>
      </p:sp>
      <p:sp>
        <p:nvSpPr>
          <p:cNvPr id="50189" name="TextBox 7"/>
          <p:cNvSpPr txBox="1">
            <a:spLocks noChangeArrowheads="1"/>
          </p:cNvSpPr>
          <p:nvPr/>
        </p:nvSpPr>
        <p:spPr bwMode="auto">
          <a:xfrm>
            <a:off x="3251200" y="3629025"/>
            <a:ext cx="13811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/>
              <a:t>Делегирование</a:t>
            </a:r>
          </a:p>
        </p:txBody>
      </p:sp>
      <p:sp>
        <p:nvSpPr>
          <p:cNvPr id="50190" name="TextBox 14"/>
          <p:cNvSpPr txBox="1">
            <a:spLocks noChangeArrowheads="1"/>
          </p:cNvSpPr>
          <p:nvPr/>
        </p:nvSpPr>
        <p:spPr bwMode="auto">
          <a:xfrm>
            <a:off x="865188" y="1482725"/>
            <a:ext cx="6985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14%</a:t>
            </a:r>
          </a:p>
        </p:txBody>
      </p:sp>
      <p:sp>
        <p:nvSpPr>
          <p:cNvPr id="50191" name="TextBox 15"/>
          <p:cNvSpPr txBox="1">
            <a:spLocks noChangeArrowheads="1"/>
          </p:cNvSpPr>
          <p:nvPr/>
        </p:nvSpPr>
        <p:spPr bwMode="auto">
          <a:xfrm>
            <a:off x="4745038" y="2428875"/>
            <a:ext cx="65563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41%</a:t>
            </a:r>
          </a:p>
        </p:txBody>
      </p:sp>
      <p:sp>
        <p:nvSpPr>
          <p:cNvPr id="50192" name="TextBox 16"/>
          <p:cNvSpPr txBox="1">
            <a:spLocks noChangeArrowheads="1"/>
          </p:cNvSpPr>
          <p:nvPr/>
        </p:nvSpPr>
        <p:spPr bwMode="auto">
          <a:xfrm>
            <a:off x="2554288" y="4832350"/>
            <a:ext cx="1143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45%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Прямая со стрелкой 6"/>
          <p:cNvCxnSpPr/>
          <p:nvPr/>
        </p:nvCxnSpPr>
        <p:spPr>
          <a:xfrm flipV="1">
            <a:off x="265113" y="3363913"/>
            <a:ext cx="8651875" cy="269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202" name="TextBox 8"/>
          <p:cNvSpPr txBox="1">
            <a:spLocks noChangeArrowheads="1"/>
          </p:cNvSpPr>
          <p:nvPr/>
        </p:nvSpPr>
        <p:spPr bwMode="auto">
          <a:xfrm>
            <a:off x="4745038" y="862013"/>
            <a:ext cx="22050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Проактивная</a:t>
            </a:r>
          </a:p>
        </p:txBody>
      </p:sp>
      <p:sp>
        <p:nvSpPr>
          <p:cNvPr id="51203" name="TextBox 9"/>
          <p:cNvSpPr txBox="1">
            <a:spLocks noChangeArrowheads="1"/>
          </p:cNvSpPr>
          <p:nvPr/>
        </p:nvSpPr>
        <p:spPr bwMode="auto">
          <a:xfrm>
            <a:off x="4745038" y="6057900"/>
            <a:ext cx="25527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Реактивная</a:t>
            </a:r>
          </a:p>
        </p:txBody>
      </p:sp>
      <p:sp>
        <p:nvSpPr>
          <p:cNvPr id="51204" name="TextBox 10"/>
          <p:cNvSpPr txBox="1">
            <a:spLocks noChangeArrowheads="1"/>
          </p:cNvSpPr>
          <p:nvPr/>
        </p:nvSpPr>
        <p:spPr bwMode="auto">
          <a:xfrm>
            <a:off x="6950075" y="3500438"/>
            <a:ext cx="20923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Перформативная</a:t>
            </a:r>
          </a:p>
        </p:txBody>
      </p:sp>
      <p:sp>
        <p:nvSpPr>
          <p:cNvPr id="51205" name="TextBox 11"/>
          <p:cNvSpPr txBox="1">
            <a:spLocks noChangeArrowheads="1"/>
          </p:cNvSpPr>
          <p:nvPr/>
        </p:nvSpPr>
        <p:spPr bwMode="auto">
          <a:xfrm>
            <a:off x="265113" y="3500438"/>
            <a:ext cx="22891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Константивная</a:t>
            </a:r>
          </a:p>
        </p:txBody>
      </p:sp>
      <p:sp>
        <p:nvSpPr>
          <p:cNvPr id="51206" name="Название 12"/>
          <p:cNvSpPr>
            <a:spLocks noGrp="1"/>
          </p:cNvSpPr>
          <p:nvPr>
            <p:ph type="title"/>
          </p:nvPr>
        </p:nvSpPr>
        <p:spPr>
          <a:xfrm>
            <a:off x="457200" y="-280988"/>
            <a:ext cx="8229600" cy="1143001"/>
          </a:xfrm>
        </p:spPr>
        <p:txBody>
          <a:bodyPr/>
          <a:lstStyle/>
          <a:p>
            <a:r>
              <a:rPr lang="ru-RU" smtClean="0"/>
              <a:t>9 класс</a:t>
            </a:r>
          </a:p>
        </p:txBody>
      </p:sp>
      <p:sp>
        <p:nvSpPr>
          <p:cNvPr id="2" name="Овал 1"/>
          <p:cNvSpPr/>
          <p:nvPr/>
        </p:nvSpPr>
        <p:spPr>
          <a:xfrm>
            <a:off x="1800225" y="3868738"/>
            <a:ext cx="2651125" cy="255746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641350" y="1020763"/>
            <a:ext cx="1660525" cy="154781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" name="Овал 2"/>
          <p:cNvSpPr/>
          <p:nvPr/>
        </p:nvSpPr>
        <p:spPr>
          <a:xfrm>
            <a:off x="4165600" y="2055813"/>
            <a:ext cx="1158875" cy="102552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5" name="Прямая со стрелкой 4"/>
          <p:cNvCxnSpPr/>
          <p:nvPr/>
        </p:nvCxnSpPr>
        <p:spPr>
          <a:xfrm flipV="1">
            <a:off x="4632325" y="862013"/>
            <a:ext cx="0" cy="56276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211" name="TextBox 3"/>
          <p:cNvSpPr txBox="1">
            <a:spLocks noChangeArrowheads="1"/>
          </p:cNvSpPr>
          <p:nvPr/>
        </p:nvSpPr>
        <p:spPr bwMode="auto">
          <a:xfrm>
            <a:off x="1966913" y="862013"/>
            <a:ext cx="12842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/>
              <a:t>Целевые инвестиции</a:t>
            </a:r>
          </a:p>
        </p:txBody>
      </p:sp>
      <p:sp>
        <p:nvSpPr>
          <p:cNvPr id="51212" name="TextBox 5"/>
          <p:cNvSpPr txBox="1">
            <a:spLocks noChangeArrowheads="1"/>
          </p:cNvSpPr>
          <p:nvPr/>
        </p:nvSpPr>
        <p:spPr bwMode="auto">
          <a:xfrm>
            <a:off x="5324475" y="1866900"/>
            <a:ext cx="14922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/>
              <a:t>Пакетные инвестиции</a:t>
            </a:r>
          </a:p>
        </p:txBody>
      </p:sp>
      <p:sp>
        <p:nvSpPr>
          <p:cNvPr id="51213" name="TextBox 7"/>
          <p:cNvSpPr txBox="1">
            <a:spLocks noChangeArrowheads="1"/>
          </p:cNvSpPr>
          <p:nvPr/>
        </p:nvSpPr>
        <p:spPr bwMode="auto">
          <a:xfrm>
            <a:off x="3251200" y="3629025"/>
            <a:ext cx="13811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/>
              <a:t>Делегирование</a:t>
            </a:r>
          </a:p>
        </p:txBody>
      </p:sp>
      <p:sp>
        <p:nvSpPr>
          <p:cNvPr id="51214" name="TextBox 14"/>
          <p:cNvSpPr txBox="1">
            <a:spLocks noChangeArrowheads="1"/>
          </p:cNvSpPr>
          <p:nvPr/>
        </p:nvSpPr>
        <p:spPr bwMode="auto">
          <a:xfrm>
            <a:off x="865188" y="1482725"/>
            <a:ext cx="6985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34%</a:t>
            </a:r>
          </a:p>
        </p:txBody>
      </p:sp>
      <p:sp>
        <p:nvSpPr>
          <p:cNvPr id="51215" name="TextBox 15"/>
          <p:cNvSpPr txBox="1">
            <a:spLocks noChangeArrowheads="1"/>
          </p:cNvSpPr>
          <p:nvPr/>
        </p:nvSpPr>
        <p:spPr bwMode="auto">
          <a:xfrm>
            <a:off x="4745038" y="2428875"/>
            <a:ext cx="65563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15%</a:t>
            </a:r>
          </a:p>
        </p:txBody>
      </p:sp>
      <p:sp>
        <p:nvSpPr>
          <p:cNvPr id="51216" name="TextBox 16"/>
          <p:cNvSpPr txBox="1">
            <a:spLocks noChangeArrowheads="1"/>
          </p:cNvSpPr>
          <p:nvPr/>
        </p:nvSpPr>
        <p:spPr bwMode="auto">
          <a:xfrm>
            <a:off x="2554288" y="4832350"/>
            <a:ext cx="1143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51%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pPr algn="l" eaLnBrk="1" hangingPunct="1"/>
            <a:r>
              <a:rPr lang="ru-RU" sz="2700" b="1" smtClean="0"/>
              <a:t>Заметим, однако, что предоставление ребенку дополнительного образования, остается практикой, характерной для горожан</a:t>
            </a:r>
            <a:r>
              <a:rPr lang="ru-RU" sz="2700" smtClean="0"/>
              <a:t>.</a:t>
            </a:r>
            <a:r>
              <a:rPr lang="ru-RU" sz="3600" smtClean="0"/>
              <a:t> </a:t>
            </a:r>
            <a:br>
              <a:rPr lang="ru-RU" sz="3600" smtClean="0"/>
            </a:br>
            <a:r>
              <a:rPr lang="ru-RU" sz="3600" smtClean="0"/>
              <a:t/>
            </a:r>
            <a:br>
              <a:rPr lang="ru-RU" sz="3600" smtClean="0"/>
            </a:br>
            <a:r>
              <a:rPr lang="ru-RU" sz="3600" smtClean="0"/>
              <a:t>Исключение составляют ситуации «институциональной компенсации»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600" smtClean="0"/>
              <a:t>Основные выводы по образовательной активности родителей (Стратегия 2020)</a:t>
            </a:r>
          </a:p>
        </p:txBody>
      </p:sp>
      <p:sp>
        <p:nvSpPr>
          <p:cNvPr id="17410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Возрастает активность семей в образовании детей. </a:t>
            </a:r>
          </a:p>
          <a:p>
            <a:pPr eaLnBrk="1" hangingPunct="1"/>
            <a:r>
              <a:rPr lang="ru-RU" smtClean="0"/>
              <a:t>Усиливается внимание к дошкольной подготовке.</a:t>
            </a:r>
          </a:p>
          <a:p>
            <a:pPr eaLnBrk="1" hangingPunct="1"/>
            <a:r>
              <a:rPr lang="ru-RU" smtClean="0"/>
              <a:t>Родители стали более ответственно подходить к выбору школы.</a:t>
            </a:r>
          </a:p>
          <a:p>
            <a:pPr eaLnBrk="1" hangingPunct="1"/>
            <a:r>
              <a:rPr lang="ru-RU" smtClean="0"/>
              <a:t>Усиливается поддержка детей в начальной школе.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4000" smtClean="0"/>
              <a:t>Когда надо начинать подготовку ребенка к школе (ДОУ)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Поступление в школу: </a:t>
            </a:r>
            <a:r>
              <a:rPr lang="ru-RU" dirty="0"/>
              <a:t>обеспокоенность </a:t>
            </a:r>
            <a:r>
              <a:rPr lang="ru-RU" dirty="0" smtClean="0"/>
              <a:t>родителей</a:t>
            </a:r>
            <a:endParaRPr lang="ru-RU" dirty="0"/>
          </a:p>
        </p:txBody>
      </p:sp>
      <p:sp>
        <p:nvSpPr>
          <p:cNvPr id="19458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endParaRPr lang="ru-RU" smtClean="0"/>
          </a:p>
          <a:p>
            <a:pPr algn="just" eaLnBrk="1" hangingPunct="1"/>
            <a:r>
              <a:rPr lang="ru-RU" smtClean="0"/>
              <a:t>97% родителей утверждают, что их дети умеют считать до десяти и чуть менее половины респондентов заявили, что их дети умеют читать. </a:t>
            </a:r>
          </a:p>
          <a:p>
            <a:pPr algn="just" eaLnBrk="1" hangingPunct="1"/>
            <a:r>
              <a:rPr lang="ru-RU" smtClean="0"/>
              <a:t>При этом 55% семей уверены, что их ребенок совсем или скорее не готов к обучению в школе.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Название 1"/>
          <p:cNvSpPr>
            <a:spLocks noGrp="1"/>
          </p:cNvSpPr>
          <p:nvPr>
            <p:ph type="title" idx="4294967295"/>
          </p:nvPr>
        </p:nvSpPr>
        <p:spPr>
          <a:xfrm>
            <a:off x="303213" y="274638"/>
            <a:ext cx="8383587" cy="1143000"/>
          </a:xfrm>
        </p:spPr>
        <p:txBody>
          <a:bodyPr/>
          <a:lstStyle/>
          <a:p>
            <a:pPr eaLnBrk="1" hangingPunct="1"/>
            <a:r>
              <a:rPr lang="ru-RU" sz="3600" smtClean="0"/>
              <a:t>Диверсифицированность стратегий образования ребенка (три группы семей)</a:t>
            </a:r>
          </a:p>
        </p:txBody>
      </p:sp>
      <p:sp>
        <p:nvSpPr>
          <p:cNvPr id="20482" name="Содержимое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marL="514350" indent="-514350" eaLnBrk="1" hangingPunct="1">
              <a:lnSpc>
                <a:spcPct val="80000"/>
              </a:lnSpc>
              <a:buFont typeface="Arial" charset="0"/>
              <a:buAutoNum type="arabicPeriod"/>
            </a:pPr>
            <a:r>
              <a:rPr lang="ru-RU" sz="3000" u="sng" smtClean="0"/>
              <a:t>Делегирование</a:t>
            </a:r>
            <a:r>
              <a:rPr lang="ru-RU" sz="3000" smtClean="0"/>
              <a:t>:	 делегирование образовательных и воспитательных функций специализированному учреждению (детскому саду, а в перспективе и школе)</a:t>
            </a:r>
          </a:p>
          <a:p>
            <a:pPr marL="514350" indent="-514350" eaLnBrk="1" hangingPunct="1">
              <a:lnSpc>
                <a:spcPct val="80000"/>
              </a:lnSpc>
              <a:buFont typeface="Arial" charset="0"/>
              <a:buAutoNum type="arabicPeriod"/>
            </a:pPr>
            <a:r>
              <a:rPr lang="ru-RU" sz="3000" u="sng" smtClean="0"/>
              <a:t>Целевые инвестиции</a:t>
            </a:r>
            <a:r>
              <a:rPr lang="ru-RU" sz="3000" smtClean="0"/>
              <a:t>: компилирование пакета образовательных услуг «вручную»</a:t>
            </a:r>
          </a:p>
          <a:p>
            <a:pPr marL="514350" indent="-514350" eaLnBrk="1" hangingPunct="1">
              <a:lnSpc>
                <a:spcPct val="80000"/>
              </a:lnSpc>
              <a:buFont typeface="Arial" charset="0"/>
              <a:buAutoNum type="arabicPeriod"/>
            </a:pPr>
            <a:r>
              <a:rPr lang="ru-RU" sz="3000" u="sng" smtClean="0"/>
              <a:t>Пакетные инвестиции</a:t>
            </a:r>
            <a:r>
              <a:rPr lang="ru-RU" sz="3000" smtClean="0"/>
              <a:t>: озабоченность процессом социализации ребенка и отсутствие возможности вплотную заниматься</a:t>
            </a:r>
            <a:r>
              <a:rPr lang="en-US" sz="3000" smtClean="0"/>
              <a:t> </a:t>
            </a:r>
            <a:r>
              <a:rPr lang="ru-RU" sz="3000" smtClean="0"/>
              <a:t>его воспитанием и образованием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Кластерный анализ</a:t>
            </a: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746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Критерии кластеризации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Переменная</a:t>
                      </a:r>
                    </a:p>
                  </a:txBody>
                  <a:tcPr marL="12700" marR="12700" marT="12700" marB="0" anchor="b"/>
                </a:tc>
              </a:tr>
              <a:tr h="370840">
                <a:tc rowSpan="3">
                  <a:txBody>
                    <a:bodyPr/>
                    <a:lstStyle/>
                    <a:p>
                      <a:pPr algn="ctr" fontAlgn="b"/>
                      <a:r>
                        <a:rPr lang="bg-BG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Удобство, легкость поступления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Удобство расположения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700" marR="12700" marT="12700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В другие образовательные учреждения было трудно устроиться</a:t>
                      </a:r>
                    </a:p>
                  </a:txBody>
                  <a:tcPr marL="12700" marR="12700" marT="12700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Другого образовательного учреждения в </a:t>
                      </a:r>
                      <a:r>
                        <a:rPr lang="bg-BG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населенном </a:t>
                      </a:r>
                      <a:r>
                        <a:rPr lang="bg-BG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пункте нет</a:t>
                      </a:r>
                    </a:p>
                  </a:txBody>
                  <a:tcPr marL="12700" marR="12700" marT="12700" marB="0"/>
                </a:tc>
              </a:tr>
              <a:tr h="370840">
                <a:tc rowSpan="4">
                  <a:txBody>
                    <a:bodyPr/>
                    <a:lstStyle/>
                    <a:p>
                      <a:pPr algn="ctr" fontAlgn="b"/>
                      <a:r>
                        <a:rPr lang="bg-BG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Качество образовательного учреждения и образовательной подготовки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Хорошая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образовательная подготовка</a:t>
                      </a:r>
                    </a:p>
                  </a:txBody>
                  <a:tcPr marL="12700" marR="12700" marT="12700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В этом образовательном учреждении хорошо готовят к поступлению в следующее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(в школу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или в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вуз)</a:t>
                      </a:r>
                    </a:p>
                  </a:txBody>
                  <a:tcPr marL="12700" marR="12700" marT="12700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Образовательное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учреждение хорошо оборудовано</a:t>
                      </a:r>
                    </a:p>
                  </a:txBody>
                  <a:tcPr marL="12700" marR="12700" marT="12700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В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образовательном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учреждении хорошие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сотрудники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700" marR="12700" marT="12700" marB="0"/>
                </a:tc>
              </a:tr>
              <a:tr h="37084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Доверие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Образовательное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учреждение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посоветовали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знакомые, друзья или родственники.</a:t>
                      </a:r>
                    </a:p>
                  </a:txBody>
                  <a:tcPr marL="12700" marR="12700" marT="12700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Образовательное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учреждение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посещают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дети друзей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или знакомых.</a:t>
                      </a:r>
                    </a:p>
                  </a:txBody>
                  <a:tcPr marL="12700" marR="12700" marT="1270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 idx="4294967295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Распространенность стратегий социализации ребенка (ДОУ)</a:t>
            </a:r>
            <a:endParaRPr lang="ru-RU" dirty="0"/>
          </a:p>
        </p:txBody>
      </p:sp>
      <p:graphicFrame>
        <p:nvGraphicFramePr>
          <p:cNvPr id="5" name="Диаграмма 4"/>
          <p:cNvGraphicFramePr>
            <a:graphicFrameLocks/>
          </p:cNvGraphicFramePr>
          <p:nvPr/>
        </p:nvGraphicFramePr>
        <p:xfrm>
          <a:off x="487908" y="1645044"/>
          <a:ext cx="8198891" cy="48850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608</TotalTime>
  <Words>1119</Words>
  <Application>Microsoft Macintosh PowerPoint</Application>
  <PresentationFormat>On-screen Show (4:3)</PresentationFormat>
  <Paragraphs>214</Paragraphs>
  <Slides>35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35</vt:i4>
      </vt:variant>
    </vt:vector>
  </HeadingPairs>
  <TitlesOfParts>
    <vt:vector size="40" baseType="lpstr">
      <vt:lpstr>Arial</vt:lpstr>
      <vt:lpstr>Calibri</vt:lpstr>
      <vt:lpstr>Times New Roman</vt:lpstr>
      <vt:lpstr>Lucida Grande</vt:lpstr>
      <vt:lpstr>Тема Office</vt:lpstr>
      <vt:lpstr>Анализ и экспертиза ресурсов семей, местного сообщества и социокультурной среды в образовании и социализации детей и подростков </vt:lpstr>
      <vt:lpstr>Слайд 2</vt:lpstr>
      <vt:lpstr>Слайд 3</vt:lpstr>
      <vt:lpstr>Основные выводы по образовательной активности родителей (Стратегия 2020)</vt:lpstr>
      <vt:lpstr>Когда надо начинать подготовку ребенка к школе (ДОУ)</vt:lpstr>
      <vt:lpstr>Поступление в школу: обеспокоенность родителей</vt:lpstr>
      <vt:lpstr>Диверсифицированность стратегий образования ребенка (три группы семей)</vt:lpstr>
      <vt:lpstr>Кластерный анализ</vt:lpstr>
      <vt:lpstr>Распространенность стратегий социализации ребенка (ДОУ)</vt:lpstr>
      <vt:lpstr>Распространенность стратегий социализации ребенка (1 класс)</vt:lpstr>
      <vt:lpstr>Распространенность стратегий социализации ребенка (9 класс)</vt:lpstr>
      <vt:lpstr>Характеристики «целевых инвесторов»</vt:lpstr>
      <vt:lpstr>Ориентация «целевых инвесторов» в отношении образования детей</vt:lpstr>
      <vt:lpstr>Характеристики «пакетных инвесторов»</vt:lpstr>
      <vt:lpstr>Ориентация «пакетных инвесторов» в отношении образования детей</vt:lpstr>
      <vt:lpstr>Характеристики семей, выбирающих стратегию делегирования</vt:lpstr>
      <vt:lpstr>Образовательная ориентация семей, выбирающих стратегию делегирования</vt:lpstr>
      <vt:lpstr>Наиболее значимые характеристики при выборе образовательного учреждения</vt:lpstr>
      <vt:lpstr>Пространственное расселение групп семей</vt:lpstr>
      <vt:lpstr>Слайд 20</vt:lpstr>
      <vt:lpstr>Стратегии образования</vt:lpstr>
      <vt:lpstr>Различие в образовательных стратегиях: ориентация на будущее</vt:lpstr>
      <vt:lpstr>Различие в образовательных стратегиях: когда надо начинать подготовку к школе</vt:lpstr>
      <vt:lpstr>Известны или нет Вам случаи, когда родителям для того, чтобы их ребенка приняли в детский сад, требовалось произвести неофициальные денежные выплаты или подарить подарки должностным лицам?</vt:lpstr>
      <vt:lpstr>Согласились бы Вы сами в случае необходимости произвести такие выплаты или совершить подарки должностным лицам, чтобы Вашего ребенка приняли в детский сад?   Определенно да                                      24%  Скорее да, чем нет                                      36%  Скорее нет, чем да                                      21%  Определенно нет                                        10%  Уверен, что таких случаев не будет        9% </vt:lpstr>
      <vt:lpstr>Различие в образовательных стратегиях: неформальные платежи (ДОУ)</vt:lpstr>
      <vt:lpstr>Различие в образовательных стратегиях: помощь с обучением в школе</vt:lpstr>
      <vt:lpstr>Помогаете ли Вы на данный момент Вашему ребенку с усвоением школьной программы? (родители 9-классников) </vt:lpstr>
      <vt:lpstr>Процент семей, пользующихся услугами репетитора в 9 классе</vt:lpstr>
      <vt:lpstr>Слайд 30</vt:lpstr>
      <vt:lpstr>Пространство стратегий</vt:lpstr>
      <vt:lpstr>ДОУ</vt:lpstr>
      <vt:lpstr>1 класс</vt:lpstr>
      <vt:lpstr>9 класс</vt:lpstr>
      <vt:lpstr>Заметим, однако, что предоставление ребенку дополнительного образования, остается практикой, характерной для горожан.   Исключение составляют ситуации «институциональной компенсации»</vt:lpstr>
    </vt:vector>
  </TitlesOfParts>
  <Company>Государственный университет Высшая школа экономики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и экспертиза ресурсов семей, местного сообщества и социокультурной среды в образовании и социализации детей и подростков </dc:title>
  <dc:creator>Павел Степанцов</dc:creator>
  <cp:lastModifiedBy>VV</cp:lastModifiedBy>
  <cp:revision>37</cp:revision>
  <dcterms:created xsi:type="dcterms:W3CDTF">2011-12-26T15:43:36Z</dcterms:created>
  <dcterms:modified xsi:type="dcterms:W3CDTF">2012-01-31T08:36:12Z</dcterms:modified>
</cp:coreProperties>
</file>