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26"/>
  </p:notesMasterIdLst>
  <p:handoutMasterIdLst>
    <p:handoutMasterId r:id="rId27"/>
  </p:handoutMasterIdLst>
  <p:sldIdLst>
    <p:sldId id="461" r:id="rId2"/>
    <p:sldId id="385" r:id="rId3"/>
    <p:sldId id="386" r:id="rId4"/>
    <p:sldId id="387" r:id="rId5"/>
    <p:sldId id="391" r:id="rId6"/>
    <p:sldId id="425" r:id="rId7"/>
    <p:sldId id="422" r:id="rId8"/>
    <p:sldId id="395" r:id="rId9"/>
    <p:sldId id="396" r:id="rId10"/>
    <p:sldId id="426" r:id="rId11"/>
    <p:sldId id="398" r:id="rId12"/>
    <p:sldId id="399" r:id="rId13"/>
    <p:sldId id="400" r:id="rId14"/>
    <p:sldId id="401" r:id="rId15"/>
    <p:sldId id="402" r:id="rId16"/>
    <p:sldId id="403" r:id="rId17"/>
    <p:sldId id="449" r:id="rId18"/>
    <p:sldId id="450" r:id="rId19"/>
    <p:sldId id="451" r:id="rId20"/>
    <p:sldId id="452" r:id="rId21"/>
    <p:sldId id="453" r:id="rId22"/>
    <p:sldId id="404" r:id="rId23"/>
    <p:sldId id="423" r:id="rId24"/>
    <p:sldId id="424" r:id="rId25"/>
  </p:sldIdLst>
  <p:sldSz cx="9144000" cy="6858000" type="screen4x3"/>
  <p:notesSz cx="9869488" cy="673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80"/>
    <a:srgbClr val="FFFF99"/>
    <a:srgbClr val="33CC33"/>
    <a:srgbClr val="FF8080"/>
    <a:srgbClr val="FF7C80"/>
    <a:srgbClr val="769535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6978" autoAdjust="0"/>
  </p:normalViewPr>
  <p:slideViewPr>
    <p:cSldViewPr>
      <p:cViewPr>
        <p:scale>
          <a:sx n="75" d="100"/>
          <a:sy n="75" d="100"/>
        </p:scale>
        <p:origin x="-25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image" Target="../media/image49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image" Target="../media/image49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51C38-B942-46D4-ACBD-5B03AC1B72ED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AF87B6B-DD6D-4400-827A-F58D874C0C2A}">
      <dgm:prSet phldrT="[Текст]" custT="1"/>
      <dgm:spPr/>
      <dgm:t>
        <a:bodyPr/>
        <a:lstStyle/>
        <a:p>
          <a:r>
            <a:rPr lang="ru-RU" sz="1200" b="1" baseline="0" dirty="0" smtClean="0"/>
            <a:t>Городской округ г. Стерлитамак</a:t>
          </a:r>
          <a:endParaRPr lang="ru-RU" sz="1200" b="1" baseline="0" dirty="0"/>
        </a:p>
      </dgm:t>
    </dgm:pt>
    <dgm:pt modelId="{4754634D-E072-4C00-846B-EF10F06380F2}" type="parTrans" cxnId="{C99C77A5-5396-4521-B28A-8B9C91AFFF6C}">
      <dgm:prSet/>
      <dgm:spPr/>
      <dgm:t>
        <a:bodyPr/>
        <a:lstStyle/>
        <a:p>
          <a:endParaRPr lang="ru-RU"/>
        </a:p>
      </dgm:t>
    </dgm:pt>
    <dgm:pt modelId="{3544857F-328D-4662-8327-18B74C14F2A2}" type="sibTrans" cxnId="{C99C77A5-5396-4521-B28A-8B9C91AFFF6C}">
      <dgm:prSet/>
      <dgm:spPr/>
      <dgm:t>
        <a:bodyPr/>
        <a:lstStyle/>
        <a:p>
          <a:endParaRPr lang="ru-RU"/>
        </a:p>
      </dgm:t>
    </dgm:pt>
    <dgm:pt modelId="{FE3D73B7-9C25-4CE6-8C39-E8E73A0D48A7}">
      <dgm:prSet phldrT="[Текст]"/>
      <dgm:spPr>
        <a:blipFill rotWithShape="0">
          <a:blip xmlns:r="http://schemas.openxmlformats.org/officeDocument/2006/relationships" r:embed="rId1" cstate="email">
            <a:extLst/>
          </a:blip>
          <a:stretch>
            <a:fillRect/>
          </a:stretch>
        </a:blipFill>
      </dgm:spPr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5FE4E1A5-17D1-441F-AFF7-11BDE3953AB6}" type="parTrans" cxnId="{30F64301-F9A1-4022-A6B8-61F8B7A492C9}">
      <dgm:prSet/>
      <dgm:spPr/>
      <dgm:t>
        <a:bodyPr/>
        <a:lstStyle/>
        <a:p>
          <a:endParaRPr lang="ru-RU"/>
        </a:p>
      </dgm:t>
    </dgm:pt>
    <dgm:pt modelId="{5CE63B2B-726D-4212-8352-051A8B4867E2}" type="sibTrans" cxnId="{30F64301-F9A1-4022-A6B8-61F8B7A492C9}">
      <dgm:prSet/>
      <dgm:spPr/>
      <dgm:t>
        <a:bodyPr/>
        <a:lstStyle/>
        <a:p>
          <a:endParaRPr lang="ru-RU"/>
        </a:p>
      </dgm:t>
    </dgm:pt>
    <dgm:pt modelId="{5EF143F3-BADB-4AD9-8EAA-8F4310BF7D22}">
      <dgm:prSet phldrT="[Текст]" custT="1"/>
      <dgm:spPr/>
      <dgm:t>
        <a:bodyPr/>
        <a:lstStyle/>
        <a:p>
          <a:r>
            <a:rPr lang="ru-RU" sz="1200" b="1" baseline="0" dirty="0" smtClean="0"/>
            <a:t>Городской округ г. Салават</a:t>
          </a:r>
          <a:endParaRPr lang="ru-RU" sz="1200" b="1" baseline="0" dirty="0"/>
        </a:p>
      </dgm:t>
    </dgm:pt>
    <dgm:pt modelId="{68345511-0834-4D45-871C-FF4DB12A1E6F}" type="parTrans" cxnId="{93BEEA44-AFBF-486C-B350-0525C5D3F640}">
      <dgm:prSet/>
      <dgm:spPr/>
      <dgm:t>
        <a:bodyPr/>
        <a:lstStyle/>
        <a:p>
          <a:endParaRPr lang="ru-RU"/>
        </a:p>
      </dgm:t>
    </dgm:pt>
    <dgm:pt modelId="{02E15F28-79AF-47C4-AADC-3D5E2924437E}" type="sibTrans" cxnId="{93BEEA44-AFBF-486C-B350-0525C5D3F640}">
      <dgm:prSet/>
      <dgm:spPr/>
      <dgm:t>
        <a:bodyPr/>
        <a:lstStyle/>
        <a:p>
          <a:endParaRPr lang="ru-RU"/>
        </a:p>
      </dgm:t>
    </dgm:pt>
    <dgm:pt modelId="{796D0D79-256D-4A78-B67A-E31665AB21F6}">
      <dgm:prSet phldrT="[Текст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03586F0-008F-4FBF-96BC-BD33150A09DB}" type="sibTrans" cxnId="{035E8165-DAD9-4D4F-98F7-E3CD7776B334}">
      <dgm:prSet/>
      <dgm:spPr/>
      <dgm:t>
        <a:bodyPr/>
        <a:lstStyle/>
        <a:p>
          <a:endParaRPr lang="ru-RU"/>
        </a:p>
      </dgm:t>
    </dgm:pt>
    <dgm:pt modelId="{8522BB97-E02D-49EB-9314-6EDA1DECB439}" type="parTrans" cxnId="{035E8165-DAD9-4D4F-98F7-E3CD7776B334}">
      <dgm:prSet/>
      <dgm:spPr/>
      <dgm:t>
        <a:bodyPr/>
        <a:lstStyle/>
        <a:p>
          <a:endParaRPr lang="ru-RU"/>
        </a:p>
      </dgm:t>
    </dgm:pt>
    <dgm:pt modelId="{FFA8F74D-EAF9-478F-A243-A6B01B48BA24}">
      <dgm:prSet phldrT="[Текст]"/>
      <dgm:spPr>
        <a:blipFill rotWithShape="0">
          <a:blip xmlns:r="http://schemas.openxmlformats.org/officeDocument/2006/relationships" r:embed="rId3" cstate="email">
            <a:extLst/>
          </a:blip>
          <a:stretch>
            <a:fillRect/>
          </a:stretch>
        </a:blipFill>
      </dgm:spPr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10A63998-FA5D-4E98-AE1A-1169BBE2EF0D}" type="parTrans" cxnId="{A029EA56-A1E5-4DB4-A781-5F6FD29B2904}">
      <dgm:prSet/>
      <dgm:spPr/>
      <dgm:t>
        <a:bodyPr/>
        <a:lstStyle/>
        <a:p>
          <a:endParaRPr lang="ru-RU"/>
        </a:p>
      </dgm:t>
    </dgm:pt>
    <dgm:pt modelId="{9E4F228F-DE78-4FA8-83C2-A6CB86349887}" type="sibTrans" cxnId="{A029EA56-A1E5-4DB4-A781-5F6FD29B2904}">
      <dgm:prSet/>
      <dgm:spPr/>
      <dgm:t>
        <a:bodyPr/>
        <a:lstStyle/>
        <a:p>
          <a:endParaRPr lang="ru-RU"/>
        </a:p>
      </dgm:t>
    </dgm:pt>
    <dgm:pt modelId="{752FD3E6-5273-478E-84F8-FF25D5A253F3}">
      <dgm:prSet phldrT="[Текст]" custT="1"/>
      <dgm:spPr/>
      <dgm:t>
        <a:bodyPr/>
        <a:lstStyle/>
        <a:p>
          <a:r>
            <a:rPr lang="ru-RU" sz="1200" b="1" baseline="0" dirty="0" smtClean="0"/>
            <a:t>Муниципальный район Ишимбайский район</a:t>
          </a:r>
          <a:endParaRPr lang="ru-RU" sz="1200" b="1" baseline="0" dirty="0"/>
        </a:p>
      </dgm:t>
    </dgm:pt>
    <dgm:pt modelId="{0E6C9485-6743-4495-9E39-69418837BF20}" type="parTrans" cxnId="{C1FA9720-C44E-4C63-B04E-F53AAE54C43D}">
      <dgm:prSet/>
      <dgm:spPr/>
      <dgm:t>
        <a:bodyPr/>
        <a:lstStyle/>
        <a:p>
          <a:endParaRPr lang="ru-RU"/>
        </a:p>
      </dgm:t>
    </dgm:pt>
    <dgm:pt modelId="{520ABAA5-FF45-4085-A9A8-9A107410767B}" type="sibTrans" cxnId="{C1FA9720-C44E-4C63-B04E-F53AAE54C43D}">
      <dgm:prSet/>
      <dgm:spPr/>
      <dgm:t>
        <a:bodyPr/>
        <a:lstStyle/>
        <a:p>
          <a:endParaRPr lang="ru-RU"/>
        </a:p>
      </dgm:t>
    </dgm:pt>
    <dgm:pt modelId="{21FC8473-50F3-47AA-8BCF-57B5B20A723C}" type="pres">
      <dgm:prSet presAssocID="{02D51C38-B942-46D4-ACBD-5B03AC1B72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26DD89-CA35-4D5E-92A6-CF7D57AA4F23}" type="pres">
      <dgm:prSet presAssocID="{796D0D79-256D-4A78-B67A-E31665AB21F6}" presName="linNode" presStyleCnt="0"/>
      <dgm:spPr/>
    </dgm:pt>
    <dgm:pt modelId="{71ADB24D-66C5-4388-AE22-DA940E5DB80E}" type="pres">
      <dgm:prSet presAssocID="{796D0D79-256D-4A78-B67A-E31665AB21F6}" presName="parentText" presStyleLbl="node1" presStyleIdx="0" presStyleCnt="3" custScaleX="499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D1D2A-F8A2-4D05-AA51-F74D59A426B5}" type="pres">
      <dgm:prSet presAssocID="{796D0D79-256D-4A78-B67A-E31665AB21F6}" presName="descendantText" presStyleLbl="alignAccFollowNode1" presStyleIdx="0" presStyleCnt="3" custScaleX="120978" custScaleY="67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C5FE8-3C34-4E90-B53B-0B5C5D1EF789}" type="pres">
      <dgm:prSet presAssocID="{603586F0-008F-4FBF-96BC-BD33150A09DB}" presName="sp" presStyleCnt="0"/>
      <dgm:spPr/>
    </dgm:pt>
    <dgm:pt modelId="{6109AFA3-A14E-4DFC-9768-D587D998B26A}" type="pres">
      <dgm:prSet presAssocID="{FE3D73B7-9C25-4CE6-8C39-E8E73A0D48A7}" presName="linNode" presStyleCnt="0"/>
      <dgm:spPr/>
    </dgm:pt>
    <dgm:pt modelId="{3D970833-E819-4C90-876E-E22E0B14231D}" type="pres">
      <dgm:prSet presAssocID="{FE3D73B7-9C25-4CE6-8C39-E8E73A0D48A7}" presName="parentText" presStyleLbl="node1" presStyleIdx="1" presStyleCnt="3" custScaleX="496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ACBC7-6E85-4473-A63D-D8E6C77FFED9}" type="pres">
      <dgm:prSet presAssocID="{FE3D73B7-9C25-4CE6-8C39-E8E73A0D48A7}" presName="descendantText" presStyleLbl="alignAccFollowNode1" presStyleIdx="1" presStyleCnt="3" custScaleX="135131" custScaleY="6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5524B-25A8-4A83-B264-D0E532D9B76B}" type="pres">
      <dgm:prSet presAssocID="{5CE63B2B-726D-4212-8352-051A8B4867E2}" presName="sp" presStyleCnt="0"/>
      <dgm:spPr/>
    </dgm:pt>
    <dgm:pt modelId="{1E35964F-490E-4D3D-82F4-FCFC96D79DC4}" type="pres">
      <dgm:prSet presAssocID="{FFA8F74D-EAF9-478F-A243-A6B01B48BA24}" presName="linNode" presStyleCnt="0"/>
      <dgm:spPr/>
    </dgm:pt>
    <dgm:pt modelId="{F4786308-4711-48C9-B17B-255FC3F85590}" type="pres">
      <dgm:prSet presAssocID="{FFA8F74D-EAF9-478F-A243-A6B01B48BA24}" presName="parentText" presStyleLbl="node1" presStyleIdx="2" presStyleCnt="3" custScaleX="48039" custLinFactNeighborX="-3355" custLinFactNeighborY="-52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6B01E-339F-402D-9941-53F4CBA87532}" type="pres">
      <dgm:prSet presAssocID="{FFA8F74D-EAF9-478F-A243-A6B01B48BA24}" presName="descendantText" presStyleLbl="alignAccFollowNode1" presStyleIdx="2" presStyleCnt="3" custScaleX="135131" custScaleY="6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BEEA44-AFBF-486C-B350-0525C5D3F640}" srcId="{FE3D73B7-9C25-4CE6-8C39-E8E73A0D48A7}" destId="{5EF143F3-BADB-4AD9-8EAA-8F4310BF7D22}" srcOrd="0" destOrd="0" parTransId="{68345511-0834-4D45-871C-FF4DB12A1E6F}" sibTransId="{02E15F28-79AF-47C4-AADC-3D5E2924437E}"/>
    <dgm:cxn modelId="{C1FA9720-C44E-4C63-B04E-F53AAE54C43D}" srcId="{FFA8F74D-EAF9-478F-A243-A6B01B48BA24}" destId="{752FD3E6-5273-478E-84F8-FF25D5A253F3}" srcOrd="0" destOrd="0" parTransId="{0E6C9485-6743-4495-9E39-69418837BF20}" sibTransId="{520ABAA5-FF45-4085-A9A8-9A107410767B}"/>
    <dgm:cxn modelId="{A029EA56-A1E5-4DB4-A781-5F6FD29B2904}" srcId="{02D51C38-B942-46D4-ACBD-5B03AC1B72ED}" destId="{FFA8F74D-EAF9-478F-A243-A6B01B48BA24}" srcOrd="2" destOrd="0" parTransId="{10A63998-FA5D-4E98-AE1A-1169BBE2EF0D}" sibTransId="{9E4F228F-DE78-4FA8-83C2-A6CB86349887}"/>
    <dgm:cxn modelId="{8257EE66-BDD8-4DC8-B026-73587AC994B9}" type="presOf" srcId="{02D51C38-B942-46D4-ACBD-5B03AC1B72ED}" destId="{21FC8473-50F3-47AA-8BCF-57B5B20A723C}" srcOrd="0" destOrd="0" presId="urn:microsoft.com/office/officeart/2005/8/layout/vList5"/>
    <dgm:cxn modelId="{906453C6-47C0-4019-ABBA-DC41690F834B}" type="presOf" srcId="{FFA8F74D-EAF9-478F-A243-A6B01B48BA24}" destId="{F4786308-4711-48C9-B17B-255FC3F85590}" srcOrd="0" destOrd="0" presId="urn:microsoft.com/office/officeart/2005/8/layout/vList5"/>
    <dgm:cxn modelId="{DF9209CB-BBD4-47C4-9BF0-85CC8EFD5856}" type="presOf" srcId="{752FD3E6-5273-478E-84F8-FF25D5A253F3}" destId="{96C6B01E-339F-402D-9941-53F4CBA87532}" srcOrd="0" destOrd="0" presId="urn:microsoft.com/office/officeart/2005/8/layout/vList5"/>
    <dgm:cxn modelId="{C99C77A5-5396-4521-B28A-8B9C91AFFF6C}" srcId="{796D0D79-256D-4A78-B67A-E31665AB21F6}" destId="{FAF87B6B-DD6D-4400-827A-F58D874C0C2A}" srcOrd="0" destOrd="0" parTransId="{4754634D-E072-4C00-846B-EF10F06380F2}" sibTransId="{3544857F-328D-4662-8327-18B74C14F2A2}"/>
    <dgm:cxn modelId="{24BF5815-350D-45CD-B4C1-9F5C09620098}" type="presOf" srcId="{796D0D79-256D-4A78-B67A-E31665AB21F6}" destId="{71ADB24D-66C5-4388-AE22-DA940E5DB80E}" srcOrd="0" destOrd="0" presId="urn:microsoft.com/office/officeart/2005/8/layout/vList5"/>
    <dgm:cxn modelId="{035E8165-DAD9-4D4F-98F7-E3CD7776B334}" srcId="{02D51C38-B942-46D4-ACBD-5B03AC1B72ED}" destId="{796D0D79-256D-4A78-B67A-E31665AB21F6}" srcOrd="0" destOrd="0" parTransId="{8522BB97-E02D-49EB-9314-6EDA1DECB439}" sibTransId="{603586F0-008F-4FBF-96BC-BD33150A09DB}"/>
    <dgm:cxn modelId="{8C26B4EE-D4F0-4BB0-A84F-0CB7DAA05BD1}" type="presOf" srcId="{FE3D73B7-9C25-4CE6-8C39-E8E73A0D48A7}" destId="{3D970833-E819-4C90-876E-E22E0B14231D}" srcOrd="0" destOrd="0" presId="urn:microsoft.com/office/officeart/2005/8/layout/vList5"/>
    <dgm:cxn modelId="{D97B7DEE-0FC6-439C-94BC-54476D2C12B6}" type="presOf" srcId="{5EF143F3-BADB-4AD9-8EAA-8F4310BF7D22}" destId="{9BBACBC7-6E85-4473-A63D-D8E6C77FFED9}" srcOrd="0" destOrd="0" presId="urn:microsoft.com/office/officeart/2005/8/layout/vList5"/>
    <dgm:cxn modelId="{30F64301-F9A1-4022-A6B8-61F8B7A492C9}" srcId="{02D51C38-B942-46D4-ACBD-5B03AC1B72ED}" destId="{FE3D73B7-9C25-4CE6-8C39-E8E73A0D48A7}" srcOrd="1" destOrd="0" parTransId="{5FE4E1A5-17D1-441F-AFF7-11BDE3953AB6}" sibTransId="{5CE63B2B-726D-4212-8352-051A8B4867E2}"/>
    <dgm:cxn modelId="{0194AF69-DDC6-4856-8F98-008224C557F8}" type="presOf" srcId="{FAF87B6B-DD6D-4400-827A-F58D874C0C2A}" destId="{D93D1D2A-F8A2-4D05-AA51-F74D59A426B5}" srcOrd="0" destOrd="0" presId="urn:microsoft.com/office/officeart/2005/8/layout/vList5"/>
    <dgm:cxn modelId="{FE594237-6F8F-45E7-9807-31341A296BBE}" type="presParOf" srcId="{21FC8473-50F3-47AA-8BCF-57B5B20A723C}" destId="{7826DD89-CA35-4D5E-92A6-CF7D57AA4F23}" srcOrd="0" destOrd="0" presId="urn:microsoft.com/office/officeart/2005/8/layout/vList5"/>
    <dgm:cxn modelId="{9702788F-A929-4AE6-B11D-596211F8DD79}" type="presParOf" srcId="{7826DD89-CA35-4D5E-92A6-CF7D57AA4F23}" destId="{71ADB24D-66C5-4388-AE22-DA940E5DB80E}" srcOrd="0" destOrd="0" presId="urn:microsoft.com/office/officeart/2005/8/layout/vList5"/>
    <dgm:cxn modelId="{204E7A39-1348-4ADD-A34A-7C713027C328}" type="presParOf" srcId="{7826DD89-CA35-4D5E-92A6-CF7D57AA4F23}" destId="{D93D1D2A-F8A2-4D05-AA51-F74D59A426B5}" srcOrd="1" destOrd="0" presId="urn:microsoft.com/office/officeart/2005/8/layout/vList5"/>
    <dgm:cxn modelId="{6C89BC06-3555-4B65-BED0-79A7916BF0AA}" type="presParOf" srcId="{21FC8473-50F3-47AA-8BCF-57B5B20A723C}" destId="{4AEC5FE8-3C34-4E90-B53B-0B5C5D1EF789}" srcOrd="1" destOrd="0" presId="urn:microsoft.com/office/officeart/2005/8/layout/vList5"/>
    <dgm:cxn modelId="{795D3FCA-B1F3-4F1A-838C-CFA41F25328F}" type="presParOf" srcId="{21FC8473-50F3-47AA-8BCF-57B5B20A723C}" destId="{6109AFA3-A14E-4DFC-9768-D587D998B26A}" srcOrd="2" destOrd="0" presId="urn:microsoft.com/office/officeart/2005/8/layout/vList5"/>
    <dgm:cxn modelId="{E31117AC-F5A6-4AF8-864D-9AFBA449CFB4}" type="presParOf" srcId="{6109AFA3-A14E-4DFC-9768-D587D998B26A}" destId="{3D970833-E819-4C90-876E-E22E0B14231D}" srcOrd="0" destOrd="0" presId="urn:microsoft.com/office/officeart/2005/8/layout/vList5"/>
    <dgm:cxn modelId="{FA0FAF18-343B-4538-955A-3D7F25B9D4BC}" type="presParOf" srcId="{6109AFA3-A14E-4DFC-9768-D587D998B26A}" destId="{9BBACBC7-6E85-4473-A63D-D8E6C77FFED9}" srcOrd="1" destOrd="0" presId="urn:microsoft.com/office/officeart/2005/8/layout/vList5"/>
    <dgm:cxn modelId="{F555E308-9A9E-413A-9EFB-5FB53291AC79}" type="presParOf" srcId="{21FC8473-50F3-47AA-8BCF-57B5B20A723C}" destId="{26B5524B-25A8-4A83-B264-D0E532D9B76B}" srcOrd="3" destOrd="0" presId="urn:microsoft.com/office/officeart/2005/8/layout/vList5"/>
    <dgm:cxn modelId="{834D62B5-D543-45FE-8BED-904FB68B00C7}" type="presParOf" srcId="{21FC8473-50F3-47AA-8BCF-57B5B20A723C}" destId="{1E35964F-490E-4D3D-82F4-FCFC96D79DC4}" srcOrd="4" destOrd="0" presId="urn:microsoft.com/office/officeart/2005/8/layout/vList5"/>
    <dgm:cxn modelId="{FD0EA93E-7F37-4FAE-8A86-ACEFDC709B53}" type="presParOf" srcId="{1E35964F-490E-4D3D-82F4-FCFC96D79DC4}" destId="{F4786308-4711-48C9-B17B-255FC3F85590}" srcOrd="0" destOrd="0" presId="urn:microsoft.com/office/officeart/2005/8/layout/vList5"/>
    <dgm:cxn modelId="{6F811237-B2DB-41E8-894E-288D88154752}" type="presParOf" srcId="{1E35964F-490E-4D3D-82F4-FCFC96D79DC4}" destId="{96C6B01E-339F-402D-9941-53F4CBA875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CADF69-2667-41D9-B835-E01813596B25}" type="doc">
      <dgm:prSet loTypeId="urn:microsoft.com/office/officeart/2005/8/layout/arrow2" loCatId="process" qsTypeId="urn:microsoft.com/office/officeart/2005/8/quickstyle/simple1#2" qsCatId="simple" csTypeId="urn:microsoft.com/office/officeart/2005/8/colors/accent1_2#2" csCatId="accent1" phldr="1"/>
      <dgm:spPr/>
    </dgm:pt>
    <dgm:pt modelId="{D69C6B4D-3C01-4B06-B82B-E38C42A02024}">
      <dgm:prSet phldrT="[Текст]"/>
      <dgm:spPr/>
      <dgm:t>
        <a:bodyPr/>
        <a:lstStyle/>
        <a:p>
          <a:r>
            <a:rPr lang="ru-RU" b="1" dirty="0" smtClean="0">
              <a:solidFill>
                <a:srgbClr val="FFFFCC"/>
              </a:solidFill>
            </a:rPr>
            <a:t>480 </a:t>
          </a:r>
          <a:r>
            <a:rPr lang="ru-RU" b="1" dirty="0" err="1" smtClean="0">
              <a:solidFill>
                <a:srgbClr val="FFFFCC"/>
              </a:solidFill>
            </a:rPr>
            <a:t>млн.т</a:t>
          </a:r>
          <a:endParaRPr lang="ru-RU" b="1" dirty="0" smtClean="0">
            <a:solidFill>
              <a:srgbClr val="FFFFCC"/>
            </a:solidFill>
          </a:endParaRPr>
        </a:p>
        <a:p>
          <a:r>
            <a:rPr lang="ru-RU" b="1" dirty="0" smtClean="0">
              <a:solidFill>
                <a:srgbClr val="FFFFCC"/>
              </a:solidFill>
            </a:rPr>
            <a:t>в 2006 г.</a:t>
          </a:r>
          <a:endParaRPr lang="ru-RU" b="1" dirty="0">
            <a:solidFill>
              <a:srgbClr val="FFFFCC"/>
            </a:solidFill>
          </a:endParaRPr>
        </a:p>
      </dgm:t>
    </dgm:pt>
    <dgm:pt modelId="{FA9A73B2-E9B5-4A84-A6A5-31D2DB77B994}" type="parTrans" cxnId="{3E1159DB-7191-408E-80E3-39FE85DC03A6}">
      <dgm:prSet/>
      <dgm:spPr/>
      <dgm:t>
        <a:bodyPr/>
        <a:lstStyle/>
        <a:p>
          <a:endParaRPr lang="ru-RU"/>
        </a:p>
      </dgm:t>
    </dgm:pt>
    <dgm:pt modelId="{20204699-C525-464A-A45D-022BC6C44E7A}" type="sibTrans" cxnId="{3E1159DB-7191-408E-80E3-39FE85DC03A6}">
      <dgm:prSet/>
      <dgm:spPr/>
      <dgm:t>
        <a:bodyPr/>
        <a:lstStyle/>
        <a:p>
          <a:endParaRPr lang="ru-RU"/>
        </a:p>
      </dgm:t>
    </dgm:pt>
    <dgm:pt modelId="{B2709EC4-A22B-4688-961F-ED0D1FF9610C}">
      <dgm:prSet phldrT="[Текст]"/>
      <dgm:spPr/>
      <dgm:t>
        <a:bodyPr/>
        <a:lstStyle/>
        <a:p>
          <a:r>
            <a:rPr lang="ru-RU" b="1" dirty="0" smtClean="0">
              <a:solidFill>
                <a:srgbClr val="FFFFCC"/>
              </a:solidFill>
            </a:rPr>
            <a:t>520 </a:t>
          </a:r>
          <a:r>
            <a:rPr lang="ru-RU" b="1" dirty="0" err="1" smtClean="0">
              <a:solidFill>
                <a:srgbClr val="FFFFCC"/>
              </a:solidFill>
            </a:rPr>
            <a:t>млн.т</a:t>
          </a:r>
          <a:endParaRPr lang="ru-RU" b="1" dirty="0" smtClean="0">
            <a:solidFill>
              <a:srgbClr val="FFFFCC"/>
            </a:solidFill>
          </a:endParaRPr>
        </a:p>
        <a:p>
          <a:r>
            <a:rPr lang="ru-RU" b="1" dirty="0" smtClean="0">
              <a:solidFill>
                <a:srgbClr val="FFFFCC"/>
              </a:solidFill>
            </a:rPr>
            <a:t>в 2012 г.</a:t>
          </a:r>
          <a:endParaRPr lang="ru-RU" b="1" dirty="0">
            <a:solidFill>
              <a:srgbClr val="FFFFCC"/>
            </a:solidFill>
          </a:endParaRPr>
        </a:p>
      </dgm:t>
    </dgm:pt>
    <dgm:pt modelId="{2021AA7C-BACA-4B70-864A-922BC2151C8C}" type="parTrans" cxnId="{D079251F-3D86-4A30-9C7F-9D8412B86645}">
      <dgm:prSet/>
      <dgm:spPr/>
      <dgm:t>
        <a:bodyPr/>
        <a:lstStyle/>
        <a:p>
          <a:endParaRPr lang="ru-RU"/>
        </a:p>
      </dgm:t>
    </dgm:pt>
    <dgm:pt modelId="{3232D1C6-8CF8-4A57-8C57-5572AAD49A6F}" type="sibTrans" cxnId="{D079251F-3D86-4A30-9C7F-9D8412B86645}">
      <dgm:prSet/>
      <dgm:spPr/>
      <dgm:t>
        <a:bodyPr/>
        <a:lstStyle/>
        <a:p>
          <a:endParaRPr lang="ru-RU"/>
        </a:p>
      </dgm:t>
    </dgm:pt>
    <dgm:pt modelId="{8E82F286-14AF-406A-9882-A4BE207BD556}">
      <dgm:prSet phldrT="[Текст]"/>
      <dgm:spPr/>
      <dgm:t>
        <a:bodyPr/>
        <a:lstStyle/>
        <a:p>
          <a:r>
            <a:rPr lang="ru-RU" b="1" dirty="0" smtClean="0">
              <a:solidFill>
                <a:srgbClr val="FFFFCC"/>
              </a:solidFill>
            </a:rPr>
            <a:t>530 </a:t>
          </a:r>
          <a:r>
            <a:rPr lang="ru-RU" b="1" dirty="0" err="1" smtClean="0">
              <a:solidFill>
                <a:srgbClr val="FFFFCC"/>
              </a:solidFill>
            </a:rPr>
            <a:t>млн.т</a:t>
          </a:r>
          <a:endParaRPr lang="ru-RU" b="1" dirty="0" smtClean="0">
            <a:solidFill>
              <a:srgbClr val="FFFFCC"/>
            </a:solidFill>
          </a:endParaRPr>
        </a:p>
        <a:p>
          <a:r>
            <a:rPr lang="ru-RU" b="1" dirty="0" smtClean="0">
              <a:solidFill>
                <a:srgbClr val="FFFFCC"/>
              </a:solidFill>
            </a:rPr>
            <a:t>в 2015 г.</a:t>
          </a:r>
          <a:endParaRPr lang="ru-RU" b="1" dirty="0">
            <a:solidFill>
              <a:srgbClr val="FFFFCC"/>
            </a:solidFill>
          </a:endParaRPr>
        </a:p>
      </dgm:t>
    </dgm:pt>
    <dgm:pt modelId="{62077B45-033D-4EBA-9602-A14D22E0E5F9}" type="parTrans" cxnId="{24AF6FDF-609B-49E6-ACCB-C0C7C6589496}">
      <dgm:prSet/>
      <dgm:spPr/>
      <dgm:t>
        <a:bodyPr/>
        <a:lstStyle/>
        <a:p>
          <a:endParaRPr lang="ru-RU"/>
        </a:p>
      </dgm:t>
    </dgm:pt>
    <dgm:pt modelId="{804B0A54-662B-453B-9846-1DC7B6A909EE}" type="sibTrans" cxnId="{24AF6FDF-609B-49E6-ACCB-C0C7C6589496}">
      <dgm:prSet/>
      <dgm:spPr/>
      <dgm:t>
        <a:bodyPr/>
        <a:lstStyle/>
        <a:p>
          <a:endParaRPr lang="ru-RU"/>
        </a:p>
      </dgm:t>
    </dgm:pt>
    <dgm:pt modelId="{6AC9E38F-BF37-42B6-959A-C45CD8A51822}" type="pres">
      <dgm:prSet presAssocID="{E2CADF69-2667-41D9-B835-E01813596B25}" presName="arrowDiagram" presStyleCnt="0">
        <dgm:presLayoutVars>
          <dgm:chMax val="5"/>
          <dgm:dir/>
          <dgm:resizeHandles val="exact"/>
        </dgm:presLayoutVars>
      </dgm:prSet>
      <dgm:spPr/>
    </dgm:pt>
    <dgm:pt modelId="{E41CFB92-F9DE-43B1-9341-876B4B625AFB}" type="pres">
      <dgm:prSet presAssocID="{E2CADF69-2667-41D9-B835-E01813596B25}" presName="arrow" presStyleLbl="bgShp" presStyleIdx="0" presStyleCnt="1" custScaleX="120975"/>
      <dgm:spPr/>
    </dgm:pt>
    <dgm:pt modelId="{A97A537C-0143-47AB-B03D-D7FAB60DFB3A}" type="pres">
      <dgm:prSet presAssocID="{E2CADF69-2667-41D9-B835-E01813596B25}" presName="arrowDiagram3" presStyleCnt="0"/>
      <dgm:spPr/>
    </dgm:pt>
    <dgm:pt modelId="{D8579CE8-F3F2-4FFA-8B84-EA4326ECF70C}" type="pres">
      <dgm:prSet presAssocID="{D69C6B4D-3C01-4B06-B82B-E38C42A02024}" presName="bullet3a" presStyleLbl="node1" presStyleIdx="0" presStyleCnt="3" custLinFactX="-200000" custLinFactY="64401" custLinFactNeighborX="-293865" custLinFactNeighborY="100000"/>
      <dgm:spPr/>
    </dgm:pt>
    <dgm:pt modelId="{FC2DBAA4-355D-4B71-8668-BBB50800C871}" type="pres">
      <dgm:prSet presAssocID="{D69C6B4D-3C01-4B06-B82B-E38C42A02024}" presName="textBox3a" presStyleLbl="revTx" presStyleIdx="0" presStyleCnt="3" custScaleY="70835" custLinFactNeighborX="-43732" custLinFactNeighborY="16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344E9-85F0-401A-9C17-4A06B7320429}" type="pres">
      <dgm:prSet presAssocID="{B2709EC4-A22B-4688-961F-ED0D1FF9610C}" presName="bullet3b" presStyleLbl="node1" presStyleIdx="1" presStyleCnt="3" custLinFactX="103307" custLinFactY="-8043" custLinFactNeighborX="200000" custLinFactNeighborY="-100000"/>
      <dgm:spPr/>
    </dgm:pt>
    <dgm:pt modelId="{04F58FCF-9840-40FE-9923-191E4F79F475}" type="pres">
      <dgm:prSet presAssocID="{B2709EC4-A22B-4688-961F-ED0D1FF9610C}" presName="textBox3b" presStyleLbl="revTx" presStyleIdx="1" presStyleCnt="3" custScaleX="119937" custScaleY="34488" custLinFactNeighborX="10187" custLinFactNeighborY="-19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50C7C-4166-47DD-B273-AB5A25184234}" type="pres">
      <dgm:prSet presAssocID="{8E82F286-14AF-406A-9882-A4BE207BD556}" presName="bullet3c" presStyleLbl="node1" presStyleIdx="2" presStyleCnt="3" custLinFactX="100000" custLinFactNeighborX="120190" custLinFactNeighborY="-20393"/>
      <dgm:spPr/>
    </dgm:pt>
    <dgm:pt modelId="{9C715531-68B9-42F1-8216-D8BD2B81F23E}" type="pres">
      <dgm:prSet presAssocID="{8E82F286-14AF-406A-9882-A4BE207BD556}" presName="textBox3c" presStyleLbl="revTx" presStyleIdx="2" presStyleCnt="3" custScaleY="36594" custLinFactNeighborX="13168" custLinFactNeighborY="-17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AF6FDF-609B-49E6-ACCB-C0C7C6589496}" srcId="{E2CADF69-2667-41D9-B835-E01813596B25}" destId="{8E82F286-14AF-406A-9882-A4BE207BD556}" srcOrd="2" destOrd="0" parTransId="{62077B45-033D-4EBA-9602-A14D22E0E5F9}" sibTransId="{804B0A54-662B-453B-9846-1DC7B6A909EE}"/>
    <dgm:cxn modelId="{D079251F-3D86-4A30-9C7F-9D8412B86645}" srcId="{E2CADF69-2667-41D9-B835-E01813596B25}" destId="{B2709EC4-A22B-4688-961F-ED0D1FF9610C}" srcOrd="1" destOrd="0" parTransId="{2021AA7C-BACA-4B70-864A-922BC2151C8C}" sibTransId="{3232D1C6-8CF8-4A57-8C57-5572AAD49A6F}"/>
    <dgm:cxn modelId="{3E1159DB-7191-408E-80E3-39FE85DC03A6}" srcId="{E2CADF69-2667-41D9-B835-E01813596B25}" destId="{D69C6B4D-3C01-4B06-B82B-E38C42A02024}" srcOrd="0" destOrd="0" parTransId="{FA9A73B2-E9B5-4A84-A6A5-31D2DB77B994}" sibTransId="{20204699-C525-464A-A45D-022BC6C44E7A}"/>
    <dgm:cxn modelId="{07D82FA9-B7E2-4A50-A39A-B7F7AF825B38}" type="presOf" srcId="{D69C6B4D-3C01-4B06-B82B-E38C42A02024}" destId="{FC2DBAA4-355D-4B71-8668-BBB50800C871}" srcOrd="0" destOrd="0" presId="urn:microsoft.com/office/officeart/2005/8/layout/arrow2"/>
    <dgm:cxn modelId="{6B3A973B-94AD-4768-A4EA-3478420462D0}" type="presOf" srcId="{8E82F286-14AF-406A-9882-A4BE207BD556}" destId="{9C715531-68B9-42F1-8216-D8BD2B81F23E}" srcOrd="0" destOrd="0" presId="urn:microsoft.com/office/officeart/2005/8/layout/arrow2"/>
    <dgm:cxn modelId="{17659A0F-D80B-465E-AEBD-E4BBA2F168A8}" type="presOf" srcId="{B2709EC4-A22B-4688-961F-ED0D1FF9610C}" destId="{04F58FCF-9840-40FE-9923-191E4F79F475}" srcOrd="0" destOrd="0" presId="urn:microsoft.com/office/officeart/2005/8/layout/arrow2"/>
    <dgm:cxn modelId="{C0C1ABDE-AD93-4669-BCB9-6F3AE3A1A584}" type="presOf" srcId="{E2CADF69-2667-41D9-B835-E01813596B25}" destId="{6AC9E38F-BF37-42B6-959A-C45CD8A51822}" srcOrd="0" destOrd="0" presId="urn:microsoft.com/office/officeart/2005/8/layout/arrow2"/>
    <dgm:cxn modelId="{C79F50D7-60AB-4212-A1D4-F91841485102}" type="presParOf" srcId="{6AC9E38F-BF37-42B6-959A-C45CD8A51822}" destId="{E41CFB92-F9DE-43B1-9341-876B4B625AFB}" srcOrd="0" destOrd="0" presId="urn:microsoft.com/office/officeart/2005/8/layout/arrow2"/>
    <dgm:cxn modelId="{629BAE20-767C-45CA-9C16-CA828D41472B}" type="presParOf" srcId="{6AC9E38F-BF37-42B6-959A-C45CD8A51822}" destId="{A97A537C-0143-47AB-B03D-D7FAB60DFB3A}" srcOrd="1" destOrd="0" presId="urn:microsoft.com/office/officeart/2005/8/layout/arrow2"/>
    <dgm:cxn modelId="{9A55C45C-089A-4036-817C-8F8396F9402D}" type="presParOf" srcId="{A97A537C-0143-47AB-B03D-D7FAB60DFB3A}" destId="{D8579CE8-F3F2-4FFA-8B84-EA4326ECF70C}" srcOrd="0" destOrd="0" presId="urn:microsoft.com/office/officeart/2005/8/layout/arrow2"/>
    <dgm:cxn modelId="{1173F0B2-323B-4C4A-B172-281D2EB4C8AD}" type="presParOf" srcId="{A97A537C-0143-47AB-B03D-D7FAB60DFB3A}" destId="{FC2DBAA4-355D-4B71-8668-BBB50800C871}" srcOrd="1" destOrd="0" presId="urn:microsoft.com/office/officeart/2005/8/layout/arrow2"/>
    <dgm:cxn modelId="{DBB6AFF3-6DF9-46F5-B3FE-A3690911C8F7}" type="presParOf" srcId="{A97A537C-0143-47AB-B03D-D7FAB60DFB3A}" destId="{38D344E9-85F0-401A-9C17-4A06B7320429}" srcOrd="2" destOrd="0" presId="urn:microsoft.com/office/officeart/2005/8/layout/arrow2"/>
    <dgm:cxn modelId="{C7EAC1C2-FC94-4ED0-999D-A9F129ABB4E9}" type="presParOf" srcId="{A97A537C-0143-47AB-B03D-D7FAB60DFB3A}" destId="{04F58FCF-9840-40FE-9923-191E4F79F475}" srcOrd="3" destOrd="0" presId="urn:microsoft.com/office/officeart/2005/8/layout/arrow2"/>
    <dgm:cxn modelId="{0B6AC9DC-FB76-4157-8773-42C61EB4A9EE}" type="presParOf" srcId="{A97A537C-0143-47AB-B03D-D7FAB60DFB3A}" destId="{48150C7C-4166-47DD-B273-AB5A25184234}" srcOrd="4" destOrd="0" presId="urn:microsoft.com/office/officeart/2005/8/layout/arrow2"/>
    <dgm:cxn modelId="{40CCEB6E-4560-44D9-8F7C-C70E80B64CDE}" type="presParOf" srcId="{A97A537C-0143-47AB-B03D-D7FAB60DFB3A}" destId="{9C715531-68B9-42F1-8216-D8BD2B81F23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2FED9F-9523-4F81-8DC4-0D4499751F05}" type="doc">
      <dgm:prSet loTypeId="urn:microsoft.com/office/officeart/2005/8/layout/vList4" loCatId="pictur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94FD2665-CCEB-4669-842E-310DA99684C1}">
      <dgm:prSet phldrT="[Текст]"/>
      <dgm:spPr/>
      <dgm:t>
        <a:bodyPr/>
        <a:lstStyle/>
        <a:p>
          <a:r>
            <a:rPr lang="ru-RU" b="1" dirty="0" smtClean="0">
              <a:solidFill>
                <a:srgbClr val="FFFFCC"/>
              </a:solidFill>
            </a:rPr>
            <a:t>УФИМСКИЙ ГОСУДАРСТВЕННЫЙ НЕФТЯНОЙ ТЕХНИЧЕСКИЙ УНИВЕРСИТЕТ</a:t>
          </a:r>
          <a:endParaRPr lang="ru-RU" dirty="0"/>
        </a:p>
      </dgm:t>
    </dgm:pt>
    <dgm:pt modelId="{174AB636-B7EC-4907-8F51-D0CD04F3BDF5}" type="parTrans" cxnId="{4342B546-9A9B-4037-81AF-14413BC7AC9D}">
      <dgm:prSet/>
      <dgm:spPr/>
      <dgm:t>
        <a:bodyPr/>
        <a:lstStyle/>
        <a:p>
          <a:endParaRPr lang="ru-RU"/>
        </a:p>
      </dgm:t>
    </dgm:pt>
    <dgm:pt modelId="{A88CA2C6-2D8B-4739-801D-8C834D58F38C}" type="sibTrans" cxnId="{4342B546-9A9B-4037-81AF-14413BC7AC9D}">
      <dgm:prSet/>
      <dgm:spPr/>
      <dgm:t>
        <a:bodyPr/>
        <a:lstStyle/>
        <a:p>
          <a:endParaRPr lang="ru-RU"/>
        </a:p>
      </dgm:t>
    </dgm:pt>
    <dgm:pt modelId="{72C58180-0274-4B07-8221-BA0240327E97}">
      <dgm:prSet phldrT="[Текст]"/>
      <dgm:spPr/>
      <dgm:t>
        <a:bodyPr/>
        <a:lstStyle/>
        <a:p>
          <a:r>
            <a:rPr lang="ru-RU" b="1" dirty="0" smtClean="0">
              <a:solidFill>
                <a:srgbClr val="FFFFCC"/>
              </a:solidFill>
            </a:rPr>
            <a:t>БАШГИПРОНЕФТЕХИМ</a:t>
          </a:r>
          <a:endParaRPr lang="ru-RU" dirty="0"/>
        </a:p>
      </dgm:t>
    </dgm:pt>
    <dgm:pt modelId="{D0099FCD-3DF3-40AB-832D-5989B966FB64}" type="parTrans" cxnId="{313D861F-DA60-47C2-9E5A-BC34C74CDECF}">
      <dgm:prSet/>
      <dgm:spPr/>
      <dgm:t>
        <a:bodyPr/>
        <a:lstStyle/>
        <a:p>
          <a:endParaRPr lang="ru-RU"/>
        </a:p>
      </dgm:t>
    </dgm:pt>
    <dgm:pt modelId="{F411B790-F7B0-4451-87C8-FA3B350DA227}" type="sibTrans" cxnId="{313D861F-DA60-47C2-9E5A-BC34C74CDECF}">
      <dgm:prSet/>
      <dgm:spPr/>
      <dgm:t>
        <a:bodyPr/>
        <a:lstStyle/>
        <a:p>
          <a:endParaRPr lang="ru-RU"/>
        </a:p>
      </dgm:t>
    </dgm:pt>
    <dgm:pt modelId="{2457BA65-09AF-432D-ACB6-2E0BA16DE04F}">
      <dgm:prSet/>
      <dgm:spPr/>
      <dgm:t>
        <a:bodyPr/>
        <a:lstStyle/>
        <a:p>
          <a:r>
            <a:rPr lang="ru-RU" b="1" dirty="0" smtClean="0">
              <a:solidFill>
                <a:srgbClr val="FFFFCC"/>
              </a:solidFill>
            </a:rPr>
            <a:t>ИНСТИТУТ ПРОБЛЕМ ТРАНСПОРТА ЭНЕРГОРЕСУРСОВ </a:t>
          </a:r>
          <a:endParaRPr lang="ru-RU" b="1" dirty="0">
            <a:solidFill>
              <a:srgbClr val="FFFFCC"/>
            </a:solidFill>
          </a:endParaRPr>
        </a:p>
      </dgm:t>
    </dgm:pt>
    <dgm:pt modelId="{111083C8-CEBD-4AD9-B338-4AC2755C9218}" type="parTrans" cxnId="{E3634D95-8FD7-48AB-87CA-2EBF90664FE2}">
      <dgm:prSet/>
      <dgm:spPr/>
      <dgm:t>
        <a:bodyPr/>
        <a:lstStyle/>
        <a:p>
          <a:endParaRPr lang="ru-RU"/>
        </a:p>
      </dgm:t>
    </dgm:pt>
    <dgm:pt modelId="{9E95FF54-CB13-4046-9E8A-C66A2D917891}" type="sibTrans" cxnId="{E3634D95-8FD7-48AB-87CA-2EBF90664FE2}">
      <dgm:prSet/>
      <dgm:spPr/>
      <dgm:t>
        <a:bodyPr/>
        <a:lstStyle/>
        <a:p>
          <a:endParaRPr lang="ru-RU"/>
        </a:p>
      </dgm:t>
    </dgm:pt>
    <dgm:pt modelId="{6C9F7C8D-AC21-43C9-A005-6AFFBA951DF6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FFFFCC"/>
              </a:solidFill>
            </a:rPr>
            <a:t>ИНСТИТУТ НЕФТЕХИМПЕРЕРАБОТКИ РЕСПУБЛИКИ БАШКОРТОСТАН</a:t>
          </a:r>
        </a:p>
      </dgm:t>
    </dgm:pt>
    <dgm:pt modelId="{C3BF70B4-1309-4255-8119-311ADAF3AF1D}" type="parTrans" cxnId="{5A66F506-B80D-43BD-868B-F9ABA14E60BE}">
      <dgm:prSet/>
      <dgm:spPr/>
      <dgm:t>
        <a:bodyPr/>
        <a:lstStyle/>
        <a:p>
          <a:endParaRPr lang="ru-RU"/>
        </a:p>
      </dgm:t>
    </dgm:pt>
    <dgm:pt modelId="{CFA0F835-D8A5-421D-BD93-A1BE9FAC4416}" type="sibTrans" cxnId="{5A66F506-B80D-43BD-868B-F9ABA14E60BE}">
      <dgm:prSet/>
      <dgm:spPr/>
      <dgm:t>
        <a:bodyPr/>
        <a:lstStyle/>
        <a:p>
          <a:endParaRPr lang="ru-RU"/>
        </a:p>
      </dgm:t>
    </dgm:pt>
    <dgm:pt modelId="{DD0CDDB1-723C-449F-B390-E4744F00E08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FFFFCC"/>
              </a:solidFill>
            </a:rPr>
            <a:t>ОАО «НЕФТЕАВТОМАТИКА»</a:t>
          </a:r>
          <a:endParaRPr lang="ru-RU" b="1" dirty="0">
            <a:solidFill>
              <a:srgbClr val="FFFFCC"/>
            </a:solidFill>
          </a:endParaRPr>
        </a:p>
      </dgm:t>
    </dgm:pt>
    <dgm:pt modelId="{822F973C-FD4E-4BD9-83AE-F2953206F72D}" type="parTrans" cxnId="{FB6D3A41-F524-441B-93E0-3FD776566546}">
      <dgm:prSet/>
      <dgm:spPr/>
      <dgm:t>
        <a:bodyPr/>
        <a:lstStyle/>
        <a:p>
          <a:endParaRPr lang="ru-RU"/>
        </a:p>
      </dgm:t>
    </dgm:pt>
    <dgm:pt modelId="{DC9B9092-E0B2-4553-8CAC-E333C2757015}" type="sibTrans" cxnId="{FB6D3A41-F524-441B-93E0-3FD776566546}">
      <dgm:prSet/>
      <dgm:spPr/>
      <dgm:t>
        <a:bodyPr/>
        <a:lstStyle/>
        <a:p>
          <a:endParaRPr lang="ru-RU"/>
        </a:p>
      </dgm:t>
    </dgm:pt>
    <dgm:pt modelId="{16F7A202-BDDD-485A-B5DA-142C697DDD26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FFFFCC"/>
              </a:solidFill>
            </a:rPr>
            <a:t>УФИМСКИЙ НАУЧНЫЙ ЦЕНТР РОССИЙСКОЙ АКАДЕМИИ НАУК</a:t>
          </a:r>
          <a:endParaRPr lang="ru-RU" b="1" dirty="0">
            <a:solidFill>
              <a:srgbClr val="FFFFCC"/>
            </a:solidFill>
          </a:endParaRPr>
        </a:p>
      </dgm:t>
    </dgm:pt>
    <dgm:pt modelId="{8193B709-2075-42B7-BBFA-C8A994640804}" type="parTrans" cxnId="{077E2AB1-3C5A-45F5-BAFB-BA1171F30B21}">
      <dgm:prSet/>
      <dgm:spPr/>
      <dgm:t>
        <a:bodyPr/>
        <a:lstStyle/>
        <a:p>
          <a:endParaRPr lang="ru-RU"/>
        </a:p>
      </dgm:t>
    </dgm:pt>
    <dgm:pt modelId="{09C9475C-5793-46F0-A731-40ED09742B05}" type="sibTrans" cxnId="{077E2AB1-3C5A-45F5-BAFB-BA1171F30B21}">
      <dgm:prSet/>
      <dgm:spPr/>
      <dgm:t>
        <a:bodyPr/>
        <a:lstStyle/>
        <a:p>
          <a:endParaRPr lang="ru-RU"/>
        </a:p>
      </dgm:t>
    </dgm:pt>
    <dgm:pt modelId="{FF8026C7-B8D4-44A1-B5F2-5000CF4B07A2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FFFFCC"/>
              </a:solidFill>
            </a:rPr>
            <a:t>БАШНИПИНЕФТЬ</a:t>
          </a:r>
          <a:endParaRPr lang="ru-RU" b="1" dirty="0">
            <a:solidFill>
              <a:srgbClr val="FFFFCC"/>
            </a:solidFill>
          </a:endParaRPr>
        </a:p>
      </dgm:t>
    </dgm:pt>
    <dgm:pt modelId="{E45E0477-BAF2-4944-BC9B-C7F4E41AA916}" type="parTrans" cxnId="{4C2C4095-46A5-43E1-9FCF-484036AC8C16}">
      <dgm:prSet/>
      <dgm:spPr/>
      <dgm:t>
        <a:bodyPr/>
        <a:lstStyle/>
        <a:p>
          <a:endParaRPr lang="ru-RU"/>
        </a:p>
      </dgm:t>
    </dgm:pt>
    <dgm:pt modelId="{D92B64B8-EBBA-4BE9-85B2-B6B9836A6B03}" type="sibTrans" cxnId="{4C2C4095-46A5-43E1-9FCF-484036AC8C16}">
      <dgm:prSet/>
      <dgm:spPr/>
      <dgm:t>
        <a:bodyPr/>
        <a:lstStyle/>
        <a:p>
          <a:endParaRPr lang="ru-RU"/>
        </a:p>
      </dgm:t>
    </dgm:pt>
    <dgm:pt modelId="{10D47A48-FAB2-4F7F-9F23-9CC2CDC628E1}" type="pres">
      <dgm:prSet presAssocID="{AF2FED9F-9523-4F81-8DC4-0D4499751F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16CF33-DACE-4A78-8098-B78DBB68D710}" type="pres">
      <dgm:prSet presAssocID="{94FD2665-CCEB-4669-842E-310DA99684C1}" presName="comp" presStyleCnt="0"/>
      <dgm:spPr/>
    </dgm:pt>
    <dgm:pt modelId="{F459BD45-9322-4421-B03F-0C2F92576856}" type="pres">
      <dgm:prSet presAssocID="{94FD2665-CCEB-4669-842E-310DA99684C1}" presName="box" presStyleLbl="node1" presStyleIdx="0" presStyleCnt="7"/>
      <dgm:spPr/>
      <dgm:t>
        <a:bodyPr/>
        <a:lstStyle/>
        <a:p>
          <a:endParaRPr lang="ru-RU"/>
        </a:p>
      </dgm:t>
    </dgm:pt>
    <dgm:pt modelId="{90B87FEF-1C47-45FC-BEA5-DD0135B0E56E}" type="pres">
      <dgm:prSet presAssocID="{94FD2665-CCEB-4669-842E-310DA99684C1}" presName="img" presStyleLbl="fgImgPlace1" presStyleIdx="0" presStyleCnt="7" custScaleX="88553"/>
      <dgm:spPr>
        <a:blipFill rotWithShape="1">
          <a:blip xmlns:r="http://schemas.openxmlformats.org/officeDocument/2006/relationships" r:embed="rId1" cstate="email">
            <a:extLst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803671-61D2-490C-8960-7B8B19846744}" type="pres">
      <dgm:prSet presAssocID="{94FD2665-CCEB-4669-842E-310DA99684C1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5F29A-04F7-4DD5-A5C2-111D026ED0E8}" type="pres">
      <dgm:prSet presAssocID="{A88CA2C6-2D8B-4739-801D-8C834D58F38C}" presName="spacer" presStyleCnt="0"/>
      <dgm:spPr/>
    </dgm:pt>
    <dgm:pt modelId="{B88A7B8F-A930-498E-BD3B-1DC446676B29}" type="pres">
      <dgm:prSet presAssocID="{72C58180-0274-4B07-8221-BA0240327E97}" presName="comp" presStyleCnt="0"/>
      <dgm:spPr/>
    </dgm:pt>
    <dgm:pt modelId="{37A0805B-3F33-4921-B500-F9CF3DAD7CE1}" type="pres">
      <dgm:prSet presAssocID="{72C58180-0274-4B07-8221-BA0240327E97}" presName="box" presStyleLbl="node1" presStyleIdx="1" presStyleCnt="7"/>
      <dgm:spPr/>
      <dgm:t>
        <a:bodyPr/>
        <a:lstStyle/>
        <a:p>
          <a:endParaRPr lang="ru-RU"/>
        </a:p>
      </dgm:t>
    </dgm:pt>
    <dgm:pt modelId="{05191F22-4FF7-43A8-8D49-EA33CEC3C5FE}" type="pres">
      <dgm:prSet presAssocID="{72C58180-0274-4B07-8221-BA0240327E97}" presName="img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944A931-ADDC-4426-AF63-4746C3D1820A}" type="pres">
      <dgm:prSet presAssocID="{72C58180-0274-4B07-8221-BA0240327E97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F2969-D982-4869-83C4-2AC84D11DCA9}" type="pres">
      <dgm:prSet presAssocID="{F411B790-F7B0-4451-87C8-FA3B350DA227}" presName="spacer" presStyleCnt="0"/>
      <dgm:spPr/>
    </dgm:pt>
    <dgm:pt modelId="{1F7E6C74-1F4C-412D-B781-B8E378DDDB83}" type="pres">
      <dgm:prSet presAssocID="{2457BA65-09AF-432D-ACB6-2E0BA16DE04F}" presName="comp" presStyleCnt="0"/>
      <dgm:spPr/>
    </dgm:pt>
    <dgm:pt modelId="{8D05EFDA-FCEC-45E7-A031-7A36A2A56317}" type="pres">
      <dgm:prSet presAssocID="{2457BA65-09AF-432D-ACB6-2E0BA16DE04F}" presName="box" presStyleLbl="node1" presStyleIdx="2" presStyleCnt="7"/>
      <dgm:spPr/>
      <dgm:t>
        <a:bodyPr/>
        <a:lstStyle/>
        <a:p>
          <a:endParaRPr lang="ru-RU"/>
        </a:p>
      </dgm:t>
    </dgm:pt>
    <dgm:pt modelId="{1899934F-2B4B-4BED-9A3B-D6AC4A3CE9E6}" type="pres">
      <dgm:prSet presAssocID="{2457BA65-09AF-432D-ACB6-2E0BA16DE04F}" presName="img" presStyleLbl="fgImgPlace1" presStyleIdx="2" presStyleCnt="7" custScaleX="851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845D88D-BFBA-4C73-A00E-4038A875EAC0}" type="pres">
      <dgm:prSet presAssocID="{2457BA65-09AF-432D-ACB6-2E0BA16DE04F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920E2-777D-4F84-B222-7DDA5B7DA3DE}" type="pres">
      <dgm:prSet presAssocID="{9E95FF54-CB13-4046-9E8A-C66A2D917891}" presName="spacer" presStyleCnt="0"/>
      <dgm:spPr/>
    </dgm:pt>
    <dgm:pt modelId="{7D2DC2DA-52CE-4F42-A2B6-9F194F7D413E}" type="pres">
      <dgm:prSet presAssocID="{6C9F7C8D-AC21-43C9-A005-6AFFBA951DF6}" presName="comp" presStyleCnt="0"/>
      <dgm:spPr/>
    </dgm:pt>
    <dgm:pt modelId="{B5D40D1C-2DCA-44E4-98C4-D80D2E7D7CFA}" type="pres">
      <dgm:prSet presAssocID="{6C9F7C8D-AC21-43C9-A005-6AFFBA951DF6}" presName="box" presStyleLbl="node1" presStyleIdx="3" presStyleCnt="7"/>
      <dgm:spPr/>
      <dgm:t>
        <a:bodyPr/>
        <a:lstStyle/>
        <a:p>
          <a:endParaRPr lang="ru-RU"/>
        </a:p>
      </dgm:t>
    </dgm:pt>
    <dgm:pt modelId="{D394C771-966D-4A8F-892D-26E229B13068}" type="pres">
      <dgm:prSet presAssocID="{6C9F7C8D-AC21-43C9-A005-6AFFBA951DF6}" presName="img" presStyleLbl="fgImgPlace1" presStyleIdx="3" presStyleCnt="7" custScaleX="85143"/>
      <dgm:spPr>
        <a:blipFill rotWithShape="1">
          <a:blip xmlns:r="http://schemas.openxmlformats.org/officeDocument/2006/relationships" r:embed="rId4" cstate="email">
            <a:extLst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041666-4BD0-4B98-9832-6FFE59A8B4AC}" type="pres">
      <dgm:prSet presAssocID="{6C9F7C8D-AC21-43C9-A005-6AFFBA951DF6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0D740-95C4-4955-9E38-0DCE8691C0A0}" type="pres">
      <dgm:prSet presAssocID="{CFA0F835-D8A5-421D-BD93-A1BE9FAC4416}" presName="spacer" presStyleCnt="0"/>
      <dgm:spPr/>
    </dgm:pt>
    <dgm:pt modelId="{1D1BEE16-6EFE-4CEE-8C3A-30DED37AE1E1}" type="pres">
      <dgm:prSet presAssocID="{16F7A202-BDDD-485A-B5DA-142C697DDD26}" presName="comp" presStyleCnt="0"/>
      <dgm:spPr/>
    </dgm:pt>
    <dgm:pt modelId="{D56F4EA4-BE08-45B8-98BF-CEE316D39D8C}" type="pres">
      <dgm:prSet presAssocID="{16F7A202-BDDD-485A-B5DA-142C697DDD26}" presName="box" presStyleLbl="node1" presStyleIdx="4" presStyleCnt="7"/>
      <dgm:spPr/>
      <dgm:t>
        <a:bodyPr/>
        <a:lstStyle/>
        <a:p>
          <a:endParaRPr lang="ru-RU"/>
        </a:p>
      </dgm:t>
    </dgm:pt>
    <dgm:pt modelId="{9056372B-54D3-4630-B33D-4B5A1A56E832}" type="pres">
      <dgm:prSet presAssocID="{16F7A202-BDDD-485A-B5DA-142C697DDD26}" presName="img" presStyleLbl="fgImgPlace1" presStyleIdx="4" presStyleCnt="7" custScaleX="85143"/>
      <dgm:spPr>
        <a:blipFill rotWithShape="1">
          <a:blip xmlns:r="http://schemas.openxmlformats.org/officeDocument/2006/relationships" r:embed="rId5" cstate="email">
            <a:extLst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7784FD-F0EC-4B3F-9406-3A3E4EA360AF}" type="pres">
      <dgm:prSet presAssocID="{16F7A202-BDDD-485A-B5DA-142C697DDD26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8E1B8-92D2-4E94-B421-63FDF39C9857}" type="pres">
      <dgm:prSet presAssocID="{09C9475C-5793-46F0-A731-40ED09742B05}" presName="spacer" presStyleCnt="0"/>
      <dgm:spPr/>
    </dgm:pt>
    <dgm:pt modelId="{826E8AF3-4461-4554-B230-D3695F462A5D}" type="pres">
      <dgm:prSet presAssocID="{FF8026C7-B8D4-44A1-B5F2-5000CF4B07A2}" presName="comp" presStyleCnt="0"/>
      <dgm:spPr/>
    </dgm:pt>
    <dgm:pt modelId="{633FAD8A-05A6-4FA5-BC50-135702A377B5}" type="pres">
      <dgm:prSet presAssocID="{FF8026C7-B8D4-44A1-B5F2-5000CF4B07A2}" presName="box" presStyleLbl="node1" presStyleIdx="5" presStyleCnt="7"/>
      <dgm:spPr/>
      <dgm:t>
        <a:bodyPr/>
        <a:lstStyle/>
        <a:p>
          <a:endParaRPr lang="ru-RU"/>
        </a:p>
      </dgm:t>
    </dgm:pt>
    <dgm:pt modelId="{A7303121-BD01-4F19-85DE-04FF52155535}" type="pres">
      <dgm:prSet presAssocID="{FF8026C7-B8D4-44A1-B5F2-5000CF4B07A2}" presName="img" presStyleLbl="fgImgPlace1" presStyleIdx="5" presStyleCnt="7" custScaleX="85144" custLinFactNeighborX="0" custLinFactNeighborY="2504"/>
      <dgm:spPr>
        <a:blipFill rotWithShape="1">
          <a:blip xmlns:r="http://schemas.openxmlformats.org/officeDocument/2006/relationships" r:embed="rId6" cstate="email">
            <a:extLst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3D3138-3184-4326-A8FA-C1842EA56441}" type="pres">
      <dgm:prSet presAssocID="{FF8026C7-B8D4-44A1-B5F2-5000CF4B07A2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EB007-0630-45EB-A700-B6C2C1343B67}" type="pres">
      <dgm:prSet presAssocID="{D92B64B8-EBBA-4BE9-85B2-B6B9836A6B03}" presName="spacer" presStyleCnt="0"/>
      <dgm:spPr/>
    </dgm:pt>
    <dgm:pt modelId="{787677EA-7A9F-4A04-BA0B-8A27AC52A9F2}" type="pres">
      <dgm:prSet presAssocID="{DD0CDDB1-723C-449F-B390-E4744F00E083}" presName="comp" presStyleCnt="0"/>
      <dgm:spPr/>
    </dgm:pt>
    <dgm:pt modelId="{85EAD455-117B-4C6B-9595-A2C7B069F2A7}" type="pres">
      <dgm:prSet presAssocID="{DD0CDDB1-723C-449F-B390-E4744F00E083}" presName="box" presStyleLbl="node1" presStyleIdx="6" presStyleCnt="7"/>
      <dgm:spPr/>
      <dgm:t>
        <a:bodyPr/>
        <a:lstStyle/>
        <a:p>
          <a:endParaRPr lang="ru-RU"/>
        </a:p>
      </dgm:t>
    </dgm:pt>
    <dgm:pt modelId="{98723AE5-3BF4-4E32-8B5B-94434287F23F}" type="pres">
      <dgm:prSet presAssocID="{DD0CDDB1-723C-449F-B390-E4744F00E083}" presName="img" presStyleLbl="fgImgPlace1" presStyleIdx="6" presStyleCnt="7" custScaleX="85143"/>
      <dgm:spPr>
        <a:blipFill rotWithShape="1">
          <a:blip xmlns:r="http://schemas.openxmlformats.org/officeDocument/2006/relationships" r:embed="rId7" cstate="email">
            <a:extLst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BF0B60-6B53-4A3A-8C0D-F97FBB9F1C68}" type="pres">
      <dgm:prSet presAssocID="{DD0CDDB1-723C-449F-B390-E4744F00E083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049A97-D2D7-4536-A703-48967BC7FDAC}" type="presOf" srcId="{6C9F7C8D-AC21-43C9-A005-6AFFBA951DF6}" destId="{B5D40D1C-2DCA-44E4-98C4-D80D2E7D7CFA}" srcOrd="0" destOrd="0" presId="urn:microsoft.com/office/officeart/2005/8/layout/vList4"/>
    <dgm:cxn modelId="{7901F3C7-88CD-4F0E-AC45-4E19B40BBFE9}" type="presOf" srcId="{DD0CDDB1-723C-449F-B390-E4744F00E083}" destId="{85EAD455-117B-4C6B-9595-A2C7B069F2A7}" srcOrd="0" destOrd="0" presId="urn:microsoft.com/office/officeart/2005/8/layout/vList4"/>
    <dgm:cxn modelId="{4342B546-9A9B-4037-81AF-14413BC7AC9D}" srcId="{AF2FED9F-9523-4F81-8DC4-0D4499751F05}" destId="{94FD2665-CCEB-4669-842E-310DA99684C1}" srcOrd="0" destOrd="0" parTransId="{174AB636-B7EC-4907-8F51-D0CD04F3BDF5}" sibTransId="{A88CA2C6-2D8B-4739-801D-8C834D58F38C}"/>
    <dgm:cxn modelId="{5A66F506-B80D-43BD-868B-F9ABA14E60BE}" srcId="{AF2FED9F-9523-4F81-8DC4-0D4499751F05}" destId="{6C9F7C8D-AC21-43C9-A005-6AFFBA951DF6}" srcOrd="3" destOrd="0" parTransId="{C3BF70B4-1309-4255-8119-311ADAF3AF1D}" sibTransId="{CFA0F835-D8A5-421D-BD93-A1BE9FAC4416}"/>
    <dgm:cxn modelId="{8E7DB530-6000-42F3-9632-FFD6D052AB93}" type="presOf" srcId="{72C58180-0274-4B07-8221-BA0240327E97}" destId="{1944A931-ADDC-4426-AF63-4746C3D1820A}" srcOrd="1" destOrd="0" presId="urn:microsoft.com/office/officeart/2005/8/layout/vList4"/>
    <dgm:cxn modelId="{C08E88CE-385D-4A68-B3FD-CB8F4643C53F}" type="presOf" srcId="{94FD2665-CCEB-4669-842E-310DA99684C1}" destId="{F459BD45-9322-4421-B03F-0C2F92576856}" srcOrd="0" destOrd="0" presId="urn:microsoft.com/office/officeart/2005/8/layout/vList4"/>
    <dgm:cxn modelId="{01966AC4-A445-4507-9C92-4B2CC87CDDE8}" type="presOf" srcId="{16F7A202-BDDD-485A-B5DA-142C697DDD26}" destId="{D56F4EA4-BE08-45B8-98BF-CEE316D39D8C}" srcOrd="0" destOrd="0" presId="urn:microsoft.com/office/officeart/2005/8/layout/vList4"/>
    <dgm:cxn modelId="{488FCEA2-65B5-48A4-8063-F68102D177FD}" type="presOf" srcId="{94FD2665-CCEB-4669-842E-310DA99684C1}" destId="{0D803671-61D2-490C-8960-7B8B19846744}" srcOrd="1" destOrd="0" presId="urn:microsoft.com/office/officeart/2005/8/layout/vList4"/>
    <dgm:cxn modelId="{FB6D3A41-F524-441B-93E0-3FD776566546}" srcId="{AF2FED9F-9523-4F81-8DC4-0D4499751F05}" destId="{DD0CDDB1-723C-449F-B390-E4744F00E083}" srcOrd="6" destOrd="0" parTransId="{822F973C-FD4E-4BD9-83AE-F2953206F72D}" sibTransId="{DC9B9092-E0B2-4553-8CAC-E333C2757015}"/>
    <dgm:cxn modelId="{E3FBABCF-BA53-4858-8C71-72B434AE7F03}" type="presOf" srcId="{FF8026C7-B8D4-44A1-B5F2-5000CF4B07A2}" destId="{633FAD8A-05A6-4FA5-BC50-135702A377B5}" srcOrd="0" destOrd="0" presId="urn:microsoft.com/office/officeart/2005/8/layout/vList4"/>
    <dgm:cxn modelId="{E3634D95-8FD7-48AB-87CA-2EBF90664FE2}" srcId="{AF2FED9F-9523-4F81-8DC4-0D4499751F05}" destId="{2457BA65-09AF-432D-ACB6-2E0BA16DE04F}" srcOrd="2" destOrd="0" parTransId="{111083C8-CEBD-4AD9-B338-4AC2755C9218}" sibTransId="{9E95FF54-CB13-4046-9E8A-C66A2D917891}"/>
    <dgm:cxn modelId="{7A4B7971-C92F-42EF-A764-B56002CF0A2B}" type="presOf" srcId="{16F7A202-BDDD-485A-B5DA-142C697DDD26}" destId="{2B7784FD-F0EC-4B3F-9406-3A3E4EA360AF}" srcOrd="1" destOrd="0" presId="urn:microsoft.com/office/officeart/2005/8/layout/vList4"/>
    <dgm:cxn modelId="{379FE9DC-EE9F-43B6-A143-EC9F17A7CD29}" type="presOf" srcId="{6C9F7C8D-AC21-43C9-A005-6AFFBA951DF6}" destId="{A8041666-4BD0-4B98-9832-6FFE59A8B4AC}" srcOrd="1" destOrd="0" presId="urn:microsoft.com/office/officeart/2005/8/layout/vList4"/>
    <dgm:cxn modelId="{313D861F-DA60-47C2-9E5A-BC34C74CDECF}" srcId="{AF2FED9F-9523-4F81-8DC4-0D4499751F05}" destId="{72C58180-0274-4B07-8221-BA0240327E97}" srcOrd="1" destOrd="0" parTransId="{D0099FCD-3DF3-40AB-832D-5989B966FB64}" sibTransId="{F411B790-F7B0-4451-87C8-FA3B350DA227}"/>
    <dgm:cxn modelId="{5D48F828-5A28-4C5A-B99D-23F9D257D9D6}" type="presOf" srcId="{FF8026C7-B8D4-44A1-B5F2-5000CF4B07A2}" destId="{5A3D3138-3184-4326-A8FA-C1842EA56441}" srcOrd="1" destOrd="0" presId="urn:microsoft.com/office/officeart/2005/8/layout/vList4"/>
    <dgm:cxn modelId="{5827B982-57BE-41D6-B70E-F298754DF12E}" type="presOf" srcId="{72C58180-0274-4B07-8221-BA0240327E97}" destId="{37A0805B-3F33-4921-B500-F9CF3DAD7CE1}" srcOrd="0" destOrd="0" presId="urn:microsoft.com/office/officeart/2005/8/layout/vList4"/>
    <dgm:cxn modelId="{1EA08410-4506-4E73-ABFB-55E556D9E65E}" type="presOf" srcId="{2457BA65-09AF-432D-ACB6-2E0BA16DE04F}" destId="{B845D88D-BFBA-4C73-A00E-4038A875EAC0}" srcOrd="1" destOrd="0" presId="urn:microsoft.com/office/officeart/2005/8/layout/vList4"/>
    <dgm:cxn modelId="{077E2AB1-3C5A-45F5-BAFB-BA1171F30B21}" srcId="{AF2FED9F-9523-4F81-8DC4-0D4499751F05}" destId="{16F7A202-BDDD-485A-B5DA-142C697DDD26}" srcOrd="4" destOrd="0" parTransId="{8193B709-2075-42B7-BBFA-C8A994640804}" sibTransId="{09C9475C-5793-46F0-A731-40ED09742B05}"/>
    <dgm:cxn modelId="{4C2C4095-46A5-43E1-9FCF-484036AC8C16}" srcId="{AF2FED9F-9523-4F81-8DC4-0D4499751F05}" destId="{FF8026C7-B8D4-44A1-B5F2-5000CF4B07A2}" srcOrd="5" destOrd="0" parTransId="{E45E0477-BAF2-4944-BC9B-C7F4E41AA916}" sibTransId="{D92B64B8-EBBA-4BE9-85B2-B6B9836A6B03}"/>
    <dgm:cxn modelId="{FE2632B2-526B-4DFF-9B13-F078E5562388}" type="presOf" srcId="{2457BA65-09AF-432D-ACB6-2E0BA16DE04F}" destId="{8D05EFDA-FCEC-45E7-A031-7A36A2A56317}" srcOrd="0" destOrd="0" presId="urn:microsoft.com/office/officeart/2005/8/layout/vList4"/>
    <dgm:cxn modelId="{938F313E-7D53-4D2D-91F6-C031B5E53C2A}" type="presOf" srcId="{DD0CDDB1-723C-449F-B390-E4744F00E083}" destId="{D8BF0B60-6B53-4A3A-8C0D-F97FBB9F1C68}" srcOrd="1" destOrd="0" presId="urn:microsoft.com/office/officeart/2005/8/layout/vList4"/>
    <dgm:cxn modelId="{AA4BB995-47E8-401C-9761-EDD40C411A81}" type="presOf" srcId="{AF2FED9F-9523-4F81-8DC4-0D4499751F05}" destId="{10D47A48-FAB2-4F7F-9F23-9CC2CDC628E1}" srcOrd="0" destOrd="0" presId="urn:microsoft.com/office/officeart/2005/8/layout/vList4"/>
    <dgm:cxn modelId="{8C541FE4-9909-4ABF-A20B-C1E8E5F35810}" type="presParOf" srcId="{10D47A48-FAB2-4F7F-9F23-9CC2CDC628E1}" destId="{4916CF33-DACE-4A78-8098-B78DBB68D710}" srcOrd="0" destOrd="0" presId="urn:microsoft.com/office/officeart/2005/8/layout/vList4"/>
    <dgm:cxn modelId="{79CAE672-5DEA-4CF1-8D64-3A9C00834549}" type="presParOf" srcId="{4916CF33-DACE-4A78-8098-B78DBB68D710}" destId="{F459BD45-9322-4421-B03F-0C2F92576856}" srcOrd="0" destOrd="0" presId="urn:microsoft.com/office/officeart/2005/8/layout/vList4"/>
    <dgm:cxn modelId="{405C80E9-8630-455D-B3ED-38DE87F2C464}" type="presParOf" srcId="{4916CF33-DACE-4A78-8098-B78DBB68D710}" destId="{90B87FEF-1C47-45FC-BEA5-DD0135B0E56E}" srcOrd="1" destOrd="0" presId="urn:microsoft.com/office/officeart/2005/8/layout/vList4"/>
    <dgm:cxn modelId="{BF78598E-459F-499D-978A-7C57D959C1E0}" type="presParOf" srcId="{4916CF33-DACE-4A78-8098-B78DBB68D710}" destId="{0D803671-61D2-490C-8960-7B8B19846744}" srcOrd="2" destOrd="0" presId="urn:microsoft.com/office/officeart/2005/8/layout/vList4"/>
    <dgm:cxn modelId="{A414EAF2-F9D8-45E1-8DB5-DF3A78499D2F}" type="presParOf" srcId="{10D47A48-FAB2-4F7F-9F23-9CC2CDC628E1}" destId="{A865F29A-04F7-4DD5-A5C2-111D026ED0E8}" srcOrd="1" destOrd="0" presId="urn:microsoft.com/office/officeart/2005/8/layout/vList4"/>
    <dgm:cxn modelId="{54DCAC41-ED1F-4CE9-B1C7-EC904CDA6B02}" type="presParOf" srcId="{10D47A48-FAB2-4F7F-9F23-9CC2CDC628E1}" destId="{B88A7B8F-A930-498E-BD3B-1DC446676B29}" srcOrd="2" destOrd="0" presId="urn:microsoft.com/office/officeart/2005/8/layout/vList4"/>
    <dgm:cxn modelId="{CB129B81-B484-40A7-828F-9F2A9605B7DE}" type="presParOf" srcId="{B88A7B8F-A930-498E-BD3B-1DC446676B29}" destId="{37A0805B-3F33-4921-B500-F9CF3DAD7CE1}" srcOrd="0" destOrd="0" presId="urn:microsoft.com/office/officeart/2005/8/layout/vList4"/>
    <dgm:cxn modelId="{8BA2276F-B5B7-4BA9-B638-35A14D8F7863}" type="presParOf" srcId="{B88A7B8F-A930-498E-BD3B-1DC446676B29}" destId="{05191F22-4FF7-43A8-8D49-EA33CEC3C5FE}" srcOrd="1" destOrd="0" presId="urn:microsoft.com/office/officeart/2005/8/layout/vList4"/>
    <dgm:cxn modelId="{D2529EE2-1E21-415B-B079-FD30D8556BCA}" type="presParOf" srcId="{B88A7B8F-A930-498E-BD3B-1DC446676B29}" destId="{1944A931-ADDC-4426-AF63-4746C3D1820A}" srcOrd="2" destOrd="0" presId="urn:microsoft.com/office/officeart/2005/8/layout/vList4"/>
    <dgm:cxn modelId="{7F3A9458-7C6E-47AA-8F99-D445250BF091}" type="presParOf" srcId="{10D47A48-FAB2-4F7F-9F23-9CC2CDC628E1}" destId="{236F2969-D982-4869-83C4-2AC84D11DCA9}" srcOrd="3" destOrd="0" presId="urn:microsoft.com/office/officeart/2005/8/layout/vList4"/>
    <dgm:cxn modelId="{BAFA1868-9D4D-47F2-B784-D58060B2D90E}" type="presParOf" srcId="{10D47A48-FAB2-4F7F-9F23-9CC2CDC628E1}" destId="{1F7E6C74-1F4C-412D-B781-B8E378DDDB83}" srcOrd="4" destOrd="0" presId="urn:microsoft.com/office/officeart/2005/8/layout/vList4"/>
    <dgm:cxn modelId="{77C8BA88-FF9E-419A-BB30-AD4E6D0B481D}" type="presParOf" srcId="{1F7E6C74-1F4C-412D-B781-B8E378DDDB83}" destId="{8D05EFDA-FCEC-45E7-A031-7A36A2A56317}" srcOrd="0" destOrd="0" presId="urn:microsoft.com/office/officeart/2005/8/layout/vList4"/>
    <dgm:cxn modelId="{7493F01D-D766-42B3-82CC-4F8DA5FD7D42}" type="presParOf" srcId="{1F7E6C74-1F4C-412D-B781-B8E378DDDB83}" destId="{1899934F-2B4B-4BED-9A3B-D6AC4A3CE9E6}" srcOrd="1" destOrd="0" presId="urn:microsoft.com/office/officeart/2005/8/layout/vList4"/>
    <dgm:cxn modelId="{A695AFB5-360B-4BBD-9A95-6C3E776578B2}" type="presParOf" srcId="{1F7E6C74-1F4C-412D-B781-B8E378DDDB83}" destId="{B845D88D-BFBA-4C73-A00E-4038A875EAC0}" srcOrd="2" destOrd="0" presId="urn:microsoft.com/office/officeart/2005/8/layout/vList4"/>
    <dgm:cxn modelId="{DBECDA7E-3FF5-4D13-99C9-D8442FCFDEE2}" type="presParOf" srcId="{10D47A48-FAB2-4F7F-9F23-9CC2CDC628E1}" destId="{CAB920E2-777D-4F84-B222-7DDA5B7DA3DE}" srcOrd="5" destOrd="0" presId="urn:microsoft.com/office/officeart/2005/8/layout/vList4"/>
    <dgm:cxn modelId="{5EDF1134-DE56-4150-99DE-B81C36B3768B}" type="presParOf" srcId="{10D47A48-FAB2-4F7F-9F23-9CC2CDC628E1}" destId="{7D2DC2DA-52CE-4F42-A2B6-9F194F7D413E}" srcOrd="6" destOrd="0" presId="urn:microsoft.com/office/officeart/2005/8/layout/vList4"/>
    <dgm:cxn modelId="{2AE10471-671F-40B6-984F-EFBA32B546A7}" type="presParOf" srcId="{7D2DC2DA-52CE-4F42-A2B6-9F194F7D413E}" destId="{B5D40D1C-2DCA-44E4-98C4-D80D2E7D7CFA}" srcOrd="0" destOrd="0" presId="urn:microsoft.com/office/officeart/2005/8/layout/vList4"/>
    <dgm:cxn modelId="{362BFF95-8F3F-4DA4-AEA9-AE73894AC5CE}" type="presParOf" srcId="{7D2DC2DA-52CE-4F42-A2B6-9F194F7D413E}" destId="{D394C771-966D-4A8F-892D-26E229B13068}" srcOrd="1" destOrd="0" presId="urn:microsoft.com/office/officeart/2005/8/layout/vList4"/>
    <dgm:cxn modelId="{4AE7AD23-EC34-4D33-8D01-031E1DED36DD}" type="presParOf" srcId="{7D2DC2DA-52CE-4F42-A2B6-9F194F7D413E}" destId="{A8041666-4BD0-4B98-9832-6FFE59A8B4AC}" srcOrd="2" destOrd="0" presId="urn:microsoft.com/office/officeart/2005/8/layout/vList4"/>
    <dgm:cxn modelId="{BF01F83D-1001-49F5-B934-9F58FA5573C2}" type="presParOf" srcId="{10D47A48-FAB2-4F7F-9F23-9CC2CDC628E1}" destId="{B550D740-95C4-4955-9E38-0DCE8691C0A0}" srcOrd="7" destOrd="0" presId="urn:microsoft.com/office/officeart/2005/8/layout/vList4"/>
    <dgm:cxn modelId="{52159509-6D74-40A3-ABB3-A73F300CEA4A}" type="presParOf" srcId="{10D47A48-FAB2-4F7F-9F23-9CC2CDC628E1}" destId="{1D1BEE16-6EFE-4CEE-8C3A-30DED37AE1E1}" srcOrd="8" destOrd="0" presId="urn:microsoft.com/office/officeart/2005/8/layout/vList4"/>
    <dgm:cxn modelId="{D2F81CD6-8CE8-43D1-B777-A13CA1337309}" type="presParOf" srcId="{1D1BEE16-6EFE-4CEE-8C3A-30DED37AE1E1}" destId="{D56F4EA4-BE08-45B8-98BF-CEE316D39D8C}" srcOrd="0" destOrd="0" presId="urn:microsoft.com/office/officeart/2005/8/layout/vList4"/>
    <dgm:cxn modelId="{AF37A14A-600E-47F9-BB40-95D8A77A6486}" type="presParOf" srcId="{1D1BEE16-6EFE-4CEE-8C3A-30DED37AE1E1}" destId="{9056372B-54D3-4630-B33D-4B5A1A56E832}" srcOrd="1" destOrd="0" presId="urn:microsoft.com/office/officeart/2005/8/layout/vList4"/>
    <dgm:cxn modelId="{EF82A5E8-CF42-4A56-8300-E5C9ED2934DF}" type="presParOf" srcId="{1D1BEE16-6EFE-4CEE-8C3A-30DED37AE1E1}" destId="{2B7784FD-F0EC-4B3F-9406-3A3E4EA360AF}" srcOrd="2" destOrd="0" presId="urn:microsoft.com/office/officeart/2005/8/layout/vList4"/>
    <dgm:cxn modelId="{CCD15003-1DF1-4CD5-B90D-1F46D06AFF70}" type="presParOf" srcId="{10D47A48-FAB2-4F7F-9F23-9CC2CDC628E1}" destId="{C088E1B8-92D2-4E94-B421-63FDF39C9857}" srcOrd="9" destOrd="0" presId="urn:microsoft.com/office/officeart/2005/8/layout/vList4"/>
    <dgm:cxn modelId="{60D06D51-A7FB-41EF-819D-A282D6275E3C}" type="presParOf" srcId="{10D47A48-FAB2-4F7F-9F23-9CC2CDC628E1}" destId="{826E8AF3-4461-4554-B230-D3695F462A5D}" srcOrd="10" destOrd="0" presId="urn:microsoft.com/office/officeart/2005/8/layout/vList4"/>
    <dgm:cxn modelId="{315E5BF5-020D-445F-971F-E375FF3D635A}" type="presParOf" srcId="{826E8AF3-4461-4554-B230-D3695F462A5D}" destId="{633FAD8A-05A6-4FA5-BC50-135702A377B5}" srcOrd="0" destOrd="0" presId="urn:microsoft.com/office/officeart/2005/8/layout/vList4"/>
    <dgm:cxn modelId="{444D6D32-BD79-407F-8EEE-2F3263BCB429}" type="presParOf" srcId="{826E8AF3-4461-4554-B230-D3695F462A5D}" destId="{A7303121-BD01-4F19-85DE-04FF52155535}" srcOrd="1" destOrd="0" presId="urn:microsoft.com/office/officeart/2005/8/layout/vList4"/>
    <dgm:cxn modelId="{A1672036-3C53-405A-A1A2-90BE500C41AF}" type="presParOf" srcId="{826E8AF3-4461-4554-B230-D3695F462A5D}" destId="{5A3D3138-3184-4326-A8FA-C1842EA56441}" srcOrd="2" destOrd="0" presId="urn:microsoft.com/office/officeart/2005/8/layout/vList4"/>
    <dgm:cxn modelId="{3F3ED5C6-D8FB-4D3B-AF1D-92C39086ED0D}" type="presParOf" srcId="{10D47A48-FAB2-4F7F-9F23-9CC2CDC628E1}" destId="{D67EB007-0630-45EB-A700-B6C2C1343B67}" srcOrd="11" destOrd="0" presId="urn:microsoft.com/office/officeart/2005/8/layout/vList4"/>
    <dgm:cxn modelId="{54FC366D-9B4B-426A-A36C-524805C3D091}" type="presParOf" srcId="{10D47A48-FAB2-4F7F-9F23-9CC2CDC628E1}" destId="{787677EA-7A9F-4A04-BA0B-8A27AC52A9F2}" srcOrd="12" destOrd="0" presId="urn:microsoft.com/office/officeart/2005/8/layout/vList4"/>
    <dgm:cxn modelId="{C575D3C3-B386-4A96-BED5-D3291DF3DB26}" type="presParOf" srcId="{787677EA-7A9F-4A04-BA0B-8A27AC52A9F2}" destId="{85EAD455-117B-4C6B-9595-A2C7B069F2A7}" srcOrd="0" destOrd="0" presId="urn:microsoft.com/office/officeart/2005/8/layout/vList4"/>
    <dgm:cxn modelId="{9FB610CC-3DF7-4127-8FE7-2D06BED99276}" type="presParOf" srcId="{787677EA-7A9F-4A04-BA0B-8A27AC52A9F2}" destId="{98723AE5-3BF4-4E32-8B5B-94434287F23F}" srcOrd="1" destOrd="0" presId="urn:microsoft.com/office/officeart/2005/8/layout/vList4"/>
    <dgm:cxn modelId="{5960C141-22C7-498F-B84F-4795603EA023}" type="presParOf" srcId="{787677EA-7A9F-4A04-BA0B-8A27AC52A9F2}" destId="{D8BF0B60-6B53-4A3A-8C0D-F97FBB9F1C6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2FED9F-9523-4F81-8DC4-0D4499751F05}" type="doc">
      <dgm:prSet loTypeId="urn:microsoft.com/office/officeart/2005/8/layout/vList4" loCatId="picture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94FD2665-CCEB-4669-842E-310DA99684C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FFFFCC"/>
              </a:solidFill>
            </a:rPr>
            <a:t>Инновационный центр «</a:t>
          </a:r>
          <a:r>
            <a:rPr lang="ru-RU" b="1" dirty="0" err="1" smtClean="0">
              <a:solidFill>
                <a:srgbClr val="FFFFCC"/>
              </a:solidFill>
            </a:rPr>
            <a:t>Химтэк</a:t>
          </a:r>
          <a:r>
            <a:rPr lang="ru-RU" b="1" dirty="0" smtClean="0">
              <a:solidFill>
                <a:srgbClr val="FFFFCC"/>
              </a:solidFill>
            </a:rPr>
            <a:t>»</a:t>
          </a:r>
          <a:endParaRPr lang="ru-RU" b="1" dirty="0">
            <a:solidFill>
              <a:srgbClr val="FFFFCC"/>
            </a:solidFill>
          </a:endParaRPr>
        </a:p>
      </dgm:t>
    </dgm:pt>
    <dgm:pt modelId="{174AB636-B7EC-4907-8F51-D0CD04F3BDF5}" type="parTrans" cxnId="{4342B546-9A9B-4037-81AF-14413BC7AC9D}">
      <dgm:prSet/>
      <dgm:spPr/>
      <dgm:t>
        <a:bodyPr/>
        <a:lstStyle/>
        <a:p>
          <a:endParaRPr lang="ru-RU"/>
        </a:p>
      </dgm:t>
    </dgm:pt>
    <dgm:pt modelId="{A88CA2C6-2D8B-4739-801D-8C834D58F38C}" type="sibTrans" cxnId="{4342B546-9A9B-4037-81AF-14413BC7AC9D}">
      <dgm:prSet/>
      <dgm:spPr/>
      <dgm:t>
        <a:bodyPr/>
        <a:lstStyle/>
        <a:p>
          <a:endParaRPr lang="ru-RU"/>
        </a:p>
      </dgm:t>
    </dgm:pt>
    <dgm:pt modelId="{72C58180-0274-4B07-8221-BA0240327E97}">
      <dgm:prSet phldrT="[Текст]"/>
      <dgm:spPr/>
      <dgm:t>
        <a:bodyPr/>
        <a:lstStyle/>
        <a:p>
          <a:r>
            <a:rPr lang="ru-RU" b="1" dirty="0" smtClean="0">
              <a:solidFill>
                <a:srgbClr val="FFFFCC"/>
              </a:solidFill>
            </a:rPr>
            <a:t>Институт проблем </a:t>
          </a:r>
          <a:r>
            <a:rPr lang="ru-RU" b="1" dirty="0" err="1" smtClean="0">
              <a:solidFill>
                <a:srgbClr val="FFFFCC"/>
              </a:solidFill>
            </a:rPr>
            <a:t>сверхпластичности</a:t>
          </a:r>
          <a:r>
            <a:rPr lang="ru-RU" b="1" dirty="0" smtClean="0">
              <a:solidFill>
                <a:srgbClr val="FFFFCC"/>
              </a:solidFill>
            </a:rPr>
            <a:t> металлов</a:t>
          </a:r>
          <a:endParaRPr lang="ru-RU" dirty="0"/>
        </a:p>
      </dgm:t>
    </dgm:pt>
    <dgm:pt modelId="{D0099FCD-3DF3-40AB-832D-5989B966FB64}" type="parTrans" cxnId="{313D861F-DA60-47C2-9E5A-BC34C74CDECF}">
      <dgm:prSet/>
      <dgm:spPr/>
      <dgm:t>
        <a:bodyPr/>
        <a:lstStyle/>
        <a:p>
          <a:endParaRPr lang="ru-RU"/>
        </a:p>
      </dgm:t>
    </dgm:pt>
    <dgm:pt modelId="{F411B790-F7B0-4451-87C8-FA3B350DA227}" type="sibTrans" cxnId="{313D861F-DA60-47C2-9E5A-BC34C74CDECF}">
      <dgm:prSet/>
      <dgm:spPr/>
      <dgm:t>
        <a:bodyPr/>
        <a:lstStyle/>
        <a:p>
          <a:endParaRPr lang="ru-RU"/>
        </a:p>
      </dgm:t>
    </dgm:pt>
    <dgm:pt modelId="{2457BA65-09AF-432D-ACB6-2E0BA16DE04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err="1" smtClean="0">
              <a:solidFill>
                <a:srgbClr val="FFFFCC"/>
              </a:solidFill>
            </a:rPr>
            <a:t>Нефтехимавтоматика</a:t>
          </a:r>
          <a:endParaRPr lang="ru-RU" b="1" dirty="0">
            <a:solidFill>
              <a:srgbClr val="FFFFCC"/>
            </a:solidFill>
          </a:endParaRPr>
        </a:p>
      </dgm:t>
    </dgm:pt>
    <dgm:pt modelId="{111083C8-CEBD-4AD9-B338-4AC2755C9218}" type="parTrans" cxnId="{E3634D95-8FD7-48AB-87CA-2EBF90664FE2}">
      <dgm:prSet/>
      <dgm:spPr/>
      <dgm:t>
        <a:bodyPr/>
        <a:lstStyle/>
        <a:p>
          <a:endParaRPr lang="ru-RU"/>
        </a:p>
      </dgm:t>
    </dgm:pt>
    <dgm:pt modelId="{9E95FF54-CB13-4046-9E8A-C66A2D917891}" type="sibTrans" cxnId="{E3634D95-8FD7-48AB-87CA-2EBF90664FE2}">
      <dgm:prSet/>
      <dgm:spPr/>
      <dgm:t>
        <a:bodyPr/>
        <a:lstStyle/>
        <a:p>
          <a:endParaRPr lang="ru-RU"/>
        </a:p>
      </dgm:t>
    </dgm:pt>
    <dgm:pt modelId="{6C9F7C8D-AC21-43C9-A005-6AFFBA951DF6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err="1" smtClean="0">
              <a:solidFill>
                <a:srgbClr val="FFFFCC"/>
              </a:solidFill>
            </a:rPr>
            <a:t>Нефтегазмаш</a:t>
          </a:r>
          <a:r>
            <a:rPr lang="ru-RU" b="1" dirty="0" smtClean="0">
              <a:solidFill>
                <a:srgbClr val="FFFFCC"/>
              </a:solidFill>
            </a:rPr>
            <a:t> </a:t>
          </a:r>
          <a:endParaRPr lang="ru-RU" b="1" dirty="0">
            <a:solidFill>
              <a:srgbClr val="FFFFCC"/>
            </a:solidFill>
          </a:endParaRPr>
        </a:p>
      </dgm:t>
    </dgm:pt>
    <dgm:pt modelId="{C3BF70B4-1309-4255-8119-311ADAF3AF1D}" type="parTrans" cxnId="{5A66F506-B80D-43BD-868B-F9ABA14E60BE}">
      <dgm:prSet/>
      <dgm:spPr/>
      <dgm:t>
        <a:bodyPr/>
        <a:lstStyle/>
        <a:p>
          <a:endParaRPr lang="ru-RU"/>
        </a:p>
      </dgm:t>
    </dgm:pt>
    <dgm:pt modelId="{CFA0F835-D8A5-421D-BD93-A1BE9FAC4416}" type="sibTrans" cxnId="{5A66F506-B80D-43BD-868B-F9ABA14E60BE}">
      <dgm:prSet/>
      <dgm:spPr/>
      <dgm:t>
        <a:bodyPr/>
        <a:lstStyle/>
        <a:p>
          <a:endParaRPr lang="ru-RU"/>
        </a:p>
      </dgm:t>
    </dgm:pt>
    <dgm:pt modelId="{DD0CDDB1-723C-449F-B390-E4744F00E08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err="1" smtClean="0">
              <a:solidFill>
                <a:srgbClr val="FFFFCC"/>
              </a:solidFill>
            </a:rPr>
            <a:t>БашНИИнефтемаш</a:t>
          </a:r>
          <a:endParaRPr lang="ru-RU" b="1" dirty="0">
            <a:solidFill>
              <a:srgbClr val="FFFFCC"/>
            </a:solidFill>
          </a:endParaRPr>
        </a:p>
      </dgm:t>
    </dgm:pt>
    <dgm:pt modelId="{822F973C-FD4E-4BD9-83AE-F2953206F72D}" type="parTrans" cxnId="{FB6D3A41-F524-441B-93E0-3FD776566546}">
      <dgm:prSet/>
      <dgm:spPr/>
      <dgm:t>
        <a:bodyPr/>
        <a:lstStyle/>
        <a:p>
          <a:endParaRPr lang="ru-RU"/>
        </a:p>
      </dgm:t>
    </dgm:pt>
    <dgm:pt modelId="{DC9B9092-E0B2-4553-8CAC-E333C2757015}" type="sibTrans" cxnId="{FB6D3A41-F524-441B-93E0-3FD776566546}">
      <dgm:prSet/>
      <dgm:spPr/>
      <dgm:t>
        <a:bodyPr/>
        <a:lstStyle/>
        <a:p>
          <a:endParaRPr lang="ru-RU"/>
        </a:p>
      </dgm:t>
    </dgm:pt>
    <dgm:pt modelId="{16F7A202-BDDD-485A-B5DA-142C697DDD26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FFFFCC"/>
              </a:solidFill>
            </a:rPr>
            <a:t>РН-</a:t>
          </a:r>
          <a:r>
            <a:rPr lang="ru-RU" b="1" dirty="0" err="1" smtClean="0">
              <a:solidFill>
                <a:srgbClr val="FFFFCC"/>
              </a:solidFill>
            </a:rPr>
            <a:t>Уфанипинефть</a:t>
          </a:r>
          <a:endParaRPr lang="ru-RU" b="1" dirty="0">
            <a:solidFill>
              <a:srgbClr val="FFFFCC"/>
            </a:solidFill>
          </a:endParaRPr>
        </a:p>
      </dgm:t>
    </dgm:pt>
    <dgm:pt modelId="{8193B709-2075-42B7-BBFA-C8A994640804}" type="parTrans" cxnId="{077E2AB1-3C5A-45F5-BAFB-BA1171F30B21}">
      <dgm:prSet/>
      <dgm:spPr/>
      <dgm:t>
        <a:bodyPr/>
        <a:lstStyle/>
        <a:p>
          <a:endParaRPr lang="ru-RU"/>
        </a:p>
      </dgm:t>
    </dgm:pt>
    <dgm:pt modelId="{09C9475C-5793-46F0-A731-40ED09742B05}" type="sibTrans" cxnId="{077E2AB1-3C5A-45F5-BAFB-BA1171F30B21}">
      <dgm:prSet/>
      <dgm:spPr/>
      <dgm:t>
        <a:bodyPr/>
        <a:lstStyle/>
        <a:p>
          <a:endParaRPr lang="ru-RU"/>
        </a:p>
      </dgm:t>
    </dgm:pt>
    <dgm:pt modelId="{FF8026C7-B8D4-44A1-B5F2-5000CF4B07A2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FFFFCC"/>
              </a:solidFill>
            </a:rPr>
            <a:t>НВП </a:t>
          </a:r>
          <a:r>
            <a:rPr lang="ru-RU" b="1" dirty="0" err="1" smtClean="0">
              <a:solidFill>
                <a:srgbClr val="FFFFCC"/>
              </a:solidFill>
            </a:rPr>
            <a:t>Башинком</a:t>
          </a:r>
          <a:endParaRPr lang="ru-RU" b="1" dirty="0">
            <a:solidFill>
              <a:srgbClr val="FFFFCC"/>
            </a:solidFill>
          </a:endParaRPr>
        </a:p>
      </dgm:t>
    </dgm:pt>
    <dgm:pt modelId="{E45E0477-BAF2-4944-BC9B-C7F4E41AA916}" type="parTrans" cxnId="{4C2C4095-46A5-43E1-9FCF-484036AC8C16}">
      <dgm:prSet/>
      <dgm:spPr/>
      <dgm:t>
        <a:bodyPr/>
        <a:lstStyle/>
        <a:p>
          <a:endParaRPr lang="ru-RU"/>
        </a:p>
      </dgm:t>
    </dgm:pt>
    <dgm:pt modelId="{D92B64B8-EBBA-4BE9-85B2-B6B9836A6B03}" type="sibTrans" cxnId="{4C2C4095-46A5-43E1-9FCF-484036AC8C16}">
      <dgm:prSet/>
      <dgm:spPr/>
      <dgm:t>
        <a:bodyPr/>
        <a:lstStyle/>
        <a:p>
          <a:endParaRPr lang="ru-RU"/>
        </a:p>
      </dgm:t>
    </dgm:pt>
    <dgm:pt modelId="{10D47A48-FAB2-4F7F-9F23-9CC2CDC628E1}" type="pres">
      <dgm:prSet presAssocID="{AF2FED9F-9523-4F81-8DC4-0D4499751F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16CF33-DACE-4A78-8098-B78DBB68D710}" type="pres">
      <dgm:prSet presAssocID="{94FD2665-CCEB-4669-842E-310DA99684C1}" presName="comp" presStyleCnt="0"/>
      <dgm:spPr/>
    </dgm:pt>
    <dgm:pt modelId="{F459BD45-9322-4421-B03F-0C2F92576856}" type="pres">
      <dgm:prSet presAssocID="{94FD2665-CCEB-4669-842E-310DA99684C1}" presName="box" presStyleLbl="node1" presStyleIdx="0" presStyleCnt="7"/>
      <dgm:spPr/>
      <dgm:t>
        <a:bodyPr/>
        <a:lstStyle/>
        <a:p>
          <a:endParaRPr lang="ru-RU"/>
        </a:p>
      </dgm:t>
    </dgm:pt>
    <dgm:pt modelId="{90B87FEF-1C47-45FC-BEA5-DD0135B0E56E}" type="pres">
      <dgm:prSet presAssocID="{94FD2665-CCEB-4669-842E-310DA99684C1}" presName="img" presStyleLbl="fgImgPlace1" presStyleIdx="0" presStyleCnt="7" custScaleX="764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803671-61D2-490C-8960-7B8B19846744}" type="pres">
      <dgm:prSet presAssocID="{94FD2665-CCEB-4669-842E-310DA99684C1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5F29A-04F7-4DD5-A5C2-111D026ED0E8}" type="pres">
      <dgm:prSet presAssocID="{A88CA2C6-2D8B-4739-801D-8C834D58F38C}" presName="spacer" presStyleCnt="0"/>
      <dgm:spPr/>
    </dgm:pt>
    <dgm:pt modelId="{B88A7B8F-A930-498E-BD3B-1DC446676B29}" type="pres">
      <dgm:prSet presAssocID="{72C58180-0274-4B07-8221-BA0240327E97}" presName="comp" presStyleCnt="0"/>
      <dgm:spPr/>
    </dgm:pt>
    <dgm:pt modelId="{37A0805B-3F33-4921-B500-F9CF3DAD7CE1}" type="pres">
      <dgm:prSet presAssocID="{72C58180-0274-4B07-8221-BA0240327E97}" presName="box" presStyleLbl="node1" presStyleIdx="1" presStyleCnt="7"/>
      <dgm:spPr/>
      <dgm:t>
        <a:bodyPr/>
        <a:lstStyle/>
        <a:p>
          <a:endParaRPr lang="ru-RU"/>
        </a:p>
      </dgm:t>
    </dgm:pt>
    <dgm:pt modelId="{05191F22-4FF7-43A8-8D49-EA33CEC3C5FE}" type="pres">
      <dgm:prSet presAssocID="{72C58180-0274-4B07-8221-BA0240327E97}" presName="img" presStyleLbl="fgImgPlace1" presStyleIdx="1" presStyleCnt="7" custScaleX="67774"/>
      <dgm:spPr>
        <a:blipFill rotWithShape="1">
          <a:blip xmlns:r="http://schemas.openxmlformats.org/officeDocument/2006/relationships" r:embed="rId2" cstate="email">
            <a:extLst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944A931-ADDC-4426-AF63-4746C3D1820A}" type="pres">
      <dgm:prSet presAssocID="{72C58180-0274-4B07-8221-BA0240327E97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F2969-D982-4869-83C4-2AC84D11DCA9}" type="pres">
      <dgm:prSet presAssocID="{F411B790-F7B0-4451-87C8-FA3B350DA227}" presName="spacer" presStyleCnt="0"/>
      <dgm:spPr/>
    </dgm:pt>
    <dgm:pt modelId="{1F7E6C74-1F4C-412D-B781-B8E378DDDB83}" type="pres">
      <dgm:prSet presAssocID="{2457BA65-09AF-432D-ACB6-2E0BA16DE04F}" presName="comp" presStyleCnt="0"/>
      <dgm:spPr/>
    </dgm:pt>
    <dgm:pt modelId="{8D05EFDA-FCEC-45E7-A031-7A36A2A56317}" type="pres">
      <dgm:prSet presAssocID="{2457BA65-09AF-432D-ACB6-2E0BA16DE04F}" presName="box" presStyleLbl="node1" presStyleIdx="2" presStyleCnt="7"/>
      <dgm:spPr/>
      <dgm:t>
        <a:bodyPr/>
        <a:lstStyle/>
        <a:p>
          <a:endParaRPr lang="ru-RU"/>
        </a:p>
      </dgm:t>
    </dgm:pt>
    <dgm:pt modelId="{1899934F-2B4B-4BED-9A3B-D6AC4A3CE9E6}" type="pres">
      <dgm:prSet presAssocID="{2457BA65-09AF-432D-ACB6-2E0BA16DE04F}" presName="img" presStyleLbl="fgImgPlace1" presStyleIdx="2" presStyleCnt="7" custScaleX="5040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845D88D-BFBA-4C73-A00E-4038A875EAC0}" type="pres">
      <dgm:prSet presAssocID="{2457BA65-09AF-432D-ACB6-2E0BA16DE04F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920E2-777D-4F84-B222-7DDA5B7DA3DE}" type="pres">
      <dgm:prSet presAssocID="{9E95FF54-CB13-4046-9E8A-C66A2D917891}" presName="spacer" presStyleCnt="0"/>
      <dgm:spPr/>
    </dgm:pt>
    <dgm:pt modelId="{7D2DC2DA-52CE-4F42-A2B6-9F194F7D413E}" type="pres">
      <dgm:prSet presAssocID="{6C9F7C8D-AC21-43C9-A005-6AFFBA951DF6}" presName="comp" presStyleCnt="0"/>
      <dgm:spPr/>
    </dgm:pt>
    <dgm:pt modelId="{B5D40D1C-2DCA-44E4-98C4-D80D2E7D7CFA}" type="pres">
      <dgm:prSet presAssocID="{6C9F7C8D-AC21-43C9-A005-6AFFBA951DF6}" presName="box" presStyleLbl="node1" presStyleIdx="3" presStyleCnt="7"/>
      <dgm:spPr/>
      <dgm:t>
        <a:bodyPr/>
        <a:lstStyle/>
        <a:p>
          <a:endParaRPr lang="ru-RU"/>
        </a:p>
      </dgm:t>
    </dgm:pt>
    <dgm:pt modelId="{D394C771-966D-4A8F-892D-26E229B13068}" type="pres">
      <dgm:prSet presAssocID="{6C9F7C8D-AC21-43C9-A005-6AFFBA951DF6}" presName="img" presStyleLbl="fgImgPlace1" presStyleIdx="3" presStyleCnt="7" custScaleX="67774"/>
      <dgm:spPr>
        <a:blipFill rotWithShape="1">
          <a:blip xmlns:r="http://schemas.openxmlformats.org/officeDocument/2006/relationships" r:embed="rId4" cstate="email">
            <a:extLst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041666-4BD0-4B98-9832-6FFE59A8B4AC}" type="pres">
      <dgm:prSet presAssocID="{6C9F7C8D-AC21-43C9-A005-6AFFBA951DF6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0D740-95C4-4955-9E38-0DCE8691C0A0}" type="pres">
      <dgm:prSet presAssocID="{CFA0F835-D8A5-421D-BD93-A1BE9FAC4416}" presName="spacer" presStyleCnt="0"/>
      <dgm:spPr/>
    </dgm:pt>
    <dgm:pt modelId="{1D1BEE16-6EFE-4CEE-8C3A-30DED37AE1E1}" type="pres">
      <dgm:prSet presAssocID="{16F7A202-BDDD-485A-B5DA-142C697DDD26}" presName="comp" presStyleCnt="0"/>
      <dgm:spPr/>
    </dgm:pt>
    <dgm:pt modelId="{D56F4EA4-BE08-45B8-98BF-CEE316D39D8C}" type="pres">
      <dgm:prSet presAssocID="{16F7A202-BDDD-485A-B5DA-142C697DDD26}" presName="box" presStyleLbl="node1" presStyleIdx="4" presStyleCnt="7"/>
      <dgm:spPr/>
      <dgm:t>
        <a:bodyPr/>
        <a:lstStyle/>
        <a:p>
          <a:endParaRPr lang="ru-RU"/>
        </a:p>
      </dgm:t>
    </dgm:pt>
    <dgm:pt modelId="{9056372B-54D3-4630-B33D-4B5A1A56E832}" type="pres">
      <dgm:prSet presAssocID="{16F7A202-BDDD-485A-B5DA-142C697DDD26}" presName="img" presStyleLbl="fgImgPlace1" presStyleIdx="4" presStyleCnt="7" custScaleX="6777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7784FD-F0EC-4B3F-9406-3A3E4EA360AF}" type="pres">
      <dgm:prSet presAssocID="{16F7A202-BDDD-485A-B5DA-142C697DDD26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8E1B8-92D2-4E94-B421-63FDF39C9857}" type="pres">
      <dgm:prSet presAssocID="{09C9475C-5793-46F0-A731-40ED09742B05}" presName="spacer" presStyleCnt="0"/>
      <dgm:spPr/>
    </dgm:pt>
    <dgm:pt modelId="{826E8AF3-4461-4554-B230-D3695F462A5D}" type="pres">
      <dgm:prSet presAssocID="{FF8026C7-B8D4-44A1-B5F2-5000CF4B07A2}" presName="comp" presStyleCnt="0"/>
      <dgm:spPr/>
    </dgm:pt>
    <dgm:pt modelId="{633FAD8A-05A6-4FA5-BC50-135702A377B5}" type="pres">
      <dgm:prSet presAssocID="{FF8026C7-B8D4-44A1-B5F2-5000CF4B07A2}" presName="box" presStyleLbl="node1" presStyleIdx="5" presStyleCnt="7"/>
      <dgm:spPr/>
      <dgm:t>
        <a:bodyPr/>
        <a:lstStyle/>
        <a:p>
          <a:endParaRPr lang="ru-RU"/>
        </a:p>
      </dgm:t>
    </dgm:pt>
    <dgm:pt modelId="{A7303121-BD01-4F19-85DE-04FF52155535}" type="pres">
      <dgm:prSet presAssocID="{FF8026C7-B8D4-44A1-B5F2-5000CF4B07A2}" presName="img" presStyleLbl="fgImgPlace1" presStyleIdx="5" presStyleCnt="7" custScaleX="41719" custLinFactNeighborX="0" custLinFactNeighborY="2504"/>
      <dgm:spPr>
        <a:blipFill rotWithShape="1">
          <a:blip xmlns:r="http://schemas.openxmlformats.org/officeDocument/2006/relationships" r:embed="rId6" cstate="email">
            <a:extLst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3D3138-3184-4326-A8FA-C1842EA56441}" type="pres">
      <dgm:prSet presAssocID="{FF8026C7-B8D4-44A1-B5F2-5000CF4B07A2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EB007-0630-45EB-A700-B6C2C1343B67}" type="pres">
      <dgm:prSet presAssocID="{D92B64B8-EBBA-4BE9-85B2-B6B9836A6B03}" presName="spacer" presStyleCnt="0"/>
      <dgm:spPr/>
    </dgm:pt>
    <dgm:pt modelId="{787677EA-7A9F-4A04-BA0B-8A27AC52A9F2}" type="pres">
      <dgm:prSet presAssocID="{DD0CDDB1-723C-449F-B390-E4744F00E083}" presName="comp" presStyleCnt="0"/>
      <dgm:spPr/>
    </dgm:pt>
    <dgm:pt modelId="{85EAD455-117B-4C6B-9595-A2C7B069F2A7}" type="pres">
      <dgm:prSet presAssocID="{DD0CDDB1-723C-449F-B390-E4744F00E083}" presName="box" presStyleLbl="node1" presStyleIdx="6" presStyleCnt="7"/>
      <dgm:spPr/>
      <dgm:t>
        <a:bodyPr/>
        <a:lstStyle/>
        <a:p>
          <a:endParaRPr lang="ru-RU"/>
        </a:p>
      </dgm:t>
    </dgm:pt>
    <dgm:pt modelId="{98723AE5-3BF4-4E32-8B5B-94434287F23F}" type="pres">
      <dgm:prSet presAssocID="{DD0CDDB1-723C-449F-B390-E4744F00E083}" presName="img" presStyleLbl="fgImgPlace1" presStyleIdx="6" presStyleCnt="7" custScaleX="67774"/>
      <dgm:spPr>
        <a:blipFill rotWithShape="1">
          <a:blip xmlns:r="http://schemas.openxmlformats.org/officeDocument/2006/relationships" r:embed="rId7" cstate="email">
            <a:extLst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BF0B60-6B53-4A3A-8C0D-F97FBB9F1C68}" type="pres">
      <dgm:prSet presAssocID="{DD0CDDB1-723C-449F-B390-E4744F00E083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063AA3-DCA1-4C72-9DD8-4561F7052588}" type="presOf" srcId="{FF8026C7-B8D4-44A1-B5F2-5000CF4B07A2}" destId="{5A3D3138-3184-4326-A8FA-C1842EA56441}" srcOrd="1" destOrd="0" presId="urn:microsoft.com/office/officeart/2005/8/layout/vList4"/>
    <dgm:cxn modelId="{4342B546-9A9B-4037-81AF-14413BC7AC9D}" srcId="{AF2FED9F-9523-4F81-8DC4-0D4499751F05}" destId="{94FD2665-CCEB-4669-842E-310DA99684C1}" srcOrd="0" destOrd="0" parTransId="{174AB636-B7EC-4907-8F51-D0CD04F3BDF5}" sibTransId="{A88CA2C6-2D8B-4739-801D-8C834D58F38C}"/>
    <dgm:cxn modelId="{D4C5F1BE-129A-43DD-870B-30F10461281E}" type="presOf" srcId="{16F7A202-BDDD-485A-B5DA-142C697DDD26}" destId="{D56F4EA4-BE08-45B8-98BF-CEE316D39D8C}" srcOrd="0" destOrd="0" presId="urn:microsoft.com/office/officeart/2005/8/layout/vList4"/>
    <dgm:cxn modelId="{2032BFE5-1985-4967-B1EF-B6444CF78C24}" type="presOf" srcId="{FF8026C7-B8D4-44A1-B5F2-5000CF4B07A2}" destId="{633FAD8A-05A6-4FA5-BC50-135702A377B5}" srcOrd="0" destOrd="0" presId="urn:microsoft.com/office/officeart/2005/8/layout/vList4"/>
    <dgm:cxn modelId="{BA6F2A4E-418E-4B7E-BDAE-12634898939D}" type="presOf" srcId="{DD0CDDB1-723C-449F-B390-E4744F00E083}" destId="{D8BF0B60-6B53-4A3A-8C0D-F97FBB9F1C68}" srcOrd="1" destOrd="0" presId="urn:microsoft.com/office/officeart/2005/8/layout/vList4"/>
    <dgm:cxn modelId="{E113D2F0-64C6-4F37-8A34-8C7F2A0450DE}" type="presOf" srcId="{DD0CDDB1-723C-449F-B390-E4744F00E083}" destId="{85EAD455-117B-4C6B-9595-A2C7B069F2A7}" srcOrd="0" destOrd="0" presId="urn:microsoft.com/office/officeart/2005/8/layout/vList4"/>
    <dgm:cxn modelId="{313D861F-DA60-47C2-9E5A-BC34C74CDECF}" srcId="{AF2FED9F-9523-4F81-8DC4-0D4499751F05}" destId="{72C58180-0274-4B07-8221-BA0240327E97}" srcOrd="1" destOrd="0" parTransId="{D0099FCD-3DF3-40AB-832D-5989B966FB64}" sibTransId="{F411B790-F7B0-4451-87C8-FA3B350DA227}"/>
    <dgm:cxn modelId="{34BEC873-2EFE-4FE7-8A9D-9486046FC6F6}" type="presOf" srcId="{94FD2665-CCEB-4669-842E-310DA99684C1}" destId="{F459BD45-9322-4421-B03F-0C2F92576856}" srcOrd="0" destOrd="0" presId="urn:microsoft.com/office/officeart/2005/8/layout/vList4"/>
    <dgm:cxn modelId="{5A66F506-B80D-43BD-868B-F9ABA14E60BE}" srcId="{AF2FED9F-9523-4F81-8DC4-0D4499751F05}" destId="{6C9F7C8D-AC21-43C9-A005-6AFFBA951DF6}" srcOrd="3" destOrd="0" parTransId="{C3BF70B4-1309-4255-8119-311ADAF3AF1D}" sibTransId="{CFA0F835-D8A5-421D-BD93-A1BE9FAC4416}"/>
    <dgm:cxn modelId="{E3634D95-8FD7-48AB-87CA-2EBF90664FE2}" srcId="{AF2FED9F-9523-4F81-8DC4-0D4499751F05}" destId="{2457BA65-09AF-432D-ACB6-2E0BA16DE04F}" srcOrd="2" destOrd="0" parTransId="{111083C8-CEBD-4AD9-B338-4AC2755C9218}" sibTransId="{9E95FF54-CB13-4046-9E8A-C66A2D917891}"/>
    <dgm:cxn modelId="{8F3EF68F-C49A-4C39-9081-A7B6C5C88332}" type="presOf" srcId="{2457BA65-09AF-432D-ACB6-2E0BA16DE04F}" destId="{8D05EFDA-FCEC-45E7-A031-7A36A2A56317}" srcOrd="0" destOrd="0" presId="urn:microsoft.com/office/officeart/2005/8/layout/vList4"/>
    <dgm:cxn modelId="{F7640AAA-5438-4BD9-9CDB-DFD6D366D9F2}" type="presOf" srcId="{2457BA65-09AF-432D-ACB6-2E0BA16DE04F}" destId="{B845D88D-BFBA-4C73-A00E-4038A875EAC0}" srcOrd="1" destOrd="0" presId="urn:microsoft.com/office/officeart/2005/8/layout/vList4"/>
    <dgm:cxn modelId="{228CD5C5-9352-4014-B5AE-A2000C2F1F3B}" type="presOf" srcId="{AF2FED9F-9523-4F81-8DC4-0D4499751F05}" destId="{10D47A48-FAB2-4F7F-9F23-9CC2CDC628E1}" srcOrd="0" destOrd="0" presId="urn:microsoft.com/office/officeart/2005/8/layout/vList4"/>
    <dgm:cxn modelId="{F711E823-A6D2-4A81-BE20-DBAFBA874BA0}" type="presOf" srcId="{6C9F7C8D-AC21-43C9-A005-6AFFBA951DF6}" destId="{B5D40D1C-2DCA-44E4-98C4-D80D2E7D7CFA}" srcOrd="0" destOrd="0" presId="urn:microsoft.com/office/officeart/2005/8/layout/vList4"/>
    <dgm:cxn modelId="{156316CB-7395-4B4D-A9FD-DE6844BF36EC}" type="presOf" srcId="{16F7A202-BDDD-485A-B5DA-142C697DDD26}" destId="{2B7784FD-F0EC-4B3F-9406-3A3E4EA360AF}" srcOrd="1" destOrd="0" presId="urn:microsoft.com/office/officeart/2005/8/layout/vList4"/>
    <dgm:cxn modelId="{0505ABBE-9A37-472C-A840-F0D1AC12786B}" type="presOf" srcId="{6C9F7C8D-AC21-43C9-A005-6AFFBA951DF6}" destId="{A8041666-4BD0-4B98-9832-6FFE59A8B4AC}" srcOrd="1" destOrd="0" presId="urn:microsoft.com/office/officeart/2005/8/layout/vList4"/>
    <dgm:cxn modelId="{8625CB78-C9C4-4309-BAE2-91D4BC666817}" type="presOf" srcId="{72C58180-0274-4B07-8221-BA0240327E97}" destId="{37A0805B-3F33-4921-B500-F9CF3DAD7CE1}" srcOrd="0" destOrd="0" presId="urn:microsoft.com/office/officeart/2005/8/layout/vList4"/>
    <dgm:cxn modelId="{FB6D3A41-F524-441B-93E0-3FD776566546}" srcId="{AF2FED9F-9523-4F81-8DC4-0D4499751F05}" destId="{DD0CDDB1-723C-449F-B390-E4744F00E083}" srcOrd="6" destOrd="0" parTransId="{822F973C-FD4E-4BD9-83AE-F2953206F72D}" sibTransId="{DC9B9092-E0B2-4553-8CAC-E333C2757015}"/>
    <dgm:cxn modelId="{24660005-38BD-4DC6-A8E8-7352033129E5}" type="presOf" srcId="{94FD2665-CCEB-4669-842E-310DA99684C1}" destId="{0D803671-61D2-490C-8960-7B8B19846744}" srcOrd="1" destOrd="0" presId="urn:microsoft.com/office/officeart/2005/8/layout/vList4"/>
    <dgm:cxn modelId="{4C2C4095-46A5-43E1-9FCF-484036AC8C16}" srcId="{AF2FED9F-9523-4F81-8DC4-0D4499751F05}" destId="{FF8026C7-B8D4-44A1-B5F2-5000CF4B07A2}" srcOrd="5" destOrd="0" parTransId="{E45E0477-BAF2-4944-BC9B-C7F4E41AA916}" sibTransId="{D92B64B8-EBBA-4BE9-85B2-B6B9836A6B03}"/>
    <dgm:cxn modelId="{367AB314-275C-40F0-BB21-E16704F7659F}" type="presOf" srcId="{72C58180-0274-4B07-8221-BA0240327E97}" destId="{1944A931-ADDC-4426-AF63-4746C3D1820A}" srcOrd="1" destOrd="0" presId="urn:microsoft.com/office/officeart/2005/8/layout/vList4"/>
    <dgm:cxn modelId="{077E2AB1-3C5A-45F5-BAFB-BA1171F30B21}" srcId="{AF2FED9F-9523-4F81-8DC4-0D4499751F05}" destId="{16F7A202-BDDD-485A-B5DA-142C697DDD26}" srcOrd="4" destOrd="0" parTransId="{8193B709-2075-42B7-BBFA-C8A994640804}" sibTransId="{09C9475C-5793-46F0-A731-40ED09742B05}"/>
    <dgm:cxn modelId="{BE936BC5-8F55-4CCE-8D5B-31E48F2C8BEA}" type="presParOf" srcId="{10D47A48-FAB2-4F7F-9F23-9CC2CDC628E1}" destId="{4916CF33-DACE-4A78-8098-B78DBB68D710}" srcOrd="0" destOrd="0" presId="urn:microsoft.com/office/officeart/2005/8/layout/vList4"/>
    <dgm:cxn modelId="{0052B18D-D01C-487F-8699-B2C8F55AE77E}" type="presParOf" srcId="{4916CF33-DACE-4A78-8098-B78DBB68D710}" destId="{F459BD45-9322-4421-B03F-0C2F92576856}" srcOrd="0" destOrd="0" presId="urn:microsoft.com/office/officeart/2005/8/layout/vList4"/>
    <dgm:cxn modelId="{701F329A-BDC1-46D7-BE13-C07F52E873E9}" type="presParOf" srcId="{4916CF33-DACE-4A78-8098-B78DBB68D710}" destId="{90B87FEF-1C47-45FC-BEA5-DD0135B0E56E}" srcOrd="1" destOrd="0" presId="urn:microsoft.com/office/officeart/2005/8/layout/vList4"/>
    <dgm:cxn modelId="{85679B44-73DE-4064-AB23-F6C12635DEEE}" type="presParOf" srcId="{4916CF33-DACE-4A78-8098-B78DBB68D710}" destId="{0D803671-61D2-490C-8960-7B8B19846744}" srcOrd="2" destOrd="0" presId="urn:microsoft.com/office/officeart/2005/8/layout/vList4"/>
    <dgm:cxn modelId="{989068EB-EB28-41F1-8E3F-C0E59BB3C3AA}" type="presParOf" srcId="{10D47A48-FAB2-4F7F-9F23-9CC2CDC628E1}" destId="{A865F29A-04F7-4DD5-A5C2-111D026ED0E8}" srcOrd="1" destOrd="0" presId="urn:microsoft.com/office/officeart/2005/8/layout/vList4"/>
    <dgm:cxn modelId="{776A4E0B-5C48-4569-93C5-EAC5198AE18B}" type="presParOf" srcId="{10D47A48-FAB2-4F7F-9F23-9CC2CDC628E1}" destId="{B88A7B8F-A930-498E-BD3B-1DC446676B29}" srcOrd="2" destOrd="0" presId="urn:microsoft.com/office/officeart/2005/8/layout/vList4"/>
    <dgm:cxn modelId="{B5DA5903-D3AE-4B6B-BE8A-6A15E12BF713}" type="presParOf" srcId="{B88A7B8F-A930-498E-BD3B-1DC446676B29}" destId="{37A0805B-3F33-4921-B500-F9CF3DAD7CE1}" srcOrd="0" destOrd="0" presId="urn:microsoft.com/office/officeart/2005/8/layout/vList4"/>
    <dgm:cxn modelId="{07E80A45-0D05-42F0-B466-7C91A45D5261}" type="presParOf" srcId="{B88A7B8F-A930-498E-BD3B-1DC446676B29}" destId="{05191F22-4FF7-43A8-8D49-EA33CEC3C5FE}" srcOrd="1" destOrd="0" presId="urn:microsoft.com/office/officeart/2005/8/layout/vList4"/>
    <dgm:cxn modelId="{CA6794F5-EE12-4929-A35B-224FB5F714F5}" type="presParOf" srcId="{B88A7B8F-A930-498E-BD3B-1DC446676B29}" destId="{1944A931-ADDC-4426-AF63-4746C3D1820A}" srcOrd="2" destOrd="0" presId="urn:microsoft.com/office/officeart/2005/8/layout/vList4"/>
    <dgm:cxn modelId="{4A93B068-59FD-4E3C-B112-22BEBFB248E7}" type="presParOf" srcId="{10D47A48-FAB2-4F7F-9F23-9CC2CDC628E1}" destId="{236F2969-D982-4869-83C4-2AC84D11DCA9}" srcOrd="3" destOrd="0" presId="urn:microsoft.com/office/officeart/2005/8/layout/vList4"/>
    <dgm:cxn modelId="{B51846E1-C152-406B-9A62-04DB9532D002}" type="presParOf" srcId="{10D47A48-FAB2-4F7F-9F23-9CC2CDC628E1}" destId="{1F7E6C74-1F4C-412D-B781-B8E378DDDB83}" srcOrd="4" destOrd="0" presId="urn:microsoft.com/office/officeart/2005/8/layout/vList4"/>
    <dgm:cxn modelId="{C950A442-DAEA-4890-86A2-5C1576533290}" type="presParOf" srcId="{1F7E6C74-1F4C-412D-B781-B8E378DDDB83}" destId="{8D05EFDA-FCEC-45E7-A031-7A36A2A56317}" srcOrd="0" destOrd="0" presId="urn:microsoft.com/office/officeart/2005/8/layout/vList4"/>
    <dgm:cxn modelId="{8275111F-8DFA-40C5-960D-4538146F60F7}" type="presParOf" srcId="{1F7E6C74-1F4C-412D-B781-B8E378DDDB83}" destId="{1899934F-2B4B-4BED-9A3B-D6AC4A3CE9E6}" srcOrd="1" destOrd="0" presId="urn:microsoft.com/office/officeart/2005/8/layout/vList4"/>
    <dgm:cxn modelId="{E03FAB21-4EDC-496D-8E5A-37F0AB132957}" type="presParOf" srcId="{1F7E6C74-1F4C-412D-B781-B8E378DDDB83}" destId="{B845D88D-BFBA-4C73-A00E-4038A875EAC0}" srcOrd="2" destOrd="0" presId="urn:microsoft.com/office/officeart/2005/8/layout/vList4"/>
    <dgm:cxn modelId="{552D1ABA-20F3-4AAB-96B9-4DCE5F741215}" type="presParOf" srcId="{10D47A48-FAB2-4F7F-9F23-9CC2CDC628E1}" destId="{CAB920E2-777D-4F84-B222-7DDA5B7DA3DE}" srcOrd="5" destOrd="0" presId="urn:microsoft.com/office/officeart/2005/8/layout/vList4"/>
    <dgm:cxn modelId="{B452D4CC-FCE4-49C8-9A03-23444F629066}" type="presParOf" srcId="{10D47A48-FAB2-4F7F-9F23-9CC2CDC628E1}" destId="{7D2DC2DA-52CE-4F42-A2B6-9F194F7D413E}" srcOrd="6" destOrd="0" presId="urn:microsoft.com/office/officeart/2005/8/layout/vList4"/>
    <dgm:cxn modelId="{25A1B23D-41ED-4526-AADF-FFE0CDDAB052}" type="presParOf" srcId="{7D2DC2DA-52CE-4F42-A2B6-9F194F7D413E}" destId="{B5D40D1C-2DCA-44E4-98C4-D80D2E7D7CFA}" srcOrd="0" destOrd="0" presId="urn:microsoft.com/office/officeart/2005/8/layout/vList4"/>
    <dgm:cxn modelId="{15C1BFA2-B30C-4696-8994-017B485A54A6}" type="presParOf" srcId="{7D2DC2DA-52CE-4F42-A2B6-9F194F7D413E}" destId="{D394C771-966D-4A8F-892D-26E229B13068}" srcOrd="1" destOrd="0" presId="urn:microsoft.com/office/officeart/2005/8/layout/vList4"/>
    <dgm:cxn modelId="{6E216C2F-AE94-40FC-B54A-EE15A2220368}" type="presParOf" srcId="{7D2DC2DA-52CE-4F42-A2B6-9F194F7D413E}" destId="{A8041666-4BD0-4B98-9832-6FFE59A8B4AC}" srcOrd="2" destOrd="0" presId="urn:microsoft.com/office/officeart/2005/8/layout/vList4"/>
    <dgm:cxn modelId="{2C4D3833-1A43-4756-A713-3026B94194D7}" type="presParOf" srcId="{10D47A48-FAB2-4F7F-9F23-9CC2CDC628E1}" destId="{B550D740-95C4-4955-9E38-0DCE8691C0A0}" srcOrd="7" destOrd="0" presId="urn:microsoft.com/office/officeart/2005/8/layout/vList4"/>
    <dgm:cxn modelId="{57386FE2-2C42-4D93-8244-360AF513D139}" type="presParOf" srcId="{10D47A48-FAB2-4F7F-9F23-9CC2CDC628E1}" destId="{1D1BEE16-6EFE-4CEE-8C3A-30DED37AE1E1}" srcOrd="8" destOrd="0" presId="urn:microsoft.com/office/officeart/2005/8/layout/vList4"/>
    <dgm:cxn modelId="{37F63587-F5BF-4341-83F2-2B4ED11AE5C7}" type="presParOf" srcId="{1D1BEE16-6EFE-4CEE-8C3A-30DED37AE1E1}" destId="{D56F4EA4-BE08-45B8-98BF-CEE316D39D8C}" srcOrd="0" destOrd="0" presId="urn:microsoft.com/office/officeart/2005/8/layout/vList4"/>
    <dgm:cxn modelId="{5E0F1DE2-57B3-414A-9162-0A3BD16737C2}" type="presParOf" srcId="{1D1BEE16-6EFE-4CEE-8C3A-30DED37AE1E1}" destId="{9056372B-54D3-4630-B33D-4B5A1A56E832}" srcOrd="1" destOrd="0" presId="urn:microsoft.com/office/officeart/2005/8/layout/vList4"/>
    <dgm:cxn modelId="{5F839840-D2C4-45C8-A13F-84C7FED18763}" type="presParOf" srcId="{1D1BEE16-6EFE-4CEE-8C3A-30DED37AE1E1}" destId="{2B7784FD-F0EC-4B3F-9406-3A3E4EA360AF}" srcOrd="2" destOrd="0" presId="urn:microsoft.com/office/officeart/2005/8/layout/vList4"/>
    <dgm:cxn modelId="{34477DD3-A73A-40F6-A7D5-B567C75A742F}" type="presParOf" srcId="{10D47A48-FAB2-4F7F-9F23-9CC2CDC628E1}" destId="{C088E1B8-92D2-4E94-B421-63FDF39C9857}" srcOrd="9" destOrd="0" presId="urn:microsoft.com/office/officeart/2005/8/layout/vList4"/>
    <dgm:cxn modelId="{BF58B763-4925-4800-ACD6-DAAD25EEF82C}" type="presParOf" srcId="{10D47A48-FAB2-4F7F-9F23-9CC2CDC628E1}" destId="{826E8AF3-4461-4554-B230-D3695F462A5D}" srcOrd="10" destOrd="0" presId="urn:microsoft.com/office/officeart/2005/8/layout/vList4"/>
    <dgm:cxn modelId="{BD87DE47-21D5-40B8-BBD8-89EF1D706FFC}" type="presParOf" srcId="{826E8AF3-4461-4554-B230-D3695F462A5D}" destId="{633FAD8A-05A6-4FA5-BC50-135702A377B5}" srcOrd="0" destOrd="0" presId="urn:microsoft.com/office/officeart/2005/8/layout/vList4"/>
    <dgm:cxn modelId="{60523238-E35F-45E0-8B04-C9ABD432D4DD}" type="presParOf" srcId="{826E8AF3-4461-4554-B230-D3695F462A5D}" destId="{A7303121-BD01-4F19-85DE-04FF52155535}" srcOrd="1" destOrd="0" presId="urn:microsoft.com/office/officeart/2005/8/layout/vList4"/>
    <dgm:cxn modelId="{7521B3E6-3B94-49AF-ACEB-3E44FC425F70}" type="presParOf" srcId="{826E8AF3-4461-4554-B230-D3695F462A5D}" destId="{5A3D3138-3184-4326-A8FA-C1842EA56441}" srcOrd="2" destOrd="0" presId="urn:microsoft.com/office/officeart/2005/8/layout/vList4"/>
    <dgm:cxn modelId="{C552B462-D367-4467-B213-EC29E38C75C5}" type="presParOf" srcId="{10D47A48-FAB2-4F7F-9F23-9CC2CDC628E1}" destId="{D67EB007-0630-45EB-A700-B6C2C1343B67}" srcOrd="11" destOrd="0" presId="urn:microsoft.com/office/officeart/2005/8/layout/vList4"/>
    <dgm:cxn modelId="{C95CF453-A6F9-48EF-B55A-990412A7BD66}" type="presParOf" srcId="{10D47A48-FAB2-4F7F-9F23-9CC2CDC628E1}" destId="{787677EA-7A9F-4A04-BA0B-8A27AC52A9F2}" srcOrd="12" destOrd="0" presId="urn:microsoft.com/office/officeart/2005/8/layout/vList4"/>
    <dgm:cxn modelId="{1A46B437-25C1-4F0F-80BE-2C9425B7CCCB}" type="presParOf" srcId="{787677EA-7A9F-4A04-BA0B-8A27AC52A9F2}" destId="{85EAD455-117B-4C6B-9595-A2C7B069F2A7}" srcOrd="0" destOrd="0" presId="urn:microsoft.com/office/officeart/2005/8/layout/vList4"/>
    <dgm:cxn modelId="{68FC892C-7B29-42FB-A0F1-A9C2025C7094}" type="presParOf" srcId="{787677EA-7A9F-4A04-BA0B-8A27AC52A9F2}" destId="{98723AE5-3BF4-4E32-8B5B-94434287F23F}" srcOrd="1" destOrd="0" presId="urn:microsoft.com/office/officeart/2005/8/layout/vList4"/>
    <dgm:cxn modelId="{957EBDFC-6CC9-44DC-A0B7-349AF279EC7E}" type="presParOf" srcId="{787677EA-7A9F-4A04-BA0B-8A27AC52A9F2}" destId="{D8BF0B60-6B53-4A3A-8C0D-F97FBB9F1C6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9C6C9F-058B-43A8-813C-5F24195C807A}" type="doc">
      <dgm:prSet loTypeId="urn:microsoft.com/office/officeart/2005/8/layout/radial5" loCatId="cycl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DF647F2C-18D9-4AF5-B1B1-E7729FC46A2B}">
      <dgm:prSet phldrT="[Текст]"/>
      <dgm:spPr/>
      <dgm:t>
        <a:bodyPr/>
        <a:lstStyle/>
        <a:p>
          <a:r>
            <a:rPr lang="ru-RU" b="1" dirty="0" smtClean="0"/>
            <a:t>Предприятия кластера </a:t>
          </a:r>
          <a:endParaRPr lang="ru-RU" b="1" dirty="0"/>
        </a:p>
      </dgm:t>
    </dgm:pt>
    <dgm:pt modelId="{D4ECD7CD-CB9B-4D8D-B7DD-E3C18FEFED1E}" type="parTrans" cxnId="{2B6ECA99-01DF-4C51-B64D-09482F4E76B7}">
      <dgm:prSet/>
      <dgm:spPr/>
      <dgm:t>
        <a:bodyPr/>
        <a:lstStyle/>
        <a:p>
          <a:endParaRPr lang="ru-RU"/>
        </a:p>
      </dgm:t>
    </dgm:pt>
    <dgm:pt modelId="{D9011DF4-9984-4B48-BA3F-980B17E16C1D}" type="sibTrans" cxnId="{2B6ECA99-01DF-4C51-B64D-09482F4E76B7}">
      <dgm:prSet/>
      <dgm:spPr/>
      <dgm:t>
        <a:bodyPr/>
        <a:lstStyle/>
        <a:p>
          <a:endParaRPr lang="ru-RU"/>
        </a:p>
      </dgm:t>
    </dgm:pt>
    <dgm:pt modelId="{6C4BDC6D-6963-45C3-BC96-3429AD97E87F}">
      <dgm:prSet phldrT="[Текст]" custT="1"/>
      <dgm:spPr/>
      <dgm:t>
        <a:bodyPr/>
        <a:lstStyle/>
        <a:p>
          <a:r>
            <a:rPr lang="ru-RU" sz="1600" b="1" dirty="0" smtClean="0"/>
            <a:t>Запущено производство антиоксиданта Агидол-2</a:t>
          </a:r>
          <a:endParaRPr lang="ru-RU" sz="1600" b="1" dirty="0"/>
        </a:p>
      </dgm:t>
    </dgm:pt>
    <dgm:pt modelId="{1D8430BA-44E9-48FE-9A5D-C2E0D4955C79}" type="parTrans" cxnId="{5FFBDCE3-A31F-44D5-8FFC-77DBEAD2449C}">
      <dgm:prSet/>
      <dgm:spPr/>
      <dgm:t>
        <a:bodyPr/>
        <a:lstStyle/>
        <a:p>
          <a:endParaRPr lang="ru-RU"/>
        </a:p>
      </dgm:t>
    </dgm:pt>
    <dgm:pt modelId="{1736AD43-594A-4152-A129-172B3F8F0A4B}" type="sibTrans" cxnId="{5FFBDCE3-A31F-44D5-8FFC-77DBEAD2449C}">
      <dgm:prSet/>
      <dgm:spPr/>
      <dgm:t>
        <a:bodyPr/>
        <a:lstStyle/>
        <a:p>
          <a:endParaRPr lang="ru-RU"/>
        </a:p>
      </dgm:t>
    </dgm:pt>
    <dgm:pt modelId="{6ABD2F66-19D2-4DE5-B64E-778DF85A00BE}">
      <dgm:prSet phldrT="[Текст]" custT="1"/>
      <dgm:spPr/>
      <dgm:t>
        <a:bodyPr/>
        <a:lstStyle/>
        <a:p>
          <a:r>
            <a:rPr lang="ru-RU" sz="1600" b="1" dirty="0" smtClean="0"/>
            <a:t>Освоены новые марки </a:t>
          </a:r>
          <a:r>
            <a:rPr lang="ru-RU" sz="1600" b="1" dirty="0" err="1" smtClean="0"/>
            <a:t>бутандиенсти</a:t>
          </a:r>
          <a:r>
            <a:rPr lang="ru-RU" sz="1600" b="1" dirty="0" smtClean="0"/>
            <a:t>-рольных каучуков</a:t>
          </a:r>
          <a:endParaRPr lang="ru-RU" sz="1600" b="1" dirty="0"/>
        </a:p>
      </dgm:t>
    </dgm:pt>
    <dgm:pt modelId="{E8461D51-BEC9-4433-8EE2-C8EE0F1A4E92}" type="parTrans" cxnId="{ED653B3D-921D-4529-8578-F0B2AE95EA20}">
      <dgm:prSet/>
      <dgm:spPr/>
      <dgm:t>
        <a:bodyPr/>
        <a:lstStyle/>
        <a:p>
          <a:endParaRPr lang="ru-RU"/>
        </a:p>
      </dgm:t>
    </dgm:pt>
    <dgm:pt modelId="{F7786016-1470-43B9-B8CA-A6A7631BC871}" type="sibTrans" cxnId="{ED653B3D-921D-4529-8578-F0B2AE95EA20}">
      <dgm:prSet/>
      <dgm:spPr/>
      <dgm:t>
        <a:bodyPr/>
        <a:lstStyle/>
        <a:p>
          <a:endParaRPr lang="ru-RU"/>
        </a:p>
      </dgm:t>
    </dgm:pt>
    <dgm:pt modelId="{DCCE1F9E-AD6E-4E31-84D8-FA512A339EB6}">
      <dgm:prSet phldrT="[Текст]" custT="1"/>
      <dgm:spPr/>
      <dgm:t>
        <a:bodyPr/>
        <a:lstStyle/>
        <a:p>
          <a:r>
            <a:rPr lang="ru-RU" sz="1600" b="1" dirty="0" smtClean="0"/>
            <a:t>Освоение новых марок технического углерода П-701, П-705, П-514, П-805</a:t>
          </a:r>
          <a:r>
            <a:rPr lang="en-US" sz="1600" b="1" dirty="0" smtClean="0"/>
            <a:t>S</a:t>
          </a:r>
          <a:r>
            <a:rPr lang="ru-RU" sz="1600" b="1" dirty="0" smtClean="0"/>
            <a:t>, Т-900</a:t>
          </a:r>
          <a:endParaRPr lang="ru-RU" sz="1600" b="1" dirty="0"/>
        </a:p>
      </dgm:t>
    </dgm:pt>
    <dgm:pt modelId="{95C0AFBB-D9CF-4336-8744-E02C41212B5E}" type="parTrans" cxnId="{30314AB8-89E7-42E2-8BE3-DCD587DCBED2}">
      <dgm:prSet/>
      <dgm:spPr/>
      <dgm:t>
        <a:bodyPr/>
        <a:lstStyle/>
        <a:p>
          <a:endParaRPr lang="ru-RU"/>
        </a:p>
      </dgm:t>
    </dgm:pt>
    <dgm:pt modelId="{BFD42AEC-0594-4C5D-8154-9EA77DAAEE14}" type="sibTrans" cxnId="{30314AB8-89E7-42E2-8BE3-DCD587DCBED2}">
      <dgm:prSet/>
      <dgm:spPr/>
      <dgm:t>
        <a:bodyPr/>
        <a:lstStyle/>
        <a:p>
          <a:endParaRPr lang="ru-RU"/>
        </a:p>
      </dgm:t>
    </dgm:pt>
    <dgm:pt modelId="{C0D01BF6-548D-4FE1-83C9-3019A0F82A97}">
      <dgm:prSet phldrT="[Текст]" custT="1"/>
      <dgm:spPr/>
      <dgm:t>
        <a:bodyPr/>
        <a:lstStyle/>
        <a:p>
          <a:r>
            <a:rPr lang="ru-RU" sz="1600" b="1" dirty="0" smtClean="0"/>
            <a:t>Производство суспензионного полиэтилена высокой плотностью</a:t>
          </a:r>
          <a:endParaRPr lang="ru-RU" sz="1600" b="1" dirty="0"/>
        </a:p>
      </dgm:t>
    </dgm:pt>
    <dgm:pt modelId="{1FAE8AEF-642F-4010-B347-2CFA443DA2D4}" type="parTrans" cxnId="{36EAA15B-53A8-4FA0-8FE2-EF40CBC4E7B3}">
      <dgm:prSet/>
      <dgm:spPr/>
      <dgm:t>
        <a:bodyPr/>
        <a:lstStyle/>
        <a:p>
          <a:endParaRPr lang="ru-RU"/>
        </a:p>
      </dgm:t>
    </dgm:pt>
    <dgm:pt modelId="{592944C2-4C8D-4278-B337-35A367CA13FD}" type="sibTrans" cxnId="{36EAA15B-53A8-4FA0-8FE2-EF40CBC4E7B3}">
      <dgm:prSet/>
      <dgm:spPr/>
      <dgm:t>
        <a:bodyPr/>
        <a:lstStyle/>
        <a:p>
          <a:endParaRPr lang="ru-RU"/>
        </a:p>
      </dgm:t>
    </dgm:pt>
    <dgm:pt modelId="{93A2C400-AD15-479D-AA33-C11949667C82}">
      <dgm:prSet phldrT="[Текст]" custScaleX="154809" custScaleY="149327" custRadScaleRad="189125" custRadScaleInc="-2548"/>
      <dgm:spPr/>
      <dgm:t>
        <a:bodyPr/>
        <a:lstStyle/>
        <a:p>
          <a:endParaRPr lang="ru-RU"/>
        </a:p>
      </dgm:t>
    </dgm:pt>
    <dgm:pt modelId="{CC12BDAB-82DB-4BF6-B5A1-90ACAF2C581C}" type="parTrans" cxnId="{D3055BB7-640C-455B-B4C8-61AFC19C3CDC}">
      <dgm:prSet/>
      <dgm:spPr/>
      <dgm:t>
        <a:bodyPr/>
        <a:lstStyle/>
        <a:p>
          <a:endParaRPr lang="ru-RU"/>
        </a:p>
      </dgm:t>
    </dgm:pt>
    <dgm:pt modelId="{B85D65C0-9739-42D5-BFBC-AA8C09B38F4A}" type="sibTrans" cxnId="{D3055BB7-640C-455B-B4C8-61AFC19C3CDC}">
      <dgm:prSet/>
      <dgm:spPr/>
      <dgm:t>
        <a:bodyPr/>
        <a:lstStyle/>
        <a:p>
          <a:endParaRPr lang="ru-RU"/>
        </a:p>
      </dgm:t>
    </dgm:pt>
    <dgm:pt modelId="{5852127E-A571-4713-91FE-4548CD211559}">
      <dgm:prSet phldrT="[Текст]" custScaleX="154809" custScaleY="149327" custRadScaleRad="189125" custRadScaleInc="-2548"/>
      <dgm:spPr/>
      <dgm:t>
        <a:bodyPr/>
        <a:lstStyle/>
        <a:p>
          <a:endParaRPr lang="ru-RU"/>
        </a:p>
      </dgm:t>
    </dgm:pt>
    <dgm:pt modelId="{33B335B0-5247-4C6E-8DFC-96032FFDAAC8}" type="parTrans" cxnId="{9556FA4B-516D-4C40-8BA9-5F31D247E2CE}">
      <dgm:prSet/>
      <dgm:spPr/>
      <dgm:t>
        <a:bodyPr/>
        <a:lstStyle/>
        <a:p>
          <a:endParaRPr lang="ru-RU"/>
        </a:p>
      </dgm:t>
    </dgm:pt>
    <dgm:pt modelId="{8B60DA55-C560-452D-B0BF-3D7A937A294D}" type="sibTrans" cxnId="{9556FA4B-516D-4C40-8BA9-5F31D247E2CE}">
      <dgm:prSet/>
      <dgm:spPr/>
      <dgm:t>
        <a:bodyPr/>
        <a:lstStyle/>
        <a:p>
          <a:endParaRPr lang="ru-RU"/>
        </a:p>
      </dgm:t>
    </dgm:pt>
    <dgm:pt modelId="{5C975DC9-F680-43F3-B726-761F7BD1CA1F}" type="pres">
      <dgm:prSet presAssocID="{1D9C6C9F-058B-43A8-813C-5F24195C80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F43FD-7CE5-4948-9AF8-E8546ED7EA5B}" type="pres">
      <dgm:prSet presAssocID="{DF647F2C-18D9-4AF5-B1B1-E7729FC46A2B}" presName="centerShape" presStyleLbl="node0" presStyleIdx="0" presStyleCnt="1" custScaleX="195254" custScaleY="184544"/>
      <dgm:spPr/>
      <dgm:t>
        <a:bodyPr/>
        <a:lstStyle/>
        <a:p>
          <a:endParaRPr lang="ru-RU"/>
        </a:p>
      </dgm:t>
    </dgm:pt>
    <dgm:pt modelId="{61B175CD-71C7-48FC-8221-3164BA256E6A}" type="pres">
      <dgm:prSet presAssocID="{1D8430BA-44E9-48FE-9A5D-C2E0D4955C79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3EDF8D4-4459-4E87-95DF-60258716E054}" type="pres">
      <dgm:prSet presAssocID="{1D8430BA-44E9-48FE-9A5D-C2E0D4955C7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E50F4AB-96B6-4E6A-A62E-E2778158328E}" type="pres">
      <dgm:prSet presAssocID="{6C4BDC6D-6963-45C3-BC96-3429AD97E87F}" presName="node" presStyleLbl="node1" presStyleIdx="0" presStyleCnt="4" custScaleX="191827" custScaleY="164425" custRadScaleRad="194887" custRadScaleInc="-146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C8DBE-74C3-4861-A3A0-95A0961B0285}" type="pres">
      <dgm:prSet presAssocID="{E8461D51-BEC9-4433-8EE2-C8EE0F1A4E92}" presName="parTrans" presStyleLbl="sibTrans2D1" presStyleIdx="1" presStyleCnt="4"/>
      <dgm:spPr/>
      <dgm:t>
        <a:bodyPr/>
        <a:lstStyle/>
        <a:p>
          <a:endParaRPr lang="ru-RU"/>
        </a:p>
      </dgm:t>
    </dgm:pt>
    <dgm:pt modelId="{705339EB-9FB5-4012-B42B-B5C0E33D663C}" type="pres">
      <dgm:prSet presAssocID="{E8461D51-BEC9-4433-8EE2-C8EE0F1A4E9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0D94B7B-A3E3-44D1-A4F8-1D745645DA40}" type="pres">
      <dgm:prSet presAssocID="{6ABD2F66-19D2-4DE5-B64E-778DF85A00BE}" presName="node" presStyleLbl="node1" presStyleIdx="1" presStyleCnt="4" custScaleX="179521" custScaleY="166896" custRadScaleRad="189867" custRadScaleInc="-53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851AF-B6FD-4250-8E47-2E06203C22F3}" type="pres">
      <dgm:prSet presAssocID="{95C0AFBB-D9CF-4336-8744-E02C41212B5E}" presName="parTrans" presStyleLbl="sibTrans2D1" presStyleIdx="2" presStyleCnt="4"/>
      <dgm:spPr/>
      <dgm:t>
        <a:bodyPr/>
        <a:lstStyle/>
        <a:p>
          <a:endParaRPr lang="ru-RU"/>
        </a:p>
      </dgm:t>
    </dgm:pt>
    <dgm:pt modelId="{B5269540-9C3C-4AB6-B0F2-DF85F087E7C4}" type="pres">
      <dgm:prSet presAssocID="{95C0AFBB-D9CF-4336-8744-E02C41212B5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9C66876-FE0A-4AC3-A08E-2F1D9E913A8C}" type="pres">
      <dgm:prSet presAssocID="{DCCE1F9E-AD6E-4E31-84D8-FA512A339EB6}" presName="node" presStyleLbl="node1" presStyleIdx="2" presStyleCnt="4" custScaleX="181239" custScaleY="166030" custRadScaleRad="193444" custRadScaleInc="-149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D3716-EA14-454C-8A41-6314FB2681F8}" type="pres">
      <dgm:prSet presAssocID="{1FAE8AEF-642F-4010-B347-2CFA443DA2D4}" presName="parTrans" presStyleLbl="sibTrans2D1" presStyleIdx="3" presStyleCnt="4"/>
      <dgm:spPr/>
      <dgm:t>
        <a:bodyPr/>
        <a:lstStyle/>
        <a:p>
          <a:endParaRPr lang="ru-RU"/>
        </a:p>
      </dgm:t>
    </dgm:pt>
    <dgm:pt modelId="{8852B3F5-69EF-4A6A-B646-9BEBD8D7678B}" type="pres">
      <dgm:prSet presAssocID="{1FAE8AEF-642F-4010-B347-2CFA443DA2D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415F5B0-70B0-4EB1-B3A3-F3D1A055DA18}" type="pres">
      <dgm:prSet presAssocID="{C0D01BF6-548D-4FE1-83C9-3019A0F82A97}" presName="node" presStyleLbl="node1" presStyleIdx="3" presStyleCnt="4" custScaleX="174041" custScaleY="162603" custRadScaleRad="199479" custRadScaleInc="-49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F1003-A957-4545-B760-DAF057D8AA27}" type="presOf" srcId="{DF647F2C-18D9-4AF5-B1B1-E7729FC46A2B}" destId="{C8EF43FD-7CE5-4948-9AF8-E8546ED7EA5B}" srcOrd="0" destOrd="0" presId="urn:microsoft.com/office/officeart/2005/8/layout/radial5"/>
    <dgm:cxn modelId="{D3055BB7-640C-455B-B4C8-61AFC19C3CDC}" srcId="{1D9C6C9F-058B-43A8-813C-5F24195C807A}" destId="{93A2C400-AD15-479D-AA33-C11949667C82}" srcOrd="1" destOrd="0" parTransId="{CC12BDAB-82DB-4BF6-B5A1-90ACAF2C581C}" sibTransId="{B85D65C0-9739-42D5-BFBC-AA8C09B38F4A}"/>
    <dgm:cxn modelId="{3D6EC23D-7540-429F-BFD3-C52BCECD0C8F}" type="presOf" srcId="{1FAE8AEF-642F-4010-B347-2CFA443DA2D4}" destId="{8852B3F5-69EF-4A6A-B646-9BEBD8D7678B}" srcOrd="1" destOrd="0" presId="urn:microsoft.com/office/officeart/2005/8/layout/radial5"/>
    <dgm:cxn modelId="{7162A984-6CD7-4628-86E2-A8356917BCD8}" type="presOf" srcId="{1FAE8AEF-642F-4010-B347-2CFA443DA2D4}" destId="{B02D3716-EA14-454C-8A41-6314FB2681F8}" srcOrd="0" destOrd="0" presId="urn:microsoft.com/office/officeart/2005/8/layout/radial5"/>
    <dgm:cxn modelId="{0066BB6D-735C-4F0F-8DF4-789A6250AB41}" type="presOf" srcId="{6ABD2F66-19D2-4DE5-B64E-778DF85A00BE}" destId="{30D94B7B-A3E3-44D1-A4F8-1D745645DA40}" srcOrd="0" destOrd="0" presId="urn:microsoft.com/office/officeart/2005/8/layout/radial5"/>
    <dgm:cxn modelId="{36EAA15B-53A8-4FA0-8FE2-EF40CBC4E7B3}" srcId="{DF647F2C-18D9-4AF5-B1B1-E7729FC46A2B}" destId="{C0D01BF6-548D-4FE1-83C9-3019A0F82A97}" srcOrd="3" destOrd="0" parTransId="{1FAE8AEF-642F-4010-B347-2CFA443DA2D4}" sibTransId="{592944C2-4C8D-4278-B337-35A367CA13FD}"/>
    <dgm:cxn modelId="{F2612D94-D47E-4334-BCA9-B42D4E91D7C1}" type="presOf" srcId="{95C0AFBB-D9CF-4336-8744-E02C41212B5E}" destId="{B5269540-9C3C-4AB6-B0F2-DF85F087E7C4}" srcOrd="1" destOrd="0" presId="urn:microsoft.com/office/officeart/2005/8/layout/radial5"/>
    <dgm:cxn modelId="{9556FA4B-516D-4C40-8BA9-5F31D247E2CE}" srcId="{1D9C6C9F-058B-43A8-813C-5F24195C807A}" destId="{5852127E-A571-4713-91FE-4548CD211559}" srcOrd="2" destOrd="0" parTransId="{33B335B0-5247-4C6E-8DFC-96032FFDAAC8}" sibTransId="{8B60DA55-C560-452D-B0BF-3D7A937A294D}"/>
    <dgm:cxn modelId="{2B6ECA99-01DF-4C51-B64D-09482F4E76B7}" srcId="{1D9C6C9F-058B-43A8-813C-5F24195C807A}" destId="{DF647F2C-18D9-4AF5-B1B1-E7729FC46A2B}" srcOrd="0" destOrd="0" parTransId="{D4ECD7CD-CB9B-4D8D-B7DD-E3C18FEFED1E}" sibTransId="{D9011DF4-9984-4B48-BA3F-980B17E16C1D}"/>
    <dgm:cxn modelId="{30314AB8-89E7-42E2-8BE3-DCD587DCBED2}" srcId="{DF647F2C-18D9-4AF5-B1B1-E7729FC46A2B}" destId="{DCCE1F9E-AD6E-4E31-84D8-FA512A339EB6}" srcOrd="2" destOrd="0" parTransId="{95C0AFBB-D9CF-4336-8744-E02C41212B5E}" sibTransId="{BFD42AEC-0594-4C5D-8154-9EA77DAAEE14}"/>
    <dgm:cxn modelId="{A16DD102-64DF-4F17-A6FE-C90A9740ED8B}" type="presOf" srcId="{E8461D51-BEC9-4433-8EE2-C8EE0F1A4E92}" destId="{F03C8DBE-74C3-4861-A3A0-95A0961B0285}" srcOrd="0" destOrd="0" presId="urn:microsoft.com/office/officeart/2005/8/layout/radial5"/>
    <dgm:cxn modelId="{80D164F0-3A75-4F6A-A6A4-E2F37C9E6A98}" type="presOf" srcId="{E8461D51-BEC9-4433-8EE2-C8EE0F1A4E92}" destId="{705339EB-9FB5-4012-B42B-B5C0E33D663C}" srcOrd="1" destOrd="0" presId="urn:microsoft.com/office/officeart/2005/8/layout/radial5"/>
    <dgm:cxn modelId="{53B42F40-46B4-468F-8A20-F5D49EB50730}" type="presOf" srcId="{C0D01BF6-548D-4FE1-83C9-3019A0F82A97}" destId="{8415F5B0-70B0-4EB1-B3A3-F3D1A055DA18}" srcOrd="0" destOrd="0" presId="urn:microsoft.com/office/officeart/2005/8/layout/radial5"/>
    <dgm:cxn modelId="{4E5ACBE0-0351-42A3-B6A4-B949B1420071}" type="presOf" srcId="{95C0AFBB-D9CF-4336-8744-E02C41212B5E}" destId="{10D851AF-B6FD-4250-8E47-2E06203C22F3}" srcOrd="0" destOrd="0" presId="urn:microsoft.com/office/officeart/2005/8/layout/radial5"/>
    <dgm:cxn modelId="{C0F41BAC-84D7-4879-86AA-1FAC05BB43AB}" type="presOf" srcId="{1D9C6C9F-058B-43A8-813C-5F24195C807A}" destId="{5C975DC9-F680-43F3-B726-761F7BD1CA1F}" srcOrd="0" destOrd="0" presId="urn:microsoft.com/office/officeart/2005/8/layout/radial5"/>
    <dgm:cxn modelId="{5FFBDCE3-A31F-44D5-8FFC-77DBEAD2449C}" srcId="{DF647F2C-18D9-4AF5-B1B1-E7729FC46A2B}" destId="{6C4BDC6D-6963-45C3-BC96-3429AD97E87F}" srcOrd="0" destOrd="0" parTransId="{1D8430BA-44E9-48FE-9A5D-C2E0D4955C79}" sibTransId="{1736AD43-594A-4152-A129-172B3F8F0A4B}"/>
    <dgm:cxn modelId="{B784D719-5A8F-4ECA-AF68-E27A1D2B566B}" type="presOf" srcId="{6C4BDC6D-6963-45C3-BC96-3429AD97E87F}" destId="{5E50F4AB-96B6-4E6A-A62E-E2778158328E}" srcOrd="0" destOrd="0" presId="urn:microsoft.com/office/officeart/2005/8/layout/radial5"/>
    <dgm:cxn modelId="{B8CC6018-199C-4AFB-83F6-23C212450D33}" type="presOf" srcId="{1D8430BA-44E9-48FE-9A5D-C2E0D4955C79}" destId="{61B175CD-71C7-48FC-8221-3164BA256E6A}" srcOrd="0" destOrd="0" presId="urn:microsoft.com/office/officeart/2005/8/layout/radial5"/>
    <dgm:cxn modelId="{BB47C9BC-9221-492A-ADE0-897B772EBD4E}" type="presOf" srcId="{1D8430BA-44E9-48FE-9A5D-C2E0D4955C79}" destId="{83EDF8D4-4459-4E87-95DF-60258716E054}" srcOrd="1" destOrd="0" presId="urn:microsoft.com/office/officeart/2005/8/layout/radial5"/>
    <dgm:cxn modelId="{2E257E26-A694-45EE-B02C-D703A40C0AA2}" type="presOf" srcId="{DCCE1F9E-AD6E-4E31-84D8-FA512A339EB6}" destId="{49C66876-FE0A-4AC3-A08E-2F1D9E913A8C}" srcOrd="0" destOrd="0" presId="urn:microsoft.com/office/officeart/2005/8/layout/radial5"/>
    <dgm:cxn modelId="{ED653B3D-921D-4529-8578-F0B2AE95EA20}" srcId="{DF647F2C-18D9-4AF5-B1B1-E7729FC46A2B}" destId="{6ABD2F66-19D2-4DE5-B64E-778DF85A00BE}" srcOrd="1" destOrd="0" parTransId="{E8461D51-BEC9-4433-8EE2-C8EE0F1A4E92}" sibTransId="{F7786016-1470-43B9-B8CA-A6A7631BC871}"/>
    <dgm:cxn modelId="{CA09798F-58CF-4B92-ADB1-190642F0CCA7}" type="presParOf" srcId="{5C975DC9-F680-43F3-B726-761F7BD1CA1F}" destId="{C8EF43FD-7CE5-4948-9AF8-E8546ED7EA5B}" srcOrd="0" destOrd="0" presId="urn:microsoft.com/office/officeart/2005/8/layout/radial5"/>
    <dgm:cxn modelId="{0C242D5D-96DF-4BE8-88C9-08A091921E75}" type="presParOf" srcId="{5C975DC9-F680-43F3-B726-761F7BD1CA1F}" destId="{61B175CD-71C7-48FC-8221-3164BA256E6A}" srcOrd="1" destOrd="0" presId="urn:microsoft.com/office/officeart/2005/8/layout/radial5"/>
    <dgm:cxn modelId="{D3487C6D-B8C3-4B62-ACE1-F66BCCC36E55}" type="presParOf" srcId="{61B175CD-71C7-48FC-8221-3164BA256E6A}" destId="{83EDF8D4-4459-4E87-95DF-60258716E054}" srcOrd="0" destOrd="0" presId="urn:microsoft.com/office/officeart/2005/8/layout/radial5"/>
    <dgm:cxn modelId="{3AB5FBB3-A96E-4707-A996-7619B93D6F9D}" type="presParOf" srcId="{5C975DC9-F680-43F3-B726-761F7BD1CA1F}" destId="{5E50F4AB-96B6-4E6A-A62E-E2778158328E}" srcOrd="2" destOrd="0" presId="urn:microsoft.com/office/officeart/2005/8/layout/radial5"/>
    <dgm:cxn modelId="{31D6788C-AB72-43F5-A849-7D7E47E7DCB9}" type="presParOf" srcId="{5C975DC9-F680-43F3-B726-761F7BD1CA1F}" destId="{F03C8DBE-74C3-4861-A3A0-95A0961B0285}" srcOrd="3" destOrd="0" presId="urn:microsoft.com/office/officeart/2005/8/layout/radial5"/>
    <dgm:cxn modelId="{EBBF2A0A-70C4-4B1E-A452-B6A422DE04B0}" type="presParOf" srcId="{F03C8DBE-74C3-4861-A3A0-95A0961B0285}" destId="{705339EB-9FB5-4012-B42B-B5C0E33D663C}" srcOrd="0" destOrd="0" presId="urn:microsoft.com/office/officeart/2005/8/layout/radial5"/>
    <dgm:cxn modelId="{680C3D56-00EE-4856-8C28-5935780FE817}" type="presParOf" srcId="{5C975DC9-F680-43F3-B726-761F7BD1CA1F}" destId="{30D94B7B-A3E3-44D1-A4F8-1D745645DA40}" srcOrd="4" destOrd="0" presId="urn:microsoft.com/office/officeart/2005/8/layout/radial5"/>
    <dgm:cxn modelId="{A1CE497E-AAC3-4C45-904F-035D044C25DD}" type="presParOf" srcId="{5C975DC9-F680-43F3-B726-761F7BD1CA1F}" destId="{10D851AF-B6FD-4250-8E47-2E06203C22F3}" srcOrd="5" destOrd="0" presId="urn:microsoft.com/office/officeart/2005/8/layout/radial5"/>
    <dgm:cxn modelId="{0A98336B-CBD9-4F8F-A2CB-8D43D2CE2219}" type="presParOf" srcId="{10D851AF-B6FD-4250-8E47-2E06203C22F3}" destId="{B5269540-9C3C-4AB6-B0F2-DF85F087E7C4}" srcOrd="0" destOrd="0" presId="urn:microsoft.com/office/officeart/2005/8/layout/radial5"/>
    <dgm:cxn modelId="{117DE1FF-E0CD-40B1-9A2B-CDB5BB588740}" type="presParOf" srcId="{5C975DC9-F680-43F3-B726-761F7BD1CA1F}" destId="{49C66876-FE0A-4AC3-A08E-2F1D9E913A8C}" srcOrd="6" destOrd="0" presId="urn:microsoft.com/office/officeart/2005/8/layout/radial5"/>
    <dgm:cxn modelId="{3871AA98-2F68-4DB0-B8C4-6A6D4989317C}" type="presParOf" srcId="{5C975DC9-F680-43F3-B726-761F7BD1CA1F}" destId="{B02D3716-EA14-454C-8A41-6314FB2681F8}" srcOrd="7" destOrd="0" presId="urn:microsoft.com/office/officeart/2005/8/layout/radial5"/>
    <dgm:cxn modelId="{1198C92D-3F7E-4414-B76D-68B0BD6D2DFC}" type="presParOf" srcId="{B02D3716-EA14-454C-8A41-6314FB2681F8}" destId="{8852B3F5-69EF-4A6A-B646-9BEBD8D7678B}" srcOrd="0" destOrd="0" presId="urn:microsoft.com/office/officeart/2005/8/layout/radial5"/>
    <dgm:cxn modelId="{B16A8FB2-55F6-456C-9E09-4E1FA864C273}" type="presParOf" srcId="{5C975DC9-F680-43F3-B726-761F7BD1CA1F}" destId="{8415F5B0-70B0-4EB1-B3A3-F3D1A055DA1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D1D2A-F8A2-4D05-AA51-F74D59A426B5}">
      <dsp:nvSpPr>
        <dsp:cNvPr id="0" name=""/>
        <dsp:cNvSpPr/>
      </dsp:nvSpPr>
      <dsp:spPr>
        <a:xfrm rot="5400000">
          <a:off x="2416903" y="-1371427"/>
          <a:ext cx="476103" cy="36239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baseline="0" dirty="0" smtClean="0"/>
            <a:t>Городской округ г. Стерлитамак</a:t>
          </a:r>
          <a:endParaRPr lang="ru-RU" sz="1200" b="1" kern="1200" baseline="0" dirty="0"/>
        </a:p>
      </dsp:txBody>
      <dsp:txXfrm rot="-5400000">
        <a:off x="842988" y="225729"/>
        <a:ext cx="3600694" cy="429621"/>
      </dsp:txXfrm>
    </dsp:sp>
    <dsp:sp modelId="{71ADB24D-66C5-4388-AE22-DA940E5DB80E}">
      <dsp:nvSpPr>
        <dsp:cNvPr id="0" name=""/>
        <dsp:cNvSpPr/>
      </dsp:nvSpPr>
      <dsp:spPr>
        <a:xfrm>
          <a:off x="594" y="1330"/>
          <a:ext cx="842392" cy="878419"/>
        </a:xfrm>
        <a:prstGeom prst="round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41716" y="42452"/>
        <a:ext cx="760148" cy="796175"/>
      </dsp:txXfrm>
    </dsp:sp>
    <dsp:sp modelId="{9BBACBC7-6E85-4473-A63D-D8E6C77FFED9}">
      <dsp:nvSpPr>
        <dsp:cNvPr id="0" name=""/>
        <dsp:cNvSpPr/>
      </dsp:nvSpPr>
      <dsp:spPr>
        <a:xfrm rot="5400000">
          <a:off x="2519417" y="-576075"/>
          <a:ext cx="443103" cy="38779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baseline="0" dirty="0" smtClean="0"/>
            <a:t>Городской округ г. Салават</a:t>
          </a:r>
          <a:endParaRPr lang="ru-RU" sz="1200" b="1" kern="1200" baseline="0" dirty="0"/>
        </a:p>
      </dsp:txBody>
      <dsp:txXfrm rot="-5400000">
        <a:off x="802013" y="1162960"/>
        <a:ext cx="3856282" cy="399841"/>
      </dsp:txXfrm>
    </dsp:sp>
    <dsp:sp modelId="{3D970833-E819-4C90-876E-E22E0B14231D}">
      <dsp:nvSpPr>
        <dsp:cNvPr id="0" name=""/>
        <dsp:cNvSpPr/>
      </dsp:nvSpPr>
      <dsp:spPr>
        <a:xfrm>
          <a:off x="594" y="923671"/>
          <a:ext cx="801417" cy="878419"/>
        </a:xfrm>
        <a:prstGeom prst="roundRect">
          <a:avLst/>
        </a:prstGeom>
        <a:blipFill rotWithShape="0">
          <a:blip xmlns:r="http://schemas.openxmlformats.org/officeDocument/2006/relationships" r:embed="rId2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  </a:t>
          </a:r>
          <a:endParaRPr lang="ru-RU" sz="4500" kern="1200" dirty="0"/>
        </a:p>
      </dsp:txBody>
      <dsp:txXfrm>
        <a:off x="39716" y="962793"/>
        <a:ext cx="723173" cy="800175"/>
      </dsp:txXfrm>
    </dsp:sp>
    <dsp:sp modelId="{96C6B01E-339F-402D-9941-53F4CBA87532}">
      <dsp:nvSpPr>
        <dsp:cNvPr id="0" name=""/>
        <dsp:cNvSpPr/>
      </dsp:nvSpPr>
      <dsp:spPr>
        <a:xfrm rot="5400000">
          <a:off x="2507295" y="336382"/>
          <a:ext cx="443103" cy="38976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baseline="0" dirty="0" smtClean="0"/>
            <a:t>Муниципальный район Ишимбайский район</a:t>
          </a:r>
          <a:endParaRPr lang="ru-RU" sz="1200" b="1" kern="1200" baseline="0" dirty="0"/>
        </a:p>
      </dsp:txBody>
      <dsp:txXfrm rot="-5400000">
        <a:off x="780008" y="2085301"/>
        <a:ext cx="3876047" cy="399841"/>
      </dsp:txXfrm>
    </dsp:sp>
    <dsp:sp modelId="{F4786308-4711-48C9-B17B-255FC3F85590}">
      <dsp:nvSpPr>
        <dsp:cNvPr id="0" name=""/>
        <dsp:cNvSpPr/>
      </dsp:nvSpPr>
      <dsp:spPr>
        <a:xfrm>
          <a:off x="0" y="1800202"/>
          <a:ext cx="779412" cy="878419"/>
        </a:xfrm>
        <a:prstGeom prst="roundRect">
          <a:avLst/>
        </a:prstGeom>
        <a:blipFill rotWithShape="0">
          <a:blip xmlns:r="http://schemas.openxmlformats.org/officeDocument/2006/relationships" r:embed="rId3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  </a:t>
          </a:r>
          <a:endParaRPr lang="ru-RU" sz="4500" kern="1200" dirty="0"/>
        </a:p>
      </dsp:txBody>
      <dsp:txXfrm>
        <a:off x="38048" y="1838250"/>
        <a:ext cx="703316" cy="802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CFB92-F9DE-43B1-9341-876B4B625AFB}">
      <dsp:nvSpPr>
        <dsp:cNvPr id="0" name=""/>
        <dsp:cNvSpPr/>
      </dsp:nvSpPr>
      <dsp:spPr>
        <a:xfrm>
          <a:off x="514388" y="0"/>
          <a:ext cx="6614415" cy="341724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79CE8-F3F2-4FFA-8B84-EA4326ECF70C}">
      <dsp:nvSpPr>
        <dsp:cNvPr id="0" name=""/>
        <dsp:cNvSpPr/>
      </dsp:nvSpPr>
      <dsp:spPr>
        <a:xfrm>
          <a:off x="1080120" y="2592289"/>
          <a:ext cx="142157" cy="142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DBAA4-355D-4B71-8668-BBB50800C871}">
      <dsp:nvSpPr>
        <dsp:cNvPr id="0" name=""/>
        <dsp:cNvSpPr/>
      </dsp:nvSpPr>
      <dsp:spPr>
        <a:xfrm>
          <a:off x="1296141" y="2717688"/>
          <a:ext cx="1273948" cy="699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2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FFCC"/>
              </a:solidFill>
            </a:rPr>
            <a:t>480 </a:t>
          </a:r>
          <a:r>
            <a:rPr lang="ru-RU" sz="1900" b="1" kern="1200" dirty="0" err="1" smtClean="0">
              <a:solidFill>
                <a:srgbClr val="FFFFCC"/>
              </a:solidFill>
            </a:rPr>
            <a:t>млн.т</a:t>
          </a:r>
          <a:endParaRPr lang="ru-RU" sz="1900" b="1" kern="1200" dirty="0" smtClean="0">
            <a:solidFill>
              <a:srgbClr val="FFFFCC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FFCC"/>
              </a:solidFill>
            </a:rPr>
            <a:t>в 2006 г.</a:t>
          </a:r>
          <a:endParaRPr lang="ru-RU" sz="1900" b="1" kern="1200" dirty="0">
            <a:solidFill>
              <a:srgbClr val="FFFFCC"/>
            </a:solidFill>
          </a:endParaRPr>
        </a:p>
      </dsp:txBody>
      <dsp:txXfrm>
        <a:off x="1296141" y="2717688"/>
        <a:ext cx="1273948" cy="699554"/>
      </dsp:txXfrm>
    </dsp:sp>
    <dsp:sp modelId="{38D344E9-85F0-401A-9C17-4A06B7320429}">
      <dsp:nvSpPr>
        <dsp:cNvPr id="0" name=""/>
        <dsp:cNvSpPr/>
      </dsp:nvSpPr>
      <dsp:spPr>
        <a:xfrm>
          <a:off x="3816425" y="1152129"/>
          <a:ext cx="256976" cy="256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58FCF-9840-40FE-9923-191E4F79F475}">
      <dsp:nvSpPr>
        <dsp:cNvPr id="0" name=""/>
        <dsp:cNvSpPr/>
      </dsp:nvSpPr>
      <dsp:spPr>
        <a:xfrm>
          <a:off x="3168352" y="1800209"/>
          <a:ext cx="1573838" cy="641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167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FFCC"/>
              </a:solidFill>
            </a:rPr>
            <a:t>520 </a:t>
          </a:r>
          <a:r>
            <a:rPr lang="ru-RU" sz="1900" b="1" kern="1200" dirty="0" err="1" smtClean="0">
              <a:solidFill>
                <a:srgbClr val="FFFFCC"/>
              </a:solidFill>
            </a:rPr>
            <a:t>млн.т</a:t>
          </a:r>
          <a:endParaRPr lang="ru-RU" sz="1900" b="1" kern="1200" dirty="0" smtClean="0">
            <a:solidFill>
              <a:srgbClr val="FFFFCC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FFCC"/>
              </a:solidFill>
            </a:rPr>
            <a:t>в 2012 г.</a:t>
          </a:r>
          <a:endParaRPr lang="ru-RU" sz="1900" b="1" kern="1200" dirty="0">
            <a:solidFill>
              <a:srgbClr val="FFFFCC"/>
            </a:solidFill>
          </a:endParaRPr>
        </a:p>
      </dsp:txBody>
      <dsp:txXfrm>
        <a:off x="3168352" y="1800209"/>
        <a:ext cx="1573838" cy="641125"/>
      </dsp:txXfrm>
    </dsp:sp>
    <dsp:sp modelId="{48150C7C-4166-47DD-B273-AB5A25184234}">
      <dsp:nvSpPr>
        <dsp:cNvPr id="0" name=""/>
        <dsp:cNvSpPr/>
      </dsp:nvSpPr>
      <dsp:spPr>
        <a:xfrm>
          <a:off x="5328591" y="792087"/>
          <a:ext cx="355393" cy="3553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15531-68B9-42F1-8216-D8BD2B81F23E}">
      <dsp:nvSpPr>
        <dsp:cNvPr id="0" name=""/>
        <dsp:cNvSpPr/>
      </dsp:nvSpPr>
      <dsp:spPr>
        <a:xfrm>
          <a:off x="4896541" y="1368154"/>
          <a:ext cx="1312221" cy="869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31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FFCC"/>
              </a:solidFill>
            </a:rPr>
            <a:t>530 </a:t>
          </a:r>
          <a:r>
            <a:rPr lang="ru-RU" sz="1900" b="1" kern="1200" dirty="0" err="1" smtClean="0">
              <a:solidFill>
                <a:srgbClr val="FFFFCC"/>
              </a:solidFill>
            </a:rPr>
            <a:t>млн.т</a:t>
          </a:r>
          <a:endParaRPr lang="ru-RU" sz="1900" b="1" kern="1200" dirty="0" smtClean="0">
            <a:solidFill>
              <a:srgbClr val="FFFFCC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FFCC"/>
              </a:solidFill>
            </a:rPr>
            <a:t>в 2015 г.</a:t>
          </a:r>
          <a:endParaRPr lang="ru-RU" sz="1900" b="1" kern="1200" dirty="0">
            <a:solidFill>
              <a:srgbClr val="FFFFCC"/>
            </a:solidFill>
          </a:endParaRPr>
        </a:p>
      </dsp:txBody>
      <dsp:txXfrm>
        <a:off x="4896541" y="1368154"/>
        <a:ext cx="1312221" cy="869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9BD45-9322-4421-B03F-0C2F92576856}">
      <dsp:nvSpPr>
        <dsp:cNvPr id="0" name=""/>
        <dsp:cNvSpPr/>
      </dsp:nvSpPr>
      <dsp:spPr>
        <a:xfrm>
          <a:off x="0" y="0"/>
          <a:ext cx="8291264" cy="594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CC"/>
              </a:solidFill>
            </a:rPr>
            <a:t>УФИМСКИЙ ГОСУДАРСТВЕННЫЙ НЕФТЯНОЙ ТЕХНИЧЕСКИЙ УНИВЕРСИТЕТ</a:t>
          </a:r>
          <a:endParaRPr lang="ru-RU" sz="1600" kern="1200" dirty="0"/>
        </a:p>
      </dsp:txBody>
      <dsp:txXfrm>
        <a:off x="1717700" y="0"/>
        <a:ext cx="6573563" cy="594474"/>
      </dsp:txXfrm>
    </dsp:sp>
    <dsp:sp modelId="{90B87FEF-1C47-45FC-BEA5-DD0135B0E56E}">
      <dsp:nvSpPr>
        <dsp:cNvPr id="0" name=""/>
        <dsp:cNvSpPr/>
      </dsp:nvSpPr>
      <dsp:spPr>
        <a:xfrm>
          <a:off x="154357" y="59447"/>
          <a:ext cx="1468432" cy="475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0805B-3F33-4921-B500-F9CF3DAD7CE1}">
      <dsp:nvSpPr>
        <dsp:cNvPr id="0" name=""/>
        <dsp:cNvSpPr/>
      </dsp:nvSpPr>
      <dsp:spPr>
        <a:xfrm>
          <a:off x="0" y="653922"/>
          <a:ext cx="8291264" cy="594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CC"/>
              </a:solidFill>
            </a:rPr>
            <a:t>БАШГИПРОНЕФТЕХИМ</a:t>
          </a:r>
          <a:endParaRPr lang="ru-RU" sz="1600" kern="1200" dirty="0"/>
        </a:p>
      </dsp:txBody>
      <dsp:txXfrm>
        <a:off x="1717700" y="653922"/>
        <a:ext cx="6573563" cy="594474"/>
      </dsp:txXfrm>
    </dsp:sp>
    <dsp:sp modelId="{05191F22-4FF7-43A8-8D49-EA33CEC3C5FE}">
      <dsp:nvSpPr>
        <dsp:cNvPr id="0" name=""/>
        <dsp:cNvSpPr/>
      </dsp:nvSpPr>
      <dsp:spPr>
        <a:xfrm>
          <a:off x="59447" y="713369"/>
          <a:ext cx="1658252" cy="475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5EFDA-FCEC-45E7-A031-7A36A2A56317}">
      <dsp:nvSpPr>
        <dsp:cNvPr id="0" name=""/>
        <dsp:cNvSpPr/>
      </dsp:nvSpPr>
      <dsp:spPr>
        <a:xfrm>
          <a:off x="0" y="1307844"/>
          <a:ext cx="8291264" cy="594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CC"/>
              </a:solidFill>
            </a:rPr>
            <a:t>ИНСТИТУТ ПРОБЛЕМ ТРАНСПОРТА ЭНЕРГОРЕСУРСОВ </a:t>
          </a:r>
          <a:endParaRPr lang="ru-RU" sz="1600" b="1" kern="1200" dirty="0">
            <a:solidFill>
              <a:srgbClr val="FFFFCC"/>
            </a:solidFill>
          </a:endParaRPr>
        </a:p>
      </dsp:txBody>
      <dsp:txXfrm>
        <a:off x="1717700" y="1307844"/>
        <a:ext cx="6573563" cy="594474"/>
      </dsp:txXfrm>
    </dsp:sp>
    <dsp:sp modelId="{1899934F-2B4B-4BED-9A3B-D6AC4A3CE9E6}">
      <dsp:nvSpPr>
        <dsp:cNvPr id="0" name=""/>
        <dsp:cNvSpPr/>
      </dsp:nvSpPr>
      <dsp:spPr>
        <a:xfrm>
          <a:off x="182630" y="1367291"/>
          <a:ext cx="1411886" cy="475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40D1C-2DCA-44E4-98C4-D80D2E7D7CFA}">
      <dsp:nvSpPr>
        <dsp:cNvPr id="0" name=""/>
        <dsp:cNvSpPr/>
      </dsp:nvSpPr>
      <dsp:spPr>
        <a:xfrm>
          <a:off x="0" y="1961766"/>
          <a:ext cx="8291264" cy="594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FFFFCC"/>
              </a:solidFill>
            </a:rPr>
            <a:t>ИНСТИТУТ НЕФТЕХИМПЕРЕРАБОТКИ РЕСПУБЛИКИ БАШКОРТОСТАН</a:t>
          </a:r>
        </a:p>
      </dsp:txBody>
      <dsp:txXfrm>
        <a:off x="1717700" y="1961766"/>
        <a:ext cx="6573563" cy="594474"/>
      </dsp:txXfrm>
    </dsp:sp>
    <dsp:sp modelId="{D394C771-966D-4A8F-892D-26E229B13068}">
      <dsp:nvSpPr>
        <dsp:cNvPr id="0" name=""/>
        <dsp:cNvSpPr/>
      </dsp:nvSpPr>
      <dsp:spPr>
        <a:xfrm>
          <a:off x="182630" y="2021213"/>
          <a:ext cx="1411886" cy="475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F4EA4-BE08-45B8-98BF-CEE316D39D8C}">
      <dsp:nvSpPr>
        <dsp:cNvPr id="0" name=""/>
        <dsp:cNvSpPr/>
      </dsp:nvSpPr>
      <dsp:spPr>
        <a:xfrm>
          <a:off x="0" y="2615688"/>
          <a:ext cx="8291264" cy="594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FFFFCC"/>
              </a:solidFill>
            </a:rPr>
            <a:t>УФИМСКИЙ НАУЧНЫЙ ЦЕНТР РОССИЙСКОЙ АКАДЕМИИ НАУК</a:t>
          </a:r>
          <a:endParaRPr lang="ru-RU" sz="1600" b="1" kern="1200" dirty="0">
            <a:solidFill>
              <a:srgbClr val="FFFFCC"/>
            </a:solidFill>
          </a:endParaRPr>
        </a:p>
      </dsp:txBody>
      <dsp:txXfrm>
        <a:off x="1717700" y="2615688"/>
        <a:ext cx="6573563" cy="594474"/>
      </dsp:txXfrm>
    </dsp:sp>
    <dsp:sp modelId="{9056372B-54D3-4630-B33D-4B5A1A56E832}">
      <dsp:nvSpPr>
        <dsp:cNvPr id="0" name=""/>
        <dsp:cNvSpPr/>
      </dsp:nvSpPr>
      <dsp:spPr>
        <a:xfrm>
          <a:off x="182630" y="2675135"/>
          <a:ext cx="1411886" cy="475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FAD8A-05A6-4FA5-BC50-135702A377B5}">
      <dsp:nvSpPr>
        <dsp:cNvPr id="0" name=""/>
        <dsp:cNvSpPr/>
      </dsp:nvSpPr>
      <dsp:spPr>
        <a:xfrm>
          <a:off x="0" y="3269610"/>
          <a:ext cx="8291264" cy="594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FFFFCC"/>
              </a:solidFill>
            </a:rPr>
            <a:t>БАШНИПИНЕФТЬ</a:t>
          </a:r>
          <a:endParaRPr lang="ru-RU" sz="1600" b="1" kern="1200" dirty="0">
            <a:solidFill>
              <a:srgbClr val="FFFFCC"/>
            </a:solidFill>
          </a:endParaRPr>
        </a:p>
      </dsp:txBody>
      <dsp:txXfrm>
        <a:off x="1717700" y="3269610"/>
        <a:ext cx="6573563" cy="594474"/>
      </dsp:txXfrm>
    </dsp:sp>
    <dsp:sp modelId="{A7303121-BD01-4F19-85DE-04FF52155535}">
      <dsp:nvSpPr>
        <dsp:cNvPr id="0" name=""/>
        <dsp:cNvSpPr/>
      </dsp:nvSpPr>
      <dsp:spPr>
        <a:xfrm>
          <a:off x="182622" y="3340966"/>
          <a:ext cx="1411902" cy="475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AD455-117B-4C6B-9595-A2C7B069F2A7}">
      <dsp:nvSpPr>
        <dsp:cNvPr id="0" name=""/>
        <dsp:cNvSpPr/>
      </dsp:nvSpPr>
      <dsp:spPr>
        <a:xfrm>
          <a:off x="0" y="3923532"/>
          <a:ext cx="8291264" cy="594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FFFFCC"/>
              </a:solidFill>
            </a:rPr>
            <a:t>ОАО «НЕФТЕАВТОМАТИКА»</a:t>
          </a:r>
          <a:endParaRPr lang="ru-RU" sz="1600" b="1" kern="1200" dirty="0">
            <a:solidFill>
              <a:srgbClr val="FFFFCC"/>
            </a:solidFill>
          </a:endParaRPr>
        </a:p>
      </dsp:txBody>
      <dsp:txXfrm>
        <a:off x="1717700" y="3923532"/>
        <a:ext cx="6573563" cy="594474"/>
      </dsp:txXfrm>
    </dsp:sp>
    <dsp:sp modelId="{98723AE5-3BF4-4E32-8B5B-94434287F23F}">
      <dsp:nvSpPr>
        <dsp:cNvPr id="0" name=""/>
        <dsp:cNvSpPr/>
      </dsp:nvSpPr>
      <dsp:spPr>
        <a:xfrm>
          <a:off x="182630" y="3982980"/>
          <a:ext cx="1411886" cy="475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9BD45-9322-4421-B03F-0C2F92576856}">
      <dsp:nvSpPr>
        <dsp:cNvPr id="0" name=""/>
        <dsp:cNvSpPr/>
      </dsp:nvSpPr>
      <dsp:spPr>
        <a:xfrm>
          <a:off x="0" y="0"/>
          <a:ext cx="8291264" cy="594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FFFFCC"/>
              </a:solidFill>
            </a:rPr>
            <a:t>Инновационный центр «</a:t>
          </a:r>
          <a:r>
            <a:rPr lang="ru-RU" sz="2400" b="1" kern="1200" dirty="0" err="1" smtClean="0">
              <a:solidFill>
                <a:srgbClr val="FFFFCC"/>
              </a:solidFill>
            </a:rPr>
            <a:t>Химтэк</a:t>
          </a:r>
          <a:r>
            <a:rPr lang="ru-RU" sz="2400" b="1" kern="1200" dirty="0" smtClean="0">
              <a:solidFill>
                <a:srgbClr val="FFFFCC"/>
              </a:solidFill>
            </a:rPr>
            <a:t>»</a:t>
          </a:r>
          <a:endParaRPr lang="ru-RU" sz="2400" b="1" kern="1200" dirty="0">
            <a:solidFill>
              <a:srgbClr val="FFFFCC"/>
            </a:solidFill>
          </a:endParaRPr>
        </a:p>
      </dsp:txBody>
      <dsp:txXfrm>
        <a:off x="1717700" y="0"/>
        <a:ext cx="6573563" cy="594474"/>
      </dsp:txXfrm>
    </dsp:sp>
    <dsp:sp modelId="{90B87FEF-1C47-45FC-BEA5-DD0135B0E56E}">
      <dsp:nvSpPr>
        <dsp:cNvPr id="0" name=""/>
        <dsp:cNvSpPr/>
      </dsp:nvSpPr>
      <dsp:spPr>
        <a:xfrm>
          <a:off x="254632" y="59447"/>
          <a:ext cx="1267883" cy="475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0805B-3F33-4921-B500-F9CF3DAD7CE1}">
      <dsp:nvSpPr>
        <dsp:cNvPr id="0" name=""/>
        <dsp:cNvSpPr/>
      </dsp:nvSpPr>
      <dsp:spPr>
        <a:xfrm>
          <a:off x="0" y="653922"/>
          <a:ext cx="8291264" cy="594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CC"/>
              </a:solidFill>
            </a:rPr>
            <a:t>Институт проблем </a:t>
          </a:r>
          <a:r>
            <a:rPr lang="ru-RU" sz="2400" b="1" kern="1200" dirty="0" err="1" smtClean="0">
              <a:solidFill>
                <a:srgbClr val="FFFFCC"/>
              </a:solidFill>
            </a:rPr>
            <a:t>сверхпластичности</a:t>
          </a:r>
          <a:r>
            <a:rPr lang="ru-RU" sz="2400" b="1" kern="1200" dirty="0" smtClean="0">
              <a:solidFill>
                <a:srgbClr val="FFFFCC"/>
              </a:solidFill>
            </a:rPr>
            <a:t> металлов</a:t>
          </a:r>
          <a:endParaRPr lang="ru-RU" sz="2400" kern="1200" dirty="0"/>
        </a:p>
      </dsp:txBody>
      <dsp:txXfrm>
        <a:off x="1717700" y="653922"/>
        <a:ext cx="6573563" cy="594474"/>
      </dsp:txXfrm>
    </dsp:sp>
    <dsp:sp modelId="{05191F22-4FF7-43A8-8D49-EA33CEC3C5FE}">
      <dsp:nvSpPr>
        <dsp:cNvPr id="0" name=""/>
        <dsp:cNvSpPr/>
      </dsp:nvSpPr>
      <dsp:spPr>
        <a:xfrm>
          <a:off x="326641" y="713369"/>
          <a:ext cx="1123864" cy="475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5EFDA-FCEC-45E7-A031-7A36A2A56317}">
      <dsp:nvSpPr>
        <dsp:cNvPr id="0" name=""/>
        <dsp:cNvSpPr/>
      </dsp:nvSpPr>
      <dsp:spPr>
        <a:xfrm>
          <a:off x="0" y="1307844"/>
          <a:ext cx="8291264" cy="594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err="1" smtClean="0">
              <a:solidFill>
                <a:srgbClr val="FFFFCC"/>
              </a:solidFill>
            </a:rPr>
            <a:t>Нефтехимавтоматика</a:t>
          </a:r>
          <a:endParaRPr lang="ru-RU" sz="2400" b="1" kern="1200" dirty="0">
            <a:solidFill>
              <a:srgbClr val="FFFFCC"/>
            </a:solidFill>
          </a:endParaRPr>
        </a:p>
      </dsp:txBody>
      <dsp:txXfrm>
        <a:off x="1717700" y="1307844"/>
        <a:ext cx="6573563" cy="594474"/>
      </dsp:txXfrm>
    </dsp:sp>
    <dsp:sp modelId="{1899934F-2B4B-4BED-9A3B-D6AC4A3CE9E6}">
      <dsp:nvSpPr>
        <dsp:cNvPr id="0" name=""/>
        <dsp:cNvSpPr/>
      </dsp:nvSpPr>
      <dsp:spPr>
        <a:xfrm>
          <a:off x="470660" y="1367291"/>
          <a:ext cx="835825" cy="475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40D1C-2DCA-44E4-98C4-D80D2E7D7CFA}">
      <dsp:nvSpPr>
        <dsp:cNvPr id="0" name=""/>
        <dsp:cNvSpPr/>
      </dsp:nvSpPr>
      <dsp:spPr>
        <a:xfrm>
          <a:off x="0" y="1961766"/>
          <a:ext cx="8291264" cy="594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err="1" smtClean="0">
              <a:solidFill>
                <a:srgbClr val="FFFFCC"/>
              </a:solidFill>
            </a:rPr>
            <a:t>Нефтегазмаш</a:t>
          </a:r>
          <a:r>
            <a:rPr lang="ru-RU" sz="2400" b="1" kern="1200" dirty="0" smtClean="0">
              <a:solidFill>
                <a:srgbClr val="FFFFCC"/>
              </a:solidFill>
            </a:rPr>
            <a:t> </a:t>
          </a:r>
          <a:endParaRPr lang="ru-RU" sz="2400" b="1" kern="1200" dirty="0">
            <a:solidFill>
              <a:srgbClr val="FFFFCC"/>
            </a:solidFill>
          </a:endParaRPr>
        </a:p>
      </dsp:txBody>
      <dsp:txXfrm>
        <a:off x="1717700" y="1961766"/>
        <a:ext cx="6573563" cy="594474"/>
      </dsp:txXfrm>
    </dsp:sp>
    <dsp:sp modelId="{D394C771-966D-4A8F-892D-26E229B13068}">
      <dsp:nvSpPr>
        <dsp:cNvPr id="0" name=""/>
        <dsp:cNvSpPr/>
      </dsp:nvSpPr>
      <dsp:spPr>
        <a:xfrm>
          <a:off x="326641" y="2021213"/>
          <a:ext cx="1123864" cy="475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F4EA4-BE08-45B8-98BF-CEE316D39D8C}">
      <dsp:nvSpPr>
        <dsp:cNvPr id="0" name=""/>
        <dsp:cNvSpPr/>
      </dsp:nvSpPr>
      <dsp:spPr>
        <a:xfrm>
          <a:off x="0" y="2615688"/>
          <a:ext cx="8291264" cy="594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FFFFCC"/>
              </a:solidFill>
            </a:rPr>
            <a:t>РН-</a:t>
          </a:r>
          <a:r>
            <a:rPr lang="ru-RU" sz="2400" b="1" kern="1200" dirty="0" err="1" smtClean="0">
              <a:solidFill>
                <a:srgbClr val="FFFFCC"/>
              </a:solidFill>
            </a:rPr>
            <a:t>Уфанипинефть</a:t>
          </a:r>
          <a:endParaRPr lang="ru-RU" sz="2400" b="1" kern="1200" dirty="0">
            <a:solidFill>
              <a:srgbClr val="FFFFCC"/>
            </a:solidFill>
          </a:endParaRPr>
        </a:p>
      </dsp:txBody>
      <dsp:txXfrm>
        <a:off x="1717700" y="2615688"/>
        <a:ext cx="6573563" cy="594474"/>
      </dsp:txXfrm>
    </dsp:sp>
    <dsp:sp modelId="{9056372B-54D3-4630-B33D-4B5A1A56E832}">
      <dsp:nvSpPr>
        <dsp:cNvPr id="0" name=""/>
        <dsp:cNvSpPr/>
      </dsp:nvSpPr>
      <dsp:spPr>
        <a:xfrm>
          <a:off x="326641" y="2675135"/>
          <a:ext cx="1123864" cy="475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FAD8A-05A6-4FA5-BC50-135702A377B5}">
      <dsp:nvSpPr>
        <dsp:cNvPr id="0" name=""/>
        <dsp:cNvSpPr/>
      </dsp:nvSpPr>
      <dsp:spPr>
        <a:xfrm>
          <a:off x="0" y="3269610"/>
          <a:ext cx="8291264" cy="594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FFFFCC"/>
              </a:solidFill>
            </a:rPr>
            <a:t>НВП </a:t>
          </a:r>
          <a:r>
            <a:rPr lang="ru-RU" sz="2400" b="1" kern="1200" dirty="0" err="1" smtClean="0">
              <a:solidFill>
                <a:srgbClr val="FFFFCC"/>
              </a:solidFill>
            </a:rPr>
            <a:t>Башинком</a:t>
          </a:r>
          <a:endParaRPr lang="ru-RU" sz="2400" b="1" kern="1200" dirty="0">
            <a:solidFill>
              <a:srgbClr val="FFFFCC"/>
            </a:solidFill>
          </a:endParaRPr>
        </a:p>
      </dsp:txBody>
      <dsp:txXfrm>
        <a:off x="1717700" y="3269610"/>
        <a:ext cx="6573563" cy="594474"/>
      </dsp:txXfrm>
    </dsp:sp>
    <dsp:sp modelId="{A7303121-BD01-4F19-85DE-04FF52155535}">
      <dsp:nvSpPr>
        <dsp:cNvPr id="0" name=""/>
        <dsp:cNvSpPr/>
      </dsp:nvSpPr>
      <dsp:spPr>
        <a:xfrm>
          <a:off x="542670" y="3340966"/>
          <a:ext cx="691806" cy="475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AD455-117B-4C6B-9595-A2C7B069F2A7}">
      <dsp:nvSpPr>
        <dsp:cNvPr id="0" name=""/>
        <dsp:cNvSpPr/>
      </dsp:nvSpPr>
      <dsp:spPr>
        <a:xfrm>
          <a:off x="0" y="3923532"/>
          <a:ext cx="8291264" cy="594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err="1" smtClean="0">
              <a:solidFill>
                <a:srgbClr val="FFFFCC"/>
              </a:solidFill>
            </a:rPr>
            <a:t>БашНИИнефтемаш</a:t>
          </a:r>
          <a:endParaRPr lang="ru-RU" sz="2400" b="1" kern="1200" dirty="0">
            <a:solidFill>
              <a:srgbClr val="FFFFCC"/>
            </a:solidFill>
          </a:endParaRPr>
        </a:p>
      </dsp:txBody>
      <dsp:txXfrm>
        <a:off x="1717700" y="3923532"/>
        <a:ext cx="6573563" cy="594474"/>
      </dsp:txXfrm>
    </dsp:sp>
    <dsp:sp modelId="{98723AE5-3BF4-4E32-8B5B-94434287F23F}">
      <dsp:nvSpPr>
        <dsp:cNvPr id="0" name=""/>
        <dsp:cNvSpPr/>
      </dsp:nvSpPr>
      <dsp:spPr>
        <a:xfrm>
          <a:off x="326641" y="3982980"/>
          <a:ext cx="1123864" cy="475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email">
            <a:extLst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F43FD-7CE5-4948-9AF8-E8546ED7EA5B}">
      <dsp:nvSpPr>
        <dsp:cNvPr id="0" name=""/>
        <dsp:cNvSpPr/>
      </dsp:nvSpPr>
      <dsp:spPr>
        <a:xfrm>
          <a:off x="2937295" y="1160694"/>
          <a:ext cx="2322418" cy="2195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Предприятия кластера </a:t>
          </a:r>
          <a:endParaRPr lang="ru-RU" sz="1900" b="1" kern="1200" dirty="0"/>
        </a:p>
      </dsp:txBody>
      <dsp:txXfrm>
        <a:off x="3277405" y="1482149"/>
        <a:ext cx="1642198" cy="1552119"/>
      </dsp:txXfrm>
    </dsp:sp>
    <dsp:sp modelId="{61B175CD-71C7-48FC-8221-3164BA256E6A}">
      <dsp:nvSpPr>
        <dsp:cNvPr id="0" name=""/>
        <dsp:cNvSpPr/>
      </dsp:nvSpPr>
      <dsp:spPr>
        <a:xfrm rot="12257839">
          <a:off x="2352138" y="1385790"/>
          <a:ext cx="523639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468087" y="1491631"/>
        <a:ext cx="402317" cy="242645"/>
      </dsp:txXfrm>
    </dsp:sp>
    <dsp:sp modelId="{5E50F4AB-96B6-4E6A-A62E-E2778158328E}">
      <dsp:nvSpPr>
        <dsp:cNvPr id="0" name=""/>
        <dsp:cNvSpPr/>
      </dsp:nvSpPr>
      <dsp:spPr>
        <a:xfrm>
          <a:off x="0" y="-54929"/>
          <a:ext cx="2281656" cy="1955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Запущено производство антиоксиданта Агидол-2</a:t>
          </a:r>
          <a:endParaRPr lang="ru-RU" sz="1600" b="1" kern="1200" dirty="0"/>
        </a:p>
      </dsp:txBody>
      <dsp:txXfrm>
        <a:off x="334141" y="231481"/>
        <a:ext cx="1613374" cy="1382907"/>
      </dsp:txXfrm>
    </dsp:sp>
    <dsp:sp modelId="{F03C8DBE-74C3-4861-A3A0-95A0961B0285}">
      <dsp:nvSpPr>
        <dsp:cNvPr id="0" name=""/>
        <dsp:cNvSpPr/>
      </dsp:nvSpPr>
      <dsp:spPr>
        <a:xfrm rot="20179632">
          <a:off x="5321713" y="1409653"/>
          <a:ext cx="502244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326817" y="1514890"/>
        <a:ext cx="380922" cy="242645"/>
      </dsp:txXfrm>
    </dsp:sp>
    <dsp:sp modelId="{30D94B7B-A3E3-44D1-A4F8-1D745645DA40}">
      <dsp:nvSpPr>
        <dsp:cNvPr id="0" name=""/>
        <dsp:cNvSpPr/>
      </dsp:nvSpPr>
      <dsp:spPr>
        <a:xfrm>
          <a:off x="5917815" y="0"/>
          <a:ext cx="2135284" cy="19851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Освоены новые марки </a:t>
          </a:r>
          <a:r>
            <a:rPr lang="ru-RU" sz="1600" b="1" kern="1200" dirty="0" err="1" smtClean="0"/>
            <a:t>бутандиенсти</a:t>
          </a:r>
          <a:r>
            <a:rPr lang="ru-RU" sz="1600" b="1" kern="1200" dirty="0" smtClean="0"/>
            <a:t>-рольных каучуков</a:t>
          </a:r>
          <a:endParaRPr lang="ru-RU" sz="1600" b="1" kern="1200" dirty="0"/>
        </a:p>
      </dsp:txBody>
      <dsp:txXfrm>
        <a:off x="6230520" y="290714"/>
        <a:ext cx="1509874" cy="1403690"/>
      </dsp:txXfrm>
    </dsp:sp>
    <dsp:sp modelId="{10D851AF-B6FD-4250-8E47-2E06203C22F3}">
      <dsp:nvSpPr>
        <dsp:cNvPr id="0" name=""/>
        <dsp:cNvSpPr/>
      </dsp:nvSpPr>
      <dsp:spPr>
        <a:xfrm rot="1363932">
          <a:off x="5343751" y="2689567"/>
          <a:ext cx="533890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348463" y="2747007"/>
        <a:ext cx="412568" cy="242645"/>
      </dsp:txXfrm>
    </dsp:sp>
    <dsp:sp modelId="{49C66876-FE0A-4AC3-A08E-2F1D9E913A8C}">
      <dsp:nvSpPr>
        <dsp:cNvPr id="0" name=""/>
        <dsp:cNvSpPr/>
      </dsp:nvSpPr>
      <dsp:spPr>
        <a:xfrm>
          <a:off x="5991528" y="2515509"/>
          <a:ext cx="2155718" cy="1974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Освоение новых марок технического углерода П-701, П-705, П-514, П-805</a:t>
          </a:r>
          <a:r>
            <a:rPr lang="en-US" sz="1600" b="1" kern="1200" dirty="0" smtClean="0"/>
            <a:t>S</a:t>
          </a:r>
          <a:r>
            <a:rPr lang="ru-RU" sz="1600" b="1" kern="1200" dirty="0" smtClean="0"/>
            <a:t>, Т-900</a:t>
          </a:r>
          <a:endParaRPr lang="ru-RU" sz="1600" b="1" kern="1200" dirty="0"/>
        </a:p>
      </dsp:txBody>
      <dsp:txXfrm>
        <a:off x="6307226" y="2804714"/>
        <a:ext cx="1524322" cy="1396407"/>
      </dsp:txXfrm>
    </dsp:sp>
    <dsp:sp modelId="{B02D3716-EA14-454C-8A41-6314FB2681F8}">
      <dsp:nvSpPr>
        <dsp:cNvPr id="0" name=""/>
        <dsp:cNvSpPr/>
      </dsp:nvSpPr>
      <dsp:spPr>
        <a:xfrm rot="9459672">
          <a:off x="2222680" y="2703077"/>
          <a:ext cx="602270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339450" y="2760902"/>
        <a:ext cx="480948" cy="242645"/>
      </dsp:txXfrm>
    </dsp:sp>
    <dsp:sp modelId="{8415F5B0-70B0-4EB1-B3A3-F3D1A055DA18}">
      <dsp:nvSpPr>
        <dsp:cNvPr id="0" name=""/>
        <dsp:cNvSpPr/>
      </dsp:nvSpPr>
      <dsp:spPr>
        <a:xfrm>
          <a:off x="0" y="2550018"/>
          <a:ext cx="2070103" cy="1934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Производство суспензионного полиэтилена высокой плотностью</a:t>
          </a:r>
          <a:endParaRPr lang="ru-RU" sz="1600" b="1" kern="1200" dirty="0"/>
        </a:p>
      </dsp:txBody>
      <dsp:txXfrm>
        <a:off x="303160" y="2833254"/>
        <a:ext cx="1463783" cy="1367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5591175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15C9282-FF07-431F-A06C-1E9D1FDE2179}" type="datetimeFigureOut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5591175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53A9858-DF11-470B-ABD5-9B7699357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3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 b="1"/>
            </a:lvl1pPr>
          </a:lstStyle>
          <a:p>
            <a:pPr>
              <a:defRPr/>
            </a:pPr>
            <a:fld id="{52874F40-6F56-4A98-B896-F718D93BC1E3}" type="datetimeFigureOut">
              <a:rPr lang="ru-RU"/>
              <a:pPr>
                <a:defRPr/>
              </a:pPr>
              <a:t>05.07.2012</a:t>
            </a:fld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1200" y="504825"/>
            <a:ext cx="3367088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198813"/>
            <a:ext cx="78962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 b="1"/>
            </a:lvl1pPr>
          </a:lstStyle>
          <a:p>
            <a:pPr>
              <a:defRPr/>
            </a:pPr>
            <a:fld id="{C4E1F58C-1D0A-4120-BB4F-E6C032780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41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5591175" y="6397625"/>
            <a:ext cx="4276725" cy="336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5894747-2E71-4116-9B2D-0BF7BE37A540}" type="slidenum">
              <a:rPr lang="ru-RU" sz="1200">
                <a:latin typeface="Calibri"/>
              </a:rPr>
              <a:pPr algn="r">
                <a:defRPr/>
              </a:pPr>
              <a:t>1</a:t>
            </a:fld>
            <a:endParaRPr lang="ru-RU" sz="1200"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03288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03288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03288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03288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4D070931-A555-43A5-B665-869979E1524E}" type="slidenum">
              <a:rPr lang="ru-RU" sz="1200" smtClean="0"/>
              <a:pPr/>
              <a:t>11</a:t>
            </a:fld>
            <a:endParaRPr lang="ru-RU" sz="1200" smtClean="0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198813"/>
            <a:ext cx="7240587" cy="3033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03288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03288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03288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03288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6B85462-E63C-40C2-9BE5-9D0FD44FEF6F}" type="slidenum">
              <a:rPr lang="ru-RU" sz="1200" smtClean="0"/>
              <a:pPr/>
              <a:t>13</a:t>
            </a:fld>
            <a:endParaRPr lang="ru-RU" sz="1200" smtClean="0"/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198813"/>
            <a:ext cx="7240587" cy="3033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03288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03288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03288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03288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3A96A6A9-FD47-404C-AAF0-AF32CF52C99C}" type="slidenum">
              <a:rPr lang="ru-RU" sz="1200" smtClean="0"/>
              <a:pPr/>
              <a:t>14</a:t>
            </a:fld>
            <a:endParaRPr lang="ru-RU" sz="1200" smtClean="0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6038" y="3198813"/>
            <a:ext cx="7240587" cy="3033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78B5-C27E-4410-AF7E-1D0065246384}" type="datetime1">
              <a:rPr lang="ru-RU"/>
              <a:pPr>
                <a:defRPr/>
              </a:pPr>
              <a:t>05.07.2012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A391-E8DC-487E-AD60-4E13443BAD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77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AA7C4-A8FB-4388-B37B-27AD50FA0CC9}" type="datetime1">
              <a:rPr lang="ru-RU"/>
              <a:pPr>
                <a:defRPr/>
              </a:pPr>
              <a:t>05.07.2012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EE0D-A4BA-4C39-B118-FE833FCADF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99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B31D-46A3-4EC1-B45C-5928A41595F7}" type="datetime1">
              <a:rPr lang="ru-RU"/>
              <a:pPr>
                <a:defRPr/>
              </a:pPr>
              <a:t>05.07.2012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4101-8C71-4BDE-8067-2E63584864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777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A6D7C-524C-4132-A682-F389FD9A2055}" type="datetime1">
              <a:rPr lang="ru-RU"/>
              <a:pPr>
                <a:defRPr/>
              </a:pPr>
              <a:t>05.07.2012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6F0C8-B438-4707-8731-3AA3738C9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62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E298-E638-4A74-A48D-1B2CB7AFFB1E}" type="datetime1">
              <a:rPr lang="ru-RU"/>
              <a:pPr>
                <a:defRPr/>
              </a:pPr>
              <a:t>05.07.2012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0805F-1312-4C5B-8365-6C5124DE99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657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7EB1-9600-44C6-9B3F-629F0AF1CAFB}" type="datetime1">
              <a:rPr lang="ru-RU"/>
              <a:pPr>
                <a:defRPr/>
              </a:pPr>
              <a:t>05.07.2012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6AD5B-3FB7-4703-BE44-B5712DBD7C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65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1990-B894-4E47-A7D0-EBAA74F36D86}" type="datetime1">
              <a:rPr lang="ru-RU"/>
              <a:pPr>
                <a:defRPr/>
              </a:pPr>
              <a:t>05.07.2012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F3DE-49D4-44DD-80EE-F7CD29064B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69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8329-039A-4933-90A6-68CB4DD9A732}" type="datetime1">
              <a:rPr lang="ru-RU"/>
              <a:pPr>
                <a:defRPr/>
              </a:pPr>
              <a:t>05.07.2012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6B181-7980-4D5C-9428-31B88C332F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78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3745-6FF5-4D1B-A4A4-38AC5FF6A0D2}" type="datetime1">
              <a:rPr lang="ru-RU"/>
              <a:pPr>
                <a:defRPr/>
              </a:pPr>
              <a:t>05.07.2012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503D4-A398-4EBD-AC2C-4FE1F7D885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25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ADE9-D7B8-4305-8243-502FD35B60E2}" type="datetime1">
              <a:rPr lang="ru-RU"/>
              <a:pPr>
                <a:defRPr/>
              </a:pPr>
              <a:t>05.07.2012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DE64-C3F8-41CE-A86C-5F19DBB60D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5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8FDDB-158C-4E79-8464-AD7B407D896E}" type="datetime1">
              <a:rPr lang="ru-RU"/>
              <a:pPr>
                <a:defRPr/>
              </a:pPr>
              <a:t>05.07.2012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8CC7-2180-47C0-BFF6-DCDAFFAE33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59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AE83-5956-494C-B87F-A435EC116090}" type="datetime1">
              <a:rPr lang="ru-RU"/>
              <a:pPr>
                <a:defRPr/>
              </a:pPr>
              <a:t>05.07.2012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5B5D-5D4C-410A-9E27-DEA6461AA4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93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BFE3-9836-4516-85F9-0571F1ABDC37}" type="datetime1">
              <a:rPr lang="ru-RU"/>
              <a:pPr>
                <a:defRPr/>
              </a:pPr>
              <a:t>05.07.2012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32AC-C82F-46C4-B750-1C026D2F40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72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99B3-9303-43CE-907D-D63F5AEC6E8A}" type="datetime1">
              <a:rPr lang="ru-RU"/>
              <a:pPr>
                <a:defRPr/>
              </a:pPr>
              <a:t>05.07.2012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4A4D-E97A-42A3-AFFF-0812031E00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35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3DD9E6-318D-49EE-83D0-530E7C1C8BE5}" type="datetime1">
              <a:rPr lang="ru-RU"/>
              <a:pPr>
                <a:defRPr/>
              </a:pPr>
              <a:t>05.07.2012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D3AEE-A2BA-4547-88EB-010A18DCF3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7.png"/><Relationship Id="rId5" Type="http://schemas.openxmlformats.org/officeDocument/2006/relationships/image" Target="../media/image14.png"/><Relationship Id="rId10" Type="http://schemas.openxmlformats.org/officeDocument/2006/relationships/image" Target="../media/image36.jpeg"/><Relationship Id="rId4" Type="http://schemas.openxmlformats.org/officeDocument/2006/relationships/image" Target="../media/image13.pn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2854325"/>
            <a:ext cx="20542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1889125" y="1347788"/>
            <a:ext cx="61404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FFFF99"/>
                </a:solidFill>
                <a:latin typeface="Arial" charset="0"/>
              </a:rPr>
              <a:t>Нефтехимический территориальный кластер</a:t>
            </a:r>
          </a:p>
          <a:p>
            <a:r>
              <a:rPr lang="ru-RU" sz="3000" b="1">
                <a:solidFill>
                  <a:srgbClr val="FFFF99"/>
                </a:solidFill>
                <a:latin typeface="Arial" charset="0"/>
              </a:rPr>
              <a:t>Республики Башкортостан</a:t>
            </a:r>
          </a:p>
        </p:txBody>
      </p:sp>
      <p:pic>
        <p:nvPicPr>
          <p:cNvPr id="6148" name="Picture 10" descr="0000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363" y="4508500"/>
            <a:ext cx="199548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7"/>
          <p:cNvGraphicFramePr>
            <a:graphicFrameLocks/>
          </p:cNvGraphicFramePr>
          <p:nvPr/>
        </p:nvGraphicFramePr>
        <p:xfrm>
          <a:off x="107504" y="3861048"/>
          <a:ext cx="4680520" cy="272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0" cstate="email">
            <a:extLst/>
          </a:blip>
          <a:srcRect/>
          <a:stretch>
            <a:fillRect/>
          </a:stretch>
        </p:blipFill>
        <p:spPr bwMode="auto">
          <a:xfrm>
            <a:off x="251520" y="1319289"/>
            <a:ext cx="1449554" cy="15348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767263"/>
            <a:ext cx="21685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6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ru-RU" sz="2000" b="1" smtClean="0">
                <a:solidFill>
                  <a:srgbClr val="FFFF80"/>
                </a:solidFill>
              </a:rPr>
              <a:t>Схема технологического взаимодействия предприятий нефтехимического комплекса Республики Башкортостан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11264-032B-4ED5-A306-FDBA9348C56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42299" y="1544240"/>
            <a:ext cx="1996405" cy="1308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ОАО «Уфаоргсинтез»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09878" y="3578162"/>
            <a:ext cx="2016224" cy="1149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ОАО «Стерлитамакский нефтехимический завод»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07174" y="5319464"/>
            <a:ext cx="1996405" cy="1289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ОАО «УЗЭМИК»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6392" y="3311797"/>
            <a:ext cx="208688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ОАО</a:t>
            </a:r>
            <a:br>
              <a:rPr lang="ru-RU" sz="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«Газпром</a:t>
            </a:r>
            <a:br>
              <a:rPr lang="ru-RU" sz="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нефтехим</a:t>
            </a:r>
            <a:r>
              <a:rPr lang="ru-RU" sz="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Салават»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54316" y="5232300"/>
            <a:ext cx="2035366" cy="1365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ОАО «Сода»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8948" y="5301208"/>
            <a:ext cx="2152811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ООО «Ишимбайский специализированный химический завод катализаторов»</a:t>
            </a:r>
          </a:p>
        </p:txBody>
      </p:sp>
      <p:sp>
        <p:nvSpPr>
          <p:cNvPr id="32" name="Двойная стрелка влево/вправо 31"/>
          <p:cNvSpPr/>
          <p:nvPr/>
        </p:nvSpPr>
        <p:spPr>
          <a:xfrm rot="5400000">
            <a:off x="7432675" y="3060701"/>
            <a:ext cx="739775" cy="323850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 rot="19777653">
            <a:off x="5591175" y="2165350"/>
            <a:ext cx="384175" cy="345916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18545" y="1511870"/>
            <a:ext cx="1989559" cy="1341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ОАО «Синтез-Каучук»</a:t>
            </a:r>
          </a:p>
        </p:txBody>
      </p:sp>
      <p:sp>
        <p:nvSpPr>
          <p:cNvPr id="58" name="Стрелка вниз 57"/>
          <p:cNvSpPr/>
          <p:nvPr/>
        </p:nvSpPr>
        <p:spPr>
          <a:xfrm rot="10800000">
            <a:off x="1141413" y="2852738"/>
            <a:ext cx="252412" cy="45878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 rot="10800000">
            <a:off x="4398963" y="2878138"/>
            <a:ext cx="346075" cy="235426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 rot="19841380">
            <a:off x="2789238" y="2370138"/>
            <a:ext cx="382587" cy="305117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Двойная стрелка влево/вверх 56"/>
          <p:cNvSpPr/>
          <p:nvPr/>
        </p:nvSpPr>
        <p:spPr>
          <a:xfrm>
            <a:off x="2463800" y="2878138"/>
            <a:ext cx="1727200" cy="1154112"/>
          </a:xfrm>
          <a:prstGeom prst="leftUpArrow">
            <a:avLst>
              <a:gd name="adj1" fmla="val 15991"/>
              <a:gd name="adj2" fmla="val 14267"/>
              <a:gd name="adj3" fmla="val 2334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6392" y="1556792"/>
            <a:ext cx="2035367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ОАО «Каустик»</a:t>
            </a:r>
          </a:p>
        </p:txBody>
      </p:sp>
      <p:sp>
        <p:nvSpPr>
          <p:cNvPr id="62" name="Стрелка вниз 61"/>
          <p:cNvSpPr/>
          <p:nvPr/>
        </p:nvSpPr>
        <p:spPr>
          <a:xfrm rot="10800000">
            <a:off x="1116013" y="4751388"/>
            <a:ext cx="303212" cy="54927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Двойная стрелка влево/вправо 62"/>
          <p:cNvSpPr/>
          <p:nvPr/>
        </p:nvSpPr>
        <p:spPr>
          <a:xfrm>
            <a:off x="5508625" y="1949450"/>
            <a:ext cx="1101725" cy="323850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Двойная стрелка влево/вправо 63"/>
          <p:cNvSpPr/>
          <p:nvPr/>
        </p:nvSpPr>
        <p:spPr>
          <a:xfrm>
            <a:off x="2411413" y="1981200"/>
            <a:ext cx="1106487" cy="323850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>
            <a:off x="7570788" y="4719638"/>
            <a:ext cx="304800" cy="60007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395288" y="1196975"/>
            <a:ext cx="8296275" cy="5264150"/>
            <a:chOff x="312" y="880"/>
            <a:chExt cx="6111" cy="3655"/>
          </a:xfrm>
        </p:grpSpPr>
        <p:pic>
          <p:nvPicPr>
            <p:cNvPr id="1333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880"/>
              <a:ext cx="6112" cy="3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Text Box 3"/>
            <p:cNvSpPr txBox="1">
              <a:spLocks noChangeArrowheads="1"/>
            </p:cNvSpPr>
            <p:nvPr/>
          </p:nvSpPr>
          <p:spPr bwMode="auto">
            <a:xfrm>
              <a:off x="312" y="880"/>
              <a:ext cx="6112" cy="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sz="180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367463" y="6011863"/>
            <a:ext cx="19335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3" tIns="41030" rIns="78903" bIns="41030" anchor="b"/>
          <a:lstStyle>
            <a:lvl1pPr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EDB1D644-3018-43BF-803C-E4E3BFD7686C}" type="slidenum">
              <a:rPr lang="ru-RU" sz="1100">
                <a:solidFill>
                  <a:srgbClr val="FFFFFF"/>
                </a:solidFill>
                <a:latin typeface="Tahoma" pitchFamily="34" charset="0"/>
              </a:rPr>
              <a:pPr algn="r" eaLnBrk="1" hangingPunct="1"/>
              <a:t>11</a:t>
            </a:fld>
            <a:endParaRPr lang="ru-RU" sz="110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358775" y="2470150"/>
            <a:ext cx="4465638" cy="1728788"/>
            <a:chOff x="630" y="1505"/>
            <a:chExt cx="1944" cy="1350"/>
          </a:xfrm>
        </p:grpSpPr>
        <p:pic>
          <p:nvPicPr>
            <p:cNvPr id="1333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1505"/>
              <a:ext cx="1944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0" name="Text Box 10"/>
            <p:cNvSpPr txBox="1">
              <a:spLocks noChangeArrowheads="1"/>
            </p:cNvSpPr>
            <p:nvPr/>
          </p:nvSpPr>
          <p:spPr bwMode="auto">
            <a:xfrm>
              <a:off x="783" y="1643"/>
              <a:ext cx="1641" cy="107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000" tIns="46800" rIns="90000" bIns="46800"/>
            <a:lstStyle>
              <a:lvl1pPr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b="1" dirty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ОАО «Синтез-Каучук»</a:t>
              </a:r>
            </a:p>
            <a:p>
              <a:pPr eaLnBrk="1" hangingPunct="1">
                <a:defRPr/>
              </a:pPr>
              <a:endParaRPr lang="ru-RU" sz="1200" b="1" dirty="0">
                <a:latin typeface="+mn-lt"/>
                <a:cs typeface="Times New Roman" pitchFamily="18" charset="0"/>
              </a:endParaRPr>
            </a:p>
            <a:p>
              <a:pPr eaLnBrk="1" hangingPunct="1"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30 % </a:t>
              </a:r>
              <a:r>
                <a:rPr lang="ru-RU" sz="1200" b="1" dirty="0" err="1">
                  <a:latin typeface="+mn-lt"/>
                  <a:cs typeface="Times New Roman" pitchFamily="18" charset="0"/>
                </a:rPr>
                <a:t>изопреновых</a:t>
              </a:r>
              <a:r>
                <a:rPr lang="ru-RU" sz="1200" b="1" dirty="0">
                  <a:latin typeface="+mn-lt"/>
                  <a:cs typeface="Times New Roman" pitchFamily="18" charset="0"/>
                </a:rPr>
                <a:t> </a:t>
              </a:r>
              <a:r>
                <a:rPr lang="ru-RU" sz="1200" b="1" dirty="0" smtClean="0">
                  <a:latin typeface="+mn-lt"/>
                  <a:cs typeface="Times New Roman" pitchFamily="18" charset="0"/>
                </a:rPr>
                <a:t>каучуков</a:t>
              </a:r>
              <a:endParaRPr lang="ru-RU" sz="1200" b="1" dirty="0">
                <a:latin typeface="+mn-lt"/>
                <a:cs typeface="Times New Roman" pitchFamily="18" charset="0"/>
              </a:endParaRPr>
            </a:p>
            <a:p>
              <a:pPr eaLnBrk="1" hangingPunct="1"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40 % </a:t>
              </a:r>
              <a:r>
                <a:rPr lang="ru-RU" sz="1200" b="1" dirty="0" err="1">
                  <a:latin typeface="+mn-lt"/>
                  <a:cs typeface="Times New Roman" pitchFamily="18" charset="0"/>
                </a:rPr>
                <a:t>сополимерных</a:t>
              </a:r>
              <a:r>
                <a:rPr lang="ru-RU" sz="1200" b="1" dirty="0">
                  <a:latin typeface="+mn-lt"/>
                  <a:cs typeface="Times New Roman" pitchFamily="18" charset="0"/>
                </a:rPr>
                <a:t> </a:t>
              </a:r>
              <a:r>
                <a:rPr lang="ru-RU" sz="1200" b="1" dirty="0" smtClean="0">
                  <a:latin typeface="+mn-lt"/>
                  <a:cs typeface="Times New Roman" pitchFamily="18" charset="0"/>
                </a:rPr>
                <a:t>каучуков</a:t>
              </a:r>
              <a:endParaRPr lang="ru-RU" sz="1200" b="1" dirty="0"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3317" name="Group 11"/>
          <p:cNvGrpSpPr>
            <a:grpSpLocks/>
          </p:cNvGrpSpPr>
          <p:nvPr/>
        </p:nvGrpSpPr>
        <p:grpSpPr bwMode="auto">
          <a:xfrm>
            <a:off x="250825" y="5229225"/>
            <a:ext cx="4467225" cy="1628775"/>
            <a:chOff x="702" y="2867"/>
            <a:chExt cx="2470" cy="1228"/>
          </a:xfrm>
        </p:grpSpPr>
        <p:pic>
          <p:nvPicPr>
            <p:cNvPr id="13329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2867"/>
              <a:ext cx="2470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Text Box 13"/>
            <p:cNvSpPr txBox="1">
              <a:spLocks noChangeArrowheads="1"/>
            </p:cNvSpPr>
            <p:nvPr/>
          </p:nvSpPr>
          <p:spPr bwMode="auto">
            <a:xfrm>
              <a:off x="841" y="2994"/>
              <a:ext cx="2194" cy="9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 marL="342900" indent="-34290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/>
              </a:pPr>
              <a:r>
                <a:rPr lang="ru-RU" sz="1200" b="1" dirty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ОАО «Сода»</a:t>
              </a:r>
            </a:p>
            <a:p>
              <a:pPr marL="342900" indent="-34290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/>
              </a:pPr>
              <a:endParaRPr lang="ru-RU" sz="1200" b="1" dirty="0">
                <a:solidFill>
                  <a:srgbClr val="0000F8"/>
                </a:solidFill>
                <a:latin typeface="+mn-lt"/>
                <a:cs typeface="Times New Roman" pitchFamily="18" charset="0"/>
              </a:endParaRPr>
            </a:p>
            <a:p>
              <a:pPr marL="342900" indent="-342900">
                <a:buFont typeface="Times New Roman" pitchFamily="18" charset="0"/>
                <a:buNone/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90 % бикарбонат натрия (пищевая сода)  </a:t>
              </a:r>
            </a:p>
            <a:p>
              <a:pPr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 70 % белой сажи</a:t>
              </a:r>
            </a:p>
            <a:p>
              <a:pPr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 50 % кальцинированной соды</a:t>
              </a:r>
            </a:p>
            <a:p>
              <a:pPr>
                <a:lnSpc>
                  <a:spcPct val="135000"/>
                </a:lnSpc>
                <a:defRPr/>
              </a:pPr>
              <a:r>
                <a:rPr lang="ru-RU" sz="1200" b="1" dirty="0"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3318" name="Group 14"/>
          <p:cNvGrpSpPr>
            <a:grpSpLocks/>
          </p:cNvGrpSpPr>
          <p:nvPr/>
        </p:nvGrpSpPr>
        <p:grpSpPr bwMode="auto">
          <a:xfrm>
            <a:off x="4716463" y="2420938"/>
            <a:ext cx="4248150" cy="1728787"/>
            <a:chOff x="4137" y="1505"/>
            <a:chExt cx="2277" cy="1349"/>
          </a:xfrm>
        </p:grpSpPr>
        <p:pic>
          <p:nvPicPr>
            <p:cNvPr id="13327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" y="1505"/>
              <a:ext cx="2278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4288" y="1645"/>
              <a:ext cx="1973" cy="10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000" tIns="46800" rIns="90000" bIns="46800"/>
            <a:lstStyle>
              <a:lvl1pPr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b="1" dirty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ОАО «Стерлитамакский нефтехимический  завод»</a:t>
              </a:r>
            </a:p>
            <a:p>
              <a:pPr eaLnBrk="1" hangingPunct="1">
                <a:defRPr/>
              </a:pPr>
              <a:endParaRPr lang="ru-RU" sz="1200" b="1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eaLnBrk="1" hangingPunct="1"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100 % фенольных антиоксидантов (</a:t>
              </a:r>
              <a:r>
                <a:rPr lang="ru-RU" sz="1200" b="1" dirty="0" err="1">
                  <a:latin typeface="+mn-lt"/>
                  <a:cs typeface="Times New Roman" pitchFamily="18" charset="0"/>
                </a:rPr>
                <a:t>Агидол</a:t>
              </a:r>
              <a:r>
                <a:rPr lang="ru-RU" sz="1200" b="1" dirty="0">
                  <a:latin typeface="+mn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367" name="Заголовок 1"/>
          <p:cNvSpPr txBox="1">
            <a:spLocks/>
          </p:cNvSpPr>
          <p:nvPr/>
        </p:nvSpPr>
        <p:spPr bwMode="auto">
          <a:xfrm>
            <a:off x="428625" y="142875"/>
            <a:ext cx="8229600" cy="6540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Предприятия нефтехимического </a:t>
            </a:r>
            <a:r>
              <a:rPr lang="ru-RU" sz="2000" b="1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комплекса г. Стерлитамак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(доля на российском рынке)</a:t>
            </a:r>
          </a:p>
        </p:txBody>
      </p:sp>
      <p:grpSp>
        <p:nvGrpSpPr>
          <p:cNvPr id="13320" name="Group 11"/>
          <p:cNvGrpSpPr>
            <a:grpSpLocks/>
          </p:cNvGrpSpPr>
          <p:nvPr/>
        </p:nvGrpSpPr>
        <p:grpSpPr bwMode="auto">
          <a:xfrm>
            <a:off x="4859338" y="5214938"/>
            <a:ext cx="4035425" cy="1643062"/>
            <a:chOff x="702" y="2799"/>
            <a:chExt cx="2470" cy="1304"/>
          </a:xfrm>
        </p:grpSpPr>
        <p:pic>
          <p:nvPicPr>
            <p:cNvPr id="13325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2799"/>
              <a:ext cx="2470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Text Box 13"/>
            <p:cNvSpPr txBox="1">
              <a:spLocks noChangeArrowheads="1"/>
            </p:cNvSpPr>
            <p:nvPr/>
          </p:nvSpPr>
          <p:spPr bwMode="auto">
            <a:xfrm>
              <a:off x="841" y="2912"/>
              <a:ext cx="2192" cy="10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000" tIns="46800" rIns="90000" bIns="46800"/>
            <a:lstStyle>
              <a:lvl1pPr marL="342900" indent="-3429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b="1" dirty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ОАО «Каустик»</a:t>
              </a:r>
            </a:p>
            <a:p>
              <a:pPr eaLnBrk="1" hangingPunct="1">
                <a:defRPr/>
              </a:pPr>
              <a:endParaRPr lang="ru-RU" sz="1200" b="1" dirty="0">
                <a:solidFill>
                  <a:srgbClr val="0000F8"/>
                </a:solidFill>
                <a:cs typeface="Times New Roman" pitchFamily="18" charset="0"/>
              </a:endParaRP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20 % каустической соды</a:t>
              </a: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29 % </a:t>
              </a:r>
              <a:r>
                <a:rPr lang="ru-RU" sz="1200" b="1" dirty="0" smtClean="0">
                  <a:latin typeface="+mn-lt"/>
                  <a:cs typeface="Times New Roman" pitchFamily="18" charset="0"/>
                </a:rPr>
                <a:t>поливинилхлорида </a:t>
              </a:r>
              <a:r>
                <a:rPr lang="ru-RU" sz="1200" b="1" dirty="0">
                  <a:latin typeface="+mn-lt"/>
                  <a:cs typeface="Times New Roman" pitchFamily="18" charset="0"/>
                </a:rPr>
                <a:t>(ПВХ)</a:t>
              </a: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25 % кабельных пластикатов</a:t>
              </a: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50 % </a:t>
              </a:r>
              <a:r>
                <a:rPr lang="ru-RU" sz="1200" b="1" dirty="0" err="1">
                  <a:latin typeface="+mn-lt"/>
                  <a:cs typeface="Times New Roman" pitchFamily="18" charset="0"/>
                </a:rPr>
                <a:t>эпихлоргидрина</a:t>
              </a:r>
              <a:endParaRPr lang="ru-RU" sz="1200" b="1" dirty="0">
                <a:latin typeface="+mn-lt"/>
                <a:cs typeface="Times New Roman" pitchFamily="18" charset="0"/>
              </a:endParaRPr>
            </a:p>
          </p:txBody>
        </p:sp>
      </p:grpSp>
      <p:pic>
        <p:nvPicPr>
          <p:cNvPr id="13321" name="Picture 20" descr="P10100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4165600"/>
            <a:ext cx="2808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1" descr="00007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31670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2" descr="00007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122363"/>
            <a:ext cx="316865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3" descr="kauchu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200" y="1122363"/>
            <a:ext cx="25193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6367463" y="6011863"/>
            <a:ext cx="19335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3" tIns="41030" rIns="78903" bIns="41030" anchor="b"/>
          <a:lstStyle>
            <a:lvl1pPr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C9591C25-5874-4AFA-81FA-29A0EE59095C}" type="slidenum">
              <a:rPr lang="ru-RU" sz="1100">
                <a:solidFill>
                  <a:srgbClr val="FFFFFF"/>
                </a:solidFill>
                <a:latin typeface="Tahoma" pitchFamily="34" charset="0"/>
              </a:rPr>
              <a:pPr algn="r" eaLnBrk="1" hangingPunct="1"/>
              <a:t>12</a:t>
            </a:fld>
            <a:endParaRPr lang="ru-RU" sz="110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14339" name="Group 8"/>
          <p:cNvGrpSpPr>
            <a:grpSpLocks/>
          </p:cNvGrpSpPr>
          <p:nvPr/>
        </p:nvGrpSpPr>
        <p:grpSpPr bwMode="auto">
          <a:xfrm>
            <a:off x="385763" y="2322513"/>
            <a:ext cx="4157662" cy="1319212"/>
            <a:chOff x="630" y="1505"/>
            <a:chExt cx="1944" cy="1235"/>
          </a:xfrm>
        </p:grpSpPr>
        <p:pic>
          <p:nvPicPr>
            <p:cNvPr id="1435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1505"/>
              <a:ext cx="1944" cy="1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0" name="Text Box 10"/>
            <p:cNvSpPr txBox="1">
              <a:spLocks noChangeArrowheads="1"/>
            </p:cNvSpPr>
            <p:nvPr/>
          </p:nvSpPr>
          <p:spPr bwMode="auto">
            <a:xfrm>
              <a:off x="783" y="1643"/>
              <a:ext cx="1641" cy="10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000" tIns="46800" rIns="90000" bIns="46800"/>
            <a:lstStyle>
              <a:lvl1pPr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ru-RU" sz="1200" b="1" dirty="0" smtClean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Нефтеперерабатывающий завод</a:t>
              </a:r>
            </a:p>
            <a:p>
              <a:pPr>
                <a:defRPr/>
              </a:pPr>
              <a:endParaRPr lang="ru-RU" sz="1200" b="1" dirty="0">
                <a:solidFill>
                  <a:srgbClr val="0000F8"/>
                </a:solidFill>
                <a:latin typeface="+mn-lt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b="1" dirty="0" smtClean="0">
                  <a:latin typeface="+mn-lt"/>
                  <a:cs typeface="Times New Roman" pitchFamily="18" charset="0"/>
                </a:rPr>
                <a:t>3,0%   Дизельное топливо</a:t>
              </a:r>
            </a:p>
            <a:p>
              <a:pPr>
                <a:defRPr/>
              </a:pPr>
              <a:r>
                <a:rPr lang="ru-RU" sz="1200" b="1" dirty="0" smtClean="0">
                  <a:latin typeface="+mn-lt"/>
                  <a:cs typeface="Times New Roman" pitchFamily="18" charset="0"/>
                </a:rPr>
                <a:t>2,4%   Мазут</a:t>
              </a:r>
            </a:p>
            <a:p>
              <a:pPr>
                <a:defRPr/>
              </a:pPr>
              <a:r>
                <a:rPr lang="ru-RU" sz="1200" b="1" dirty="0" smtClean="0">
                  <a:latin typeface="+mn-lt"/>
                  <a:cs typeface="Times New Roman" pitchFamily="18" charset="0"/>
                </a:rPr>
                <a:t>1,8 %  Бензины</a:t>
              </a:r>
            </a:p>
            <a:p>
              <a:pPr>
                <a:defRPr/>
              </a:pPr>
              <a:endParaRPr lang="ru-RU" sz="1200" b="1" dirty="0">
                <a:cs typeface="Times New Roman" pitchFamily="18" charset="0"/>
              </a:endParaRPr>
            </a:p>
          </p:txBody>
        </p:sp>
      </p:grpSp>
      <p:grpSp>
        <p:nvGrpSpPr>
          <p:cNvPr id="14340" name="Group 14"/>
          <p:cNvGrpSpPr>
            <a:grpSpLocks/>
          </p:cNvGrpSpPr>
          <p:nvPr/>
        </p:nvGrpSpPr>
        <p:grpSpPr bwMode="auto">
          <a:xfrm>
            <a:off x="2641600" y="4891088"/>
            <a:ext cx="3571875" cy="1966912"/>
            <a:chOff x="3809" y="970"/>
            <a:chExt cx="2278" cy="1420"/>
          </a:xfrm>
        </p:grpSpPr>
        <p:pic>
          <p:nvPicPr>
            <p:cNvPr id="14348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" y="970"/>
              <a:ext cx="2278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3973" y="1124"/>
              <a:ext cx="1973" cy="10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000" tIns="46800" rIns="90000" bIns="46800"/>
            <a:lstStyle>
              <a:lvl1pPr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marL="342900" indent="-342900">
                <a:defRPr/>
              </a:pPr>
              <a:r>
                <a:rPr lang="ru-RU" sz="1200" b="1" dirty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Завод «Мономер»</a:t>
              </a:r>
            </a:p>
            <a:p>
              <a:pPr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46,8 %  Бутиловый спирт</a:t>
              </a:r>
            </a:p>
            <a:p>
              <a:pPr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40,6%  ДОФ</a:t>
              </a:r>
            </a:p>
            <a:p>
              <a:pPr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33,3%  </a:t>
              </a:r>
              <a:r>
                <a:rPr lang="ru-RU" sz="1200" b="1" dirty="0" err="1">
                  <a:latin typeface="+mn-lt"/>
                  <a:cs typeface="Times New Roman" pitchFamily="18" charset="0"/>
                </a:rPr>
                <a:t>Изооктиловый</a:t>
              </a:r>
              <a:r>
                <a:rPr lang="ru-RU" sz="1200" b="1" dirty="0">
                  <a:latin typeface="+mn-lt"/>
                  <a:cs typeface="Times New Roman" pitchFamily="18" charset="0"/>
                </a:rPr>
                <a:t> спирт</a:t>
              </a:r>
            </a:p>
            <a:p>
              <a:pPr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27,7%  Стирол</a:t>
              </a:r>
            </a:p>
            <a:p>
              <a:pPr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10,8%  ББФ</a:t>
              </a:r>
            </a:p>
            <a:p>
              <a:pPr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9,9%    Полистиролы</a:t>
              </a:r>
            </a:p>
            <a:p>
              <a:pPr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9,7%    Этилен</a:t>
              </a:r>
            </a:p>
            <a:p>
              <a:pPr>
                <a:defRPr/>
              </a:pPr>
              <a:endParaRPr lang="ru-RU" sz="1200" b="1" dirty="0" smtClean="0">
                <a:solidFill>
                  <a:srgbClr val="000000"/>
                </a:solidFill>
                <a:cs typeface="Times New Roman" pitchFamily="18" charset="0"/>
              </a:endParaRPr>
            </a:p>
            <a:p>
              <a:pPr>
                <a:defRPr/>
              </a:pPr>
              <a:endParaRPr lang="ru-RU" sz="1200" b="1" dirty="0" smtClean="0">
                <a:solidFill>
                  <a:srgbClr val="000000"/>
                </a:solidFill>
                <a:cs typeface="Times New Roman" pitchFamily="18" charset="0"/>
              </a:endParaRPr>
            </a:p>
            <a:p>
              <a:pPr>
                <a:defRPr/>
              </a:pPr>
              <a:endParaRPr lang="ru-RU" sz="1200" b="1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15367" name="Заголовок 1"/>
          <p:cNvSpPr txBox="1">
            <a:spLocks/>
          </p:cNvSpPr>
          <p:nvPr/>
        </p:nvSpPr>
        <p:spPr bwMode="auto">
          <a:xfrm>
            <a:off x="615950" y="142875"/>
            <a:ext cx="8229600" cy="6540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Доля </a:t>
            </a:r>
            <a:r>
              <a:rPr lang="ru-RU" sz="2000" b="1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на российском </a:t>
            </a:r>
            <a:r>
              <a:rPr lang="ru-RU" sz="2000" b="1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рынке продукции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ОАО «Газпром нефтехим Салават»</a:t>
            </a:r>
            <a:endParaRPr lang="ru-RU" sz="2000" b="1" dirty="0">
              <a:solidFill>
                <a:srgbClr val="FFFFCC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4342" name="Group 11"/>
          <p:cNvGrpSpPr>
            <a:grpSpLocks/>
          </p:cNvGrpSpPr>
          <p:nvPr/>
        </p:nvGrpSpPr>
        <p:grpSpPr bwMode="auto">
          <a:xfrm>
            <a:off x="4810125" y="2284413"/>
            <a:ext cx="4035425" cy="1504950"/>
            <a:chOff x="716" y="2718"/>
            <a:chExt cx="2470" cy="1655"/>
          </a:xfrm>
        </p:grpSpPr>
        <p:pic>
          <p:nvPicPr>
            <p:cNvPr id="14346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" y="2718"/>
              <a:ext cx="2470" cy="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Text Box 13"/>
            <p:cNvSpPr txBox="1">
              <a:spLocks noChangeArrowheads="1"/>
            </p:cNvSpPr>
            <p:nvPr/>
          </p:nvSpPr>
          <p:spPr bwMode="auto">
            <a:xfrm>
              <a:off x="880" y="2910"/>
              <a:ext cx="2192" cy="13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000" tIns="46800" rIns="90000" bIns="46800"/>
            <a:lstStyle>
              <a:lvl1pPr marL="342900" indent="-34290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ru-RU" sz="1200" b="1" dirty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Минеральные </a:t>
              </a:r>
              <a:r>
                <a:rPr lang="ru-RU" sz="1200" b="1" dirty="0" smtClean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удобрения</a:t>
              </a:r>
            </a:p>
            <a:p>
              <a:pPr>
                <a:defRPr/>
              </a:pPr>
              <a:endParaRPr lang="ru-RU" sz="1200" b="1" dirty="0">
                <a:solidFill>
                  <a:srgbClr val="0000F8"/>
                </a:solidFill>
                <a:latin typeface="+mn-lt"/>
                <a:cs typeface="Times New Roman" pitchFamily="18" charset="0"/>
              </a:endParaRPr>
            </a:p>
            <a:p>
              <a:pPr>
                <a:buFont typeface="Times New Roman" pitchFamily="18" charset="0"/>
                <a:buNone/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8,6 %   Карбамид</a:t>
              </a:r>
            </a:p>
            <a:p>
              <a:pPr>
                <a:buFont typeface="Times New Roman" pitchFamily="18" charset="0"/>
                <a:buNone/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3,1 %   Аммиак</a:t>
              </a:r>
            </a:p>
            <a:p>
              <a:pPr>
                <a:buFont typeface="Times New Roman" pitchFamily="18" charset="0"/>
                <a:buNone/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2,4%    Азотно-фосфорно-калийные удобрения</a:t>
              </a:r>
            </a:p>
            <a:p>
              <a:pPr>
                <a:buFont typeface="Times New Roman" pitchFamily="18" charset="0"/>
                <a:buNone/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2,3%    Аммиачная селитра</a:t>
              </a:r>
            </a:p>
          </p:txBody>
        </p:sp>
      </p:grpSp>
      <p:pic>
        <p:nvPicPr>
          <p:cNvPr id="14343" name="Picture 21" descr="0000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716338"/>
            <a:ext cx="31670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2" descr="0000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1123950"/>
            <a:ext cx="259238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3" descr="kauchu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488" y="1123950"/>
            <a:ext cx="22923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417513" y="1225550"/>
            <a:ext cx="8296275" cy="5264150"/>
            <a:chOff x="312" y="880"/>
            <a:chExt cx="6111" cy="3655"/>
          </a:xfrm>
        </p:grpSpPr>
        <p:pic>
          <p:nvPicPr>
            <p:cNvPr id="1538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880"/>
              <a:ext cx="6112" cy="3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2" name="Text Box 3"/>
            <p:cNvSpPr txBox="1">
              <a:spLocks noChangeArrowheads="1"/>
            </p:cNvSpPr>
            <p:nvPr/>
          </p:nvSpPr>
          <p:spPr bwMode="auto">
            <a:xfrm>
              <a:off x="312" y="880"/>
              <a:ext cx="6112" cy="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sz="180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367463" y="6011863"/>
            <a:ext cx="19335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3" tIns="41030" rIns="78903" bIns="41030" anchor="b"/>
          <a:lstStyle>
            <a:lvl1pPr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8FAD8A76-26EB-4D2C-9C6A-497F955A88BE}" type="slidenum">
              <a:rPr lang="ru-RU" sz="1100">
                <a:solidFill>
                  <a:srgbClr val="FFFFFF"/>
                </a:solidFill>
                <a:latin typeface="Tahoma" pitchFamily="34" charset="0"/>
              </a:rPr>
              <a:pPr algn="r" eaLnBrk="1" hangingPunct="1"/>
              <a:t>13</a:t>
            </a:fld>
            <a:endParaRPr lang="ru-RU" sz="110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323850" y="2428875"/>
            <a:ext cx="4464050" cy="1431925"/>
            <a:chOff x="630" y="1442"/>
            <a:chExt cx="1944" cy="1413"/>
          </a:xfrm>
        </p:grpSpPr>
        <p:pic>
          <p:nvPicPr>
            <p:cNvPr id="1537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1442"/>
              <a:ext cx="1944" cy="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8" name="Text Box 10"/>
            <p:cNvSpPr txBox="1">
              <a:spLocks noChangeArrowheads="1"/>
            </p:cNvSpPr>
            <p:nvPr/>
          </p:nvSpPr>
          <p:spPr bwMode="auto">
            <a:xfrm>
              <a:off x="783" y="1583"/>
              <a:ext cx="1641" cy="11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000" tIns="46800" rIns="90000" bIns="46800"/>
            <a:lstStyle>
              <a:lvl1pPr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b="1" dirty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ОАО «Стерлитамакский станкостроительный завод</a:t>
              </a:r>
              <a:r>
                <a:rPr lang="ru-RU" sz="1200" b="1" dirty="0" smtClean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»</a:t>
              </a:r>
            </a:p>
            <a:p>
              <a:pPr eaLnBrk="1" hangingPunct="1">
                <a:defRPr/>
              </a:pPr>
              <a:endParaRPr lang="ru-RU" sz="1200" b="1" dirty="0">
                <a:solidFill>
                  <a:srgbClr val="0000F8"/>
                </a:solidFill>
                <a:latin typeface="+mn-lt"/>
                <a:cs typeface="Times New Roman" pitchFamily="18" charset="0"/>
              </a:endParaRPr>
            </a:p>
            <a:p>
              <a:pPr eaLnBrk="1" hangingPunct="1"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станки вертикально-сверлильные, </a:t>
              </a:r>
            </a:p>
            <a:p>
              <a:pPr eaLnBrk="1" hangingPunct="1"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станки специальные,</a:t>
              </a:r>
            </a:p>
            <a:p>
              <a:pPr eaLnBrk="1" hangingPunct="1"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станки с ЧПУ</a:t>
              </a:r>
            </a:p>
          </p:txBody>
        </p:sp>
      </p:grpSp>
      <p:grpSp>
        <p:nvGrpSpPr>
          <p:cNvPr id="15365" name="Group 11"/>
          <p:cNvGrpSpPr>
            <a:grpSpLocks/>
          </p:cNvGrpSpPr>
          <p:nvPr/>
        </p:nvGrpSpPr>
        <p:grpSpPr bwMode="auto">
          <a:xfrm>
            <a:off x="250825" y="5373688"/>
            <a:ext cx="4752975" cy="1341437"/>
            <a:chOff x="702" y="2867"/>
            <a:chExt cx="2469" cy="1086"/>
          </a:xfrm>
        </p:grpSpPr>
        <p:pic>
          <p:nvPicPr>
            <p:cNvPr id="15377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2867"/>
              <a:ext cx="2470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Text Box 13"/>
            <p:cNvSpPr txBox="1">
              <a:spLocks noChangeArrowheads="1"/>
            </p:cNvSpPr>
            <p:nvPr/>
          </p:nvSpPr>
          <p:spPr bwMode="auto">
            <a:xfrm>
              <a:off x="841" y="2994"/>
              <a:ext cx="2192" cy="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000" tIns="46800" rIns="90000" bIns="46800"/>
            <a:lstStyle>
              <a:lvl1pPr marL="342900" indent="-3429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b="1" dirty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ОАО «Красный пролетарий</a:t>
              </a:r>
              <a:r>
                <a:rPr lang="ru-RU" sz="1200" b="1" dirty="0" smtClean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»</a:t>
              </a:r>
            </a:p>
            <a:p>
              <a:pPr eaLnBrk="1" hangingPunct="1">
                <a:defRPr/>
              </a:pPr>
              <a:endParaRPr lang="ru-RU" sz="1200" b="1" dirty="0">
                <a:solidFill>
                  <a:srgbClr val="0000F8"/>
                </a:solidFill>
                <a:latin typeface="+mn-lt"/>
                <a:cs typeface="Times New Roman" pitchFamily="18" charset="0"/>
              </a:endParaRP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Производство нефтепромыслового, бурового, </a:t>
              </a: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геологоразведочного, энергетического, химического, </a:t>
              </a: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нефтегазодобывающего оборудования и запасных частей </a:t>
              </a: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к нему </a:t>
              </a:r>
            </a:p>
            <a:p>
              <a:pPr eaLnBrk="1" hangingPunct="1">
                <a:buFont typeface="Times New Roman" pitchFamily="18" charset="0"/>
                <a:buNone/>
                <a:defRPr/>
              </a:pPr>
              <a:endParaRPr lang="ru-RU" sz="9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5366" name="Group 14"/>
          <p:cNvGrpSpPr>
            <a:grpSpLocks/>
          </p:cNvGrpSpPr>
          <p:nvPr/>
        </p:nvGrpSpPr>
        <p:grpSpPr bwMode="auto">
          <a:xfrm>
            <a:off x="4787900" y="2420938"/>
            <a:ext cx="4213225" cy="1458912"/>
            <a:chOff x="4137" y="1505"/>
            <a:chExt cx="2379" cy="1350"/>
          </a:xfrm>
        </p:grpSpPr>
        <p:pic>
          <p:nvPicPr>
            <p:cNvPr id="15375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" y="1505"/>
              <a:ext cx="2379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4288" y="1645"/>
              <a:ext cx="1975" cy="107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000" tIns="46800" rIns="90000" bIns="46800"/>
            <a:lstStyle>
              <a:lvl1pPr marL="342900" indent="-3429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b="1" dirty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ЗАО «Вагоноремонтный завод</a:t>
              </a:r>
              <a:r>
                <a:rPr lang="ru-RU" sz="1200" b="1" dirty="0" smtClean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»</a:t>
              </a:r>
            </a:p>
            <a:p>
              <a:pPr eaLnBrk="1" hangingPunct="1">
                <a:defRPr/>
              </a:pPr>
              <a:endParaRPr lang="ru-RU" sz="1200" b="1" dirty="0">
                <a:solidFill>
                  <a:srgbClr val="0000F8"/>
                </a:solidFill>
                <a:latin typeface="+mn-lt"/>
                <a:cs typeface="Times New Roman" pitchFamily="18" charset="0"/>
              </a:endParaRP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Капитально-восстановительный ремонт ж/д цистерн</a:t>
              </a: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Перетяжка  колесных пар</a:t>
              </a:r>
            </a:p>
            <a:p>
              <a:pPr eaLnBrk="1" hangingPunct="1">
                <a:defRPr/>
              </a:pPr>
              <a:r>
                <a:rPr lang="ru-RU" sz="900" dirty="0"/>
                <a:t> </a:t>
              </a:r>
              <a:endParaRPr lang="ru-RU" sz="900" b="1" dirty="0"/>
            </a:p>
          </p:txBody>
        </p:sp>
      </p:grpSp>
      <p:sp>
        <p:nvSpPr>
          <p:cNvPr id="17415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Предприятия машиностроения г. Стерлитамак</a:t>
            </a:r>
          </a:p>
        </p:txBody>
      </p:sp>
      <p:grpSp>
        <p:nvGrpSpPr>
          <p:cNvPr id="15368" name="Group 11"/>
          <p:cNvGrpSpPr>
            <a:grpSpLocks/>
          </p:cNvGrpSpPr>
          <p:nvPr/>
        </p:nvGrpSpPr>
        <p:grpSpPr bwMode="auto">
          <a:xfrm>
            <a:off x="4949825" y="5322888"/>
            <a:ext cx="4071938" cy="1443037"/>
            <a:chOff x="702" y="2867"/>
            <a:chExt cx="2538" cy="1087"/>
          </a:xfrm>
        </p:grpSpPr>
        <p:pic>
          <p:nvPicPr>
            <p:cNvPr id="15373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2867"/>
              <a:ext cx="2538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 Box 13"/>
            <p:cNvSpPr txBox="1">
              <a:spLocks noChangeArrowheads="1"/>
            </p:cNvSpPr>
            <p:nvPr/>
          </p:nvSpPr>
          <p:spPr bwMode="auto">
            <a:xfrm>
              <a:off x="841" y="2994"/>
              <a:ext cx="2194" cy="8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000" tIns="46800" rIns="90000" bIns="46800"/>
            <a:lstStyle>
              <a:lvl1pPr marL="342900" indent="-3429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b="1" dirty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ОАО Завод «</a:t>
              </a:r>
              <a:r>
                <a:rPr lang="ru-RU" sz="1200" b="1" dirty="0" err="1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Строймаш</a:t>
              </a:r>
              <a:r>
                <a:rPr lang="ru-RU" sz="1200" b="1" dirty="0" smtClean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»</a:t>
              </a:r>
            </a:p>
            <a:p>
              <a:pPr eaLnBrk="1" hangingPunct="1">
                <a:defRPr/>
              </a:pPr>
              <a:endParaRPr lang="ru-RU" sz="1200" b="1" dirty="0">
                <a:solidFill>
                  <a:srgbClr val="0000F8"/>
                </a:solidFill>
                <a:latin typeface="+mn-lt"/>
                <a:cs typeface="Times New Roman" pitchFamily="18" charset="0"/>
              </a:endParaRP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Производство машин и оборудования для создания </a:t>
              </a: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>
                  <a:latin typeface="+mn-lt"/>
                  <a:cs typeface="Times New Roman" pitchFamily="18" charset="0"/>
                </a:rPr>
                <a:t>фундаментов и свайных оснований </a:t>
              </a:r>
            </a:p>
          </p:txBody>
        </p:sp>
      </p:grpSp>
      <p:pic>
        <p:nvPicPr>
          <p:cNvPr id="15369" name="Picture 20" descr="DSCN05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052513"/>
            <a:ext cx="24495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1" descr="00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052513"/>
            <a:ext cx="1547812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2" descr="P10100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005263"/>
            <a:ext cx="24479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3" descr="IMG_245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15843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395288" y="1196975"/>
            <a:ext cx="8296275" cy="5264150"/>
            <a:chOff x="312" y="880"/>
            <a:chExt cx="6111" cy="3655"/>
          </a:xfrm>
        </p:grpSpPr>
        <p:pic>
          <p:nvPicPr>
            <p:cNvPr id="1640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880"/>
              <a:ext cx="6112" cy="3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7" name="Text Box 3"/>
            <p:cNvSpPr txBox="1">
              <a:spLocks noChangeArrowheads="1"/>
            </p:cNvSpPr>
            <p:nvPr/>
          </p:nvSpPr>
          <p:spPr bwMode="auto">
            <a:xfrm>
              <a:off x="312" y="880"/>
              <a:ext cx="6112" cy="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sz="180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367463" y="6011863"/>
            <a:ext cx="19335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3" tIns="41030" rIns="78903" bIns="41030" anchor="b"/>
          <a:lstStyle>
            <a:lvl1pPr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80728A95-E469-4B1C-A4D2-0F8AEA4A2ABA}" type="slidenum">
              <a:rPr lang="ru-RU" sz="1100">
                <a:solidFill>
                  <a:srgbClr val="FFFFFF"/>
                </a:solidFill>
                <a:latin typeface="Tahoma" pitchFamily="34" charset="0"/>
              </a:rPr>
              <a:pPr algn="r" eaLnBrk="1" hangingPunct="1"/>
              <a:t>14</a:t>
            </a:fld>
            <a:endParaRPr lang="ru-RU" sz="110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58775" y="2470150"/>
            <a:ext cx="4465638" cy="1728788"/>
            <a:chOff x="630" y="1505"/>
            <a:chExt cx="1944" cy="1350"/>
          </a:xfrm>
        </p:grpSpPr>
        <p:pic>
          <p:nvPicPr>
            <p:cNvPr id="16404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1505"/>
              <a:ext cx="1944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0" name="Text Box 10"/>
            <p:cNvSpPr txBox="1">
              <a:spLocks noChangeArrowheads="1"/>
            </p:cNvSpPr>
            <p:nvPr/>
          </p:nvSpPr>
          <p:spPr bwMode="auto">
            <a:xfrm>
              <a:off x="783" y="1643"/>
              <a:ext cx="1641" cy="107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000" tIns="46800" rIns="90000" bIns="46800"/>
            <a:lstStyle>
              <a:lvl1pPr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b="1" dirty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ООО «Ишимбайский специализированный</a:t>
              </a:r>
            </a:p>
            <a:p>
              <a:pPr eaLnBrk="1" hangingPunct="1">
                <a:defRPr/>
              </a:pPr>
              <a:r>
                <a:rPr lang="ru-RU" sz="1200" b="1" dirty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 химический завод катализаторов»</a:t>
              </a:r>
            </a:p>
            <a:p>
              <a:pPr eaLnBrk="1" hangingPunct="1">
                <a:defRPr/>
              </a:pPr>
              <a:r>
                <a:rPr lang="ru-RU" sz="1200" b="1" dirty="0" smtClean="0">
                  <a:latin typeface="+mn-lt"/>
                  <a:cs typeface="Times New Roman" pitchFamily="18" charset="0"/>
                </a:rPr>
                <a:t>адсорбенты</a:t>
              </a:r>
              <a:endParaRPr lang="ru-RU" sz="1200" b="1" dirty="0">
                <a:latin typeface="+mn-lt"/>
                <a:cs typeface="Times New Roman" pitchFamily="18" charset="0"/>
              </a:endParaRPr>
            </a:p>
            <a:p>
              <a:pPr eaLnBrk="1" hangingPunct="1">
                <a:defRPr/>
              </a:pPr>
              <a:r>
                <a:rPr lang="ru-RU" sz="1200" b="1" dirty="0" smtClean="0">
                  <a:latin typeface="+mn-lt"/>
                  <a:cs typeface="Times New Roman" pitchFamily="18" charset="0"/>
                </a:rPr>
                <a:t>промышленные катализаторы</a:t>
              </a:r>
              <a:endParaRPr lang="ru-RU" sz="1200" b="1" dirty="0">
                <a:latin typeface="+mn-lt"/>
                <a:cs typeface="Times New Roman" pitchFamily="18" charset="0"/>
              </a:endParaRPr>
            </a:p>
            <a:p>
              <a:pPr eaLnBrk="1" hangingPunct="1">
                <a:defRPr/>
              </a:pPr>
              <a:r>
                <a:rPr lang="ru-RU" sz="1200" b="1" dirty="0" smtClean="0">
                  <a:latin typeface="+mn-lt"/>
                  <a:cs typeface="Times New Roman" pitchFamily="18" charset="0"/>
                </a:rPr>
                <a:t>коагулянты для </a:t>
              </a:r>
              <a:r>
                <a:rPr lang="ru-RU" sz="1200" b="1" dirty="0">
                  <a:latin typeface="+mn-lt"/>
                  <a:cs typeface="Times New Roman" pitchFamily="18" charset="0"/>
                </a:rPr>
                <a:t>очистки вод</a:t>
              </a:r>
            </a:p>
            <a:p>
              <a:pPr eaLnBrk="1" hangingPunct="1">
                <a:defRPr/>
              </a:pPr>
              <a:r>
                <a:rPr lang="ru-RU" sz="1200" b="1" dirty="0" smtClean="0">
                  <a:latin typeface="+mn-lt"/>
                  <a:cs typeface="Times New Roman" pitchFamily="18" charset="0"/>
                </a:rPr>
                <a:t>высокоактивный </a:t>
              </a:r>
              <a:r>
                <a:rPr lang="ru-RU" sz="1200" b="1" dirty="0" err="1" smtClean="0">
                  <a:latin typeface="+mn-lt"/>
                  <a:cs typeface="Times New Roman" pitchFamily="18" charset="0"/>
                </a:rPr>
                <a:t>метакаолин</a:t>
              </a:r>
              <a:endParaRPr lang="ru-RU" sz="1200" b="1" dirty="0"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6389" name="Group 11"/>
          <p:cNvGrpSpPr>
            <a:grpSpLocks/>
          </p:cNvGrpSpPr>
          <p:nvPr/>
        </p:nvGrpSpPr>
        <p:grpSpPr bwMode="auto">
          <a:xfrm>
            <a:off x="250825" y="5229225"/>
            <a:ext cx="4467225" cy="1628775"/>
            <a:chOff x="702" y="2867"/>
            <a:chExt cx="2470" cy="1228"/>
          </a:xfrm>
        </p:grpSpPr>
        <p:pic>
          <p:nvPicPr>
            <p:cNvPr id="16402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2867"/>
              <a:ext cx="2470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Text Box 13"/>
            <p:cNvSpPr txBox="1">
              <a:spLocks noChangeArrowheads="1"/>
            </p:cNvSpPr>
            <p:nvPr/>
          </p:nvSpPr>
          <p:spPr bwMode="auto">
            <a:xfrm>
              <a:off x="841" y="2994"/>
              <a:ext cx="2194" cy="9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 marL="342900" indent="-34290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/>
              </a:pPr>
              <a:r>
                <a:rPr lang="ru-RU" sz="1200" b="1" dirty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ОАО «Машиностроительная компания «Витязь»</a:t>
              </a:r>
            </a:p>
            <a:p>
              <a:pPr marL="342900" indent="-34290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/>
              </a:pPr>
              <a:endParaRPr lang="ru-RU" sz="1200" b="1" dirty="0">
                <a:solidFill>
                  <a:srgbClr val="0000F8"/>
                </a:solidFill>
                <a:latin typeface="+mn-lt"/>
                <a:cs typeface="Times New Roman" pitchFamily="18" charset="0"/>
              </a:endParaRPr>
            </a:p>
            <a:p>
              <a:pPr marL="342900" indent="-342900">
                <a:buFont typeface="Times New Roman" pitchFamily="18" charset="0"/>
                <a:buNone/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производство наземных транспортных средств</a:t>
              </a:r>
            </a:p>
            <a:p>
              <a:pPr marL="342900" indent="-342900">
                <a:buFont typeface="Times New Roman" pitchFamily="18" charset="0"/>
                <a:buNone/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высокой проходимости</a:t>
              </a:r>
            </a:p>
            <a:p>
              <a:pPr>
                <a:lnSpc>
                  <a:spcPct val="135000"/>
                </a:lnSpc>
                <a:defRPr/>
              </a:pPr>
              <a:r>
                <a:rPr lang="ru-RU" sz="1200" b="1" dirty="0"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6390" name="Group 14"/>
          <p:cNvGrpSpPr>
            <a:grpSpLocks/>
          </p:cNvGrpSpPr>
          <p:nvPr/>
        </p:nvGrpSpPr>
        <p:grpSpPr bwMode="auto">
          <a:xfrm>
            <a:off x="4716463" y="2420938"/>
            <a:ext cx="4248150" cy="1728787"/>
            <a:chOff x="4137" y="1505"/>
            <a:chExt cx="2277" cy="1349"/>
          </a:xfrm>
        </p:grpSpPr>
        <p:pic>
          <p:nvPicPr>
            <p:cNvPr id="16400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" y="1505"/>
              <a:ext cx="2278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4288" y="1645"/>
              <a:ext cx="1973" cy="10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000" tIns="46800" rIns="90000" bIns="46800"/>
            <a:lstStyle>
              <a:lvl1pPr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b="1" dirty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ЗАО «Сырьевая компания</a:t>
              </a:r>
              <a:r>
                <a:rPr lang="ru-RU" sz="1200" b="1" dirty="0" smtClean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»</a:t>
              </a:r>
              <a:endParaRPr lang="ru-RU" sz="1200" b="1" dirty="0">
                <a:solidFill>
                  <a:srgbClr val="0000F8"/>
                </a:solidFill>
                <a:latin typeface="+mn-lt"/>
                <a:cs typeface="Times New Roman" pitchFamily="18" charset="0"/>
              </a:endParaRPr>
            </a:p>
            <a:p>
              <a:pPr eaLnBrk="1" hangingPunct="1">
                <a:defRPr/>
              </a:pPr>
              <a:endParaRPr lang="ru-RU" sz="1200" b="1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15367" name="Заголовок 1"/>
          <p:cNvSpPr txBox="1">
            <a:spLocks/>
          </p:cNvSpPr>
          <p:nvPr/>
        </p:nvSpPr>
        <p:spPr bwMode="auto">
          <a:xfrm>
            <a:off x="428625" y="142875"/>
            <a:ext cx="8229600" cy="6540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Предприятия промышленного комплекса МР Ишимбайский район</a:t>
            </a:r>
            <a:endParaRPr lang="ru-RU" sz="2000" b="1" dirty="0">
              <a:solidFill>
                <a:srgbClr val="FFFFCC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6392" name="Group 11"/>
          <p:cNvGrpSpPr>
            <a:grpSpLocks/>
          </p:cNvGrpSpPr>
          <p:nvPr/>
        </p:nvGrpSpPr>
        <p:grpSpPr bwMode="auto">
          <a:xfrm>
            <a:off x="4859338" y="5214938"/>
            <a:ext cx="4035425" cy="1643062"/>
            <a:chOff x="702" y="2799"/>
            <a:chExt cx="2470" cy="1304"/>
          </a:xfrm>
        </p:grpSpPr>
        <p:pic>
          <p:nvPicPr>
            <p:cNvPr id="16398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2799"/>
              <a:ext cx="2470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Text Box 13"/>
            <p:cNvSpPr txBox="1">
              <a:spLocks noChangeArrowheads="1"/>
            </p:cNvSpPr>
            <p:nvPr/>
          </p:nvSpPr>
          <p:spPr bwMode="auto">
            <a:xfrm>
              <a:off x="841" y="2912"/>
              <a:ext cx="2192" cy="10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000" tIns="46800" rIns="90000" bIns="46800"/>
            <a:lstStyle>
              <a:lvl1pPr marL="342900" indent="-3429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00100" algn="l"/>
                  <a:tab pos="1601788" algn="l"/>
                  <a:tab pos="2403475" algn="l"/>
                  <a:tab pos="3205163" algn="l"/>
                  <a:tab pos="4006850" algn="l"/>
                  <a:tab pos="4808538" algn="l"/>
                  <a:tab pos="5610225" algn="l"/>
                  <a:tab pos="6411913" algn="l"/>
                  <a:tab pos="7213600" algn="l"/>
                  <a:tab pos="8015288" algn="l"/>
                  <a:tab pos="8816975" algn="l"/>
                </a:tabLs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b="1" dirty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ОАО “Ишимбайский машиностроительный завод</a:t>
              </a:r>
              <a:r>
                <a:rPr lang="ru-RU" sz="1200" b="1" dirty="0" smtClean="0">
                  <a:solidFill>
                    <a:srgbClr val="0000F8"/>
                  </a:solidFill>
                  <a:latin typeface="+mn-lt"/>
                  <a:cs typeface="Times New Roman" pitchFamily="18" charset="0"/>
                </a:rPr>
                <a:t>»</a:t>
              </a: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 smtClean="0">
                  <a:latin typeface="+mn-lt"/>
                  <a:cs typeface="Times New Roman" pitchFamily="18" charset="0"/>
                </a:rPr>
                <a:t>установки </a:t>
              </a:r>
              <a:r>
                <a:rPr lang="ru-RU" sz="1200" b="1" dirty="0">
                  <a:latin typeface="+mn-lt"/>
                  <a:cs typeface="Times New Roman" pitchFamily="18" charset="0"/>
                </a:rPr>
                <a:t>для текущего и капитального ремонта </a:t>
              </a:r>
              <a:endParaRPr lang="ru-RU" sz="1200" b="1" dirty="0" smtClean="0">
                <a:latin typeface="+mn-lt"/>
                <a:cs typeface="Times New Roman" pitchFamily="18" charset="0"/>
              </a:endParaRP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 smtClean="0">
                  <a:latin typeface="+mn-lt"/>
                  <a:cs typeface="Times New Roman" pitchFamily="18" charset="0"/>
                </a:rPr>
                <a:t>скважин</a:t>
              </a:r>
              <a:r>
                <a:rPr lang="ru-RU" sz="1200" b="1" dirty="0">
                  <a:latin typeface="+mn-lt"/>
                  <a:cs typeface="Times New Roman" pitchFamily="18" charset="0"/>
                </a:rPr>
                <a:t>;</a:t>
              </a: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 smtClean="0">
                  <a:latin typeface="+mn-lt"/>
                  <a:cs typeface="Times New Roman" pitchFamily="18" charset="0"/>
                </a:rPr>
                <a:t>комплекс </a:t>
              </a:r>
              <a:r>
                <a:rPr lang="ru-RU" sz="1200" b="1" dirty="0">
                  <a:latin typeface="+mn-lt"/>
                  <a:cs typeface="Times New Roman" pitchFamily="18" charset="0"/>
                </a:rPr>
                <a:t>инструментов для спуска подъема </a:t>
              </a:r>
              <a:r>
                <a:rPr lang="ru-RU" sz="1200" b="1" dirty="0" smtClean="0">
                  <a:latin typeface="+mn-lt"/>
                  <a:cs typeface="Times New Roman" pitchFamily="18" charset="0"/>
                </a:rPr>
                <a:t>штанг</a:t>
              </a: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 err="1" smtClean="0">
                  <a:latin typeface="+mn-lt"/>
                  <a:cs typeface="Times New Roman" pitchFamily="18" charset="0"/>
                </a:rPr>
                <a:t>пакеры</a:t>
              </a:r>
              <a:r>
                <a:rPr lang="ru-RU" sz="1200" b="1" dirty="0" smtClean="0">
                  <a:latin typeface="+mn-lt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+mn-lt"/>
                  <a:cs typeface="Times New Roman" pitchFamily="18" charset="0"/>
                </a:rPr>
                <a:t>механические;</a:t>
              </a: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 smtClean="0">
                  <a:latin typeface="+mn-lt"/>
                  <a:cs typeface="Times New Roman" pitchFamily="18" charset="0"/>
                </a:rPr>
                <a:t>вертлюги </a:t>
              </a:r>
              <a:r>
                <a:rPr lang="ru-RU" sz="1200" b="1" dirty="0">
                  <a:latin typeface="+mn-lt"/>
                  <a:cs typeface="Times New Roman" pitchFamily="18" charset="0"/>
                </a:rPr>
                <a:t>буровые, эксплуатационные и </a:t>
              </a:r>
              <a:endParaRPr lang="ru-RU" sz="1200" b="1" dirty="0" smtClean="0">
                <a:latin typeface="+mn-lt"/>
                <a:cs typeface="Times New Roman" pitchFamily="18" charset="0"/>
              </a:endParaRPr>
            </a:p>
            <a:p>
              <a:pPr eaLnBrk="1" hangingPunct="1">
                <a:buFont typeface="Times New Roman" pitchFamily="18" charset="0"/>
                <a:buNone/>
                <a:defRPr/>
              </a:pPr>
              <a:r>
                <a:rPr lang="ru-RU" sz="1200" b="1" dirty="0" smtClean="0">
                  <a:latin typeface="+mn-lt"/>
                  <a:cs typeface="Times New Roman" pitchFamily="18" charset="0"/>
                </a:rPr>
                <a:t>промывочные</a:t>
              </a:r>
              <a:endParaRPr lang="ru-RU" sz="1200" b="1" dirty="0">
                <a:latin typeface="+mn-lt"/>
                <a:cs typeface="Times New Roman" pitchFamily="18" charset="0"/>
              </a:endParaRPr>
            </a:p>
          </p:txBody>
        </p:sp>
      </p:grpSp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157288"/>
            <a:ext cx="2160587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48213" y="2932113"/>
            <a:ext cx="34623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         добыча и переработка горной массы известняка, гипса, глины и других производств</a:t>
            </a:r>
          </a:p>
        </p:txBody>
      </p:sp>
      <p:pic>
        <p:nvPicPr>
          <p:cNvPr id="1639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275" y="4149725"/>
            <a:ext cx="25130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875" y="4149725"/>
            <a:ext cx="17843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3" y="1125538"/>
            <a:ext cx="1763712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Экспорт нефтехимической продукции</a:t>
            </a:r>
            <a:endParaRPr lang="ru-RU" sz="2000" b="1" dirty="0">
              <a:solidFill>
                <a:srgbClr val="FFFFCC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50825" y="1285875"/>
            <a:ext cx="8435975" cy="5022850"/>
          </a:xfrm>
        </p:spPr>
        <p:txBody>
          <a:bodyPr/>
          <a:lstStyle/>
          <a:p>
            <a:pPr>
              <a:buFontTx/>
              <a:buNone/>
            </a:pPr>
            <a:endParaRPr lang="ru-RU" sz="1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smtClean="0">
                <a:solidFill>
                  <a:srgbClr val="FFFFCC"/>
                </a:solidFill>
                <a:cs typeface="Times New Roman" pitchFamily="18" charset="0"/>
              </a:rPr>
              <a:t>Доля предприятий города во внешнеторговом обороте республики в экспорте  - 7,1 %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smtClean="0">
                <a:solidFill>
                  <a:srgbClr val="FFFFCC"/>
                </a:solidFill>
                <a:cs typeface="Times New Roman" pitchFamily="18" charset="0"/>
              </a:rPr>
              <a:t>Экспорт в страны дальнего зарубежья предприятиями г. Стерлитамак – 139,4 млн. долларов США, в том числе: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smtClean="0">
                <a:solidFill>
                  <a:srgbClr val="FFFFCC"/>
                </a:solidFill>
                <a:cs typeface="Times New Roman" pitchFamily="18" charset="0"/>
              </a:rPr>
              <a:t>Каучук синтетический – 63,8 %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smtClean="0">
                <a:solidFill>
                  <a:srgbClr val="FFFFCC"/>
                </a:solidFill>
                <a:cs typeface="Times New Roman" pitchFamily="18" charset="0"/>
              </a:rPr>
              <a:t>Органические химические соединения (Агидол  и пипериленовая фракция) – 22,9 %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smtClean="0">
                <a:solidFill>
                  <a:srgbClr val="FFFFCC"/>
                </a:solidFill>
                <a:cs typeface="Times New Roman" pitchFamily="18" charset="0"/>
              </a:rPr>
              <a:t>Неорганические химические соединения (сода кальцинированная, бикарбонат натрия) – 8,8 %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smtClean="0">
                <a:solidFill>
                  <a:srgbClr val="FFFFCC"/>
                </a:solidFill>
                <a:cs typeface="Times New Roman" pitchFamily="18" charset="0"/>
              </a:rPr>
              <a:t>Абсорбент – 3 %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smtClean="0">
                <a:solidFill>
                  <a:srgbClr val="FFFFCC"/>
                </a:solidFill>
                <a:cs typeface="Times New Roman" pitchFamily="18" charset="0"/>
              </a:rPr>
              <a:t>Экспорт в страны СНГ предприятиями г. Стерлитамак – 79,6 млн. долларов США, в том числе: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smtClean="0">
                <a:solidFill>
                  <a:srgbClr val="FFFFCC"/>
                </a:solidFill>
                <a:cs typeface="Times New Roman" pitchFamily="18" charset="0"/>
              </a:rPr>
              <a:t>Каучук синтетический – 24,2 %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smtClean="0">
                <a:solidFill>
                  <a:srgbClr val="FFFFCC"/>
                </a:solidFill>
                <a:cs typeface="Times New Roman" pitchFamily="18" charset="0"/>
              </a:rPr>
              <a:t>Органические химические соединения (диэтиленгликоль, эфир) – 8,6 %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smtClean="0">
                <a:solidFill>
                  <a:srgbClr val="FFFFCC"/>
                </a:solidFill>
                <a:cs typeface="Times New Roman" pitchFamily="18" charset="0"/>
              </a:rPr>
              <a:t>Неорганические химические соединения (сода кальцинированная, бикарбонат натрия, сода каустическая, кислота соляная) – 43,6 %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smtClean="0">
                <a:solidFill>
                  <a:srgbClr val="FFFFCC"/>
                </a:solidFill>
                <a:cs typeface="Times New Roman" pitchFamily="18" charset="0"/>
              </a:rPr>
              <a:t>Абсорбент – 4 %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smtClean="0">
                <a:solidFill>
                  <a:srgbClr val="FFFFCC"/>
                </a:solidFill>
                <a:cs typeface="Times New Roman" pitchFamily="18" charset="0"/>
              </a:rPr>
              <a:t>Пластмассы и изделия из них (лента ПВХ, кабельный пластикат) – 8,7 %</a:t>
            </a:r>
          </a:p>
          <a:p>
            <a:pPr>
              <a:buFontTx/>
              <a:buNone/>
            </a:pPr>
            <a:endParaRPr lang="ru-RU" sz="16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Содержимое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1285875"/>
            <a:ext cx="8229600" cy="5429250"/>
          </a:xfrm>
        </p:spPr>
        <p:txBody>
          <a:bodyPr/>
          <a:lstStyle/>
          <a:p>
            <a:pPr>
              <a:buFontTx/>
              <a:buNone/>
              <a:defRPr/>
            </a:pP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FFFFCC"/>
                </a:solidFill>
                <a:cs typeface="Times New Roman" pitchFamily="18" charset="0"/>
              </a:rPr>
              <a:t>Экспорт </a:t>
            </a:r>
            <a:r>
              <a:rPr lang="ru-RU" sz="2000" dirty="0">
                <a:solidFill>
                  <a:srgbClr val="FFFFCC"/>
                </a:solidFill>
                <a:cs typeface="Times New Roman" pitchFamily="18" charset="0"/>
              </a:rPr>
              <a:t>в страны дальнего </a:t>
            </a:r>
            <a:r>
              <a:rPr lang="ru-RU" sz="2000" dirty="0" smtClean="0">
                <a:solidFill>
                  <a:srgbClr val="FFFFCC"/>
                </a:solidFill>
                <a:cs typeface="Times New Roman" pitchFamily="18" charset="0"/>
              </a:rPr>
              <a:t>зарубежья – 88,6 млрд. рублей, </a:t>
            </a:r>
            <a:r>
              <a:rPr lang="ru-RU" sz="2000" dirty="0">
                <a:solidFill>
                  <a:srgbClr val="FFFFCC"/>
                </a:solidFill>
                <a:cs typeface="Times New Roman" pitchFamily="18" charset="0"/>
              </a:rPr>
              <a:t>в том </a:t>
            </a:r>
            <a:r>
              <a:rPr lang="ru-RU" sz="2000" dirty="0" smtClean="0">
                <a:solidFill>
                  <a:srgbClr val="FFFFCC"/>
                </a:solidFill>
                <a:cs typeface="Times New Roman" pitchFamily="18" charset="0"/>
              </a:rPr>
              <a:t>числе:</a:t>
            </a:r>
          </a:p>
          <a:p>
            <a:pPr indent="17463">
              <a:buFontTx/>
              <a:buNone/>
              <a:defRPr/>
            </a:pPr>
            <a:r>
              <a:rPr lang="ru-RU" sz="2000" dirty="0" smtClean="0">
                <a:solidFill>
                  <a:srgbClr val="FFFFCC"/>
                </a:solidFill>
                <a:cs typeface="Times New Roman" pitchFamily="18" charset="0"/>
              </a:rPr>
              <a:t>Дизельное топливо – 39%</a:t>
            </a:r>
          </a:p>
          <a:p>
            <a:pPr indent="17463">
              <a:buFontTx/>
              <a:buNone/>
              <a:defRPr/>
            </a:pPr>
            <a:r>
              <a:rPr lang="ru-RU" sz="2000" dirty="0" smtClean="0">
                <a:solidFill>
                  <a:srgbClr val="FFFFCC"/>
                </a:solidFill>
                <a:cs typeface="Times New Roman" pitchFamily="18" charset="0"/>
              </a:rPr>
              <a:t>Мазут – 22%</a:t>
            </a:r>
          </a:p>
          <a:p>
            <a:pPr indent="17463">
              <a:buFontTx/>
              <a:buNone/>
              <a:defRPr/>
            </a:pPr>
            <a:r>
              <a:rPr lang="ru-RU" sz="2000" dirty="0" smtClean="0">
                <a:solidFill>
                  <a:srgbClr val="FFFFCC"/>
                </a:solidFill>
                <a:cs typeface="Times New Roman" pitchFamily="18" charset="0"/>
              </a:rPr>
              <a:t>ВГО – 12%</a:t>
            </a:r>
          </a:p>
          <a:p>
            <a:pPr indent="17463">
              <a:buFontTx/>
              <a:buNone/>
              <a:defRPr/>
            </a:pPr>
            <a:r>
              <a:rPr lang="ru-RU" sz="2000" dirty="0" smtClean="0">
                <a:solidFill>
                  <a:srgbClr val="FFFFCC"/>
                </a:solidFill>
                <a:cs typeface="Times New Roman" pitchFamily="18" charset="0"/>
              </a:rPr>
              <a:t>ДГК – 11%</a:t>
            </a:r>
          </a:p>
          <a:p>
            <a:pPr indent="17463">
              <a:buFontTx/>
              <a:buNone/>
              <a:defRPr/>
            </a:pPr>
            <a:r>
              <a:rPr lang="ru-RU" sz="2000" dirty="0" smtClean="0">
                <a:solidFill>
                  <a:srgbClr val="FFFFCC"/>
                </a:solidFill>
                <a:cs typeface="Times New Roman" pitchFamily="18" charset="0"/>
              </a:rPr>
              <a:t>Спирты – 5%</a:t>
            </a:r>
          </a:p>
          <a:p>
            <a:pPr indent="17463">
              <a:buFontTx/>
              <a:buNone/>
              <a:defRPr/>
            </a:pPr>
            <a:r>
              <a:rPr lang="ru-RU" sz="2000" dirty="0" smtClean="0">
                <a:solidFill>
                  <a:srgbClr val="FFFFCC"/>
                </a:solidFill>
                <a:cs typeface="Times New Roman" pitchFamily="18" charset="0"/>
              </a:rPr>
              <a:t>Карбамид – 5%</a:t>
            </a:r>
          </a:p>
          <a:p>
            <a:pPr>
              <a:buFontTx/>
              <a:buNone/>
              <a:defRPr/>
            </a:pPr>
            <a:endParaRPr lang="ru-RU" sz="2000" dirty="0">
              <a:solidFill>
                <a:srgbClr val="FFFFCC"/>
              </a:solidFill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rgbClr val="FFFFCC"/>
                </a:solidFill>
                <a:cs typeface="Times New Roman" pitchFamily="18" charset="0"/>
              </a:rPr>
              <a:t>Экспорт </a:t>
            </a:r>
            <a:r>
              <a:rPr lang="ru-RU" sz="2000" dirty="0">
                <a:solidFill>
                  <a:srgbClr val="FFFFCC"/>
                </a:solidFill>
                <a:cs typeface="Times New Roman" pitchFamily="18" charset="0"/>
              </a:rPr>
              <a:t>в страны </a:t>
            </a:r>
            <a:r>
              <a:rPr lang="ru-RU" sz="2000" dirty="0" smtClean="0">
                <a:solidFill>
                  <a:srgbClr val="FFFFCC"/>
                </a:solidFill>
                <a:cs typeface="Times New Roman" pitchFamily="18" charset="0"/>
              </a:rPr>
              <a:t>СНГ– 23,7 млрд. рублей, в том числе:</a:t>
            </a:r>
          </a:p>
          <a:p>
            <a:pPr indent="17463">
              <a:buFontTx/>
              <a:buNone/>
              <a:defRPr/>
            </a:pPr>
            <a:r>
              <a:rPr lang="ru-RU" sz="2000" dirty="0" smtClean="0">
                <a:solidFill>
                  <a:srgbClr val="FFFFCC"/>
                </a:solidFill>
                <a:cs typeface="Times New Roman" pitchFamily="18" charset="0"/>
              </a:rPr>
              <a:t>Дизельное топливо – 41%</a:t>
            </a:r>
          </a:p>
          <a:p>
            <a:pPr indent="17463">
              <a:buFontTx/>
              <a:buNone/>
              <a:defRPr/>
            </a:pPr>
            <a:r>
              <a:rPr lang="ru-RU" sz="2000" dirty="0" smtClean="0">
                <a:solidFill>
                  <a:srgbClr val="FFFFCC"/>
                </a:solidFill>
                <a:cs typeface="Times New Roman" pitchFamily="18" charset="0"/>
              </a:rPr>
              <a:t>Бензины – 34%</a:t>
            </a:r>
          </a:p>
          <a:p>
            <a:pPr indent="17463">
              <a:buFontTx/>
              <a:buNone/>
              <a:defRPr/>
            </a:pPr>
            <a:r>
              <a:rPr lang="ru-RU" sz="2000" dirty="0" smtClean="0">
                <a:solidFill>
                  <a:srgbClr val="FFFFCC"/>
                </a:solidFill>
                <a:cs typeface="Times New Roman" pitchFamily="18" charset="0"/>
              </a:rPr>
              <a:t>ДГК – 15%</a:t>
            </a:r>
          </a:p>
          <a:p>
            <a:pPr indent="17463">
              <a:buFontTx/>
              <a:buNone/>
              <a:defRPr/>
            </a:pPr>
            <a:r>
              <a:rPr lang="ru-RU" sz="2000" dirty="0" smtClean="0">
                <a:solidFill>
                  <a:srgbClr val="FFFFCC"/>
                </a:solidFill>
                <a:cs typeface="Times New Roman" pitchFamily="18" charset="0"/>
              </a:rPr>
              <a:t>БНД и СДБ – 6%</a:t>
            </a:r>
          </a:p>
          <a:p>
            <a:pPr>
              <a:buFontTx/>
              <a:buNone/>
              <a:defRPr/>
            </a:pPr>
            <a:endParaRPr lang="ru-RU" sz="2000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0825" y="115888"/>
            <a:ext cx="8229600" cy="6540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Экспорт продукции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ОАО «Газпром нефтехим Салават»</a:t>
            </a:r>
            <a:endParaRPr lang="ru-RU" sz="2000" b="1" dirty="0">
              <a:solidFill>
                <a:srgbClr val="FFFFCC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49312"/>
          </a:xfrm>
        </p:spPr>
        <p:txBody>
          <a:bodyPr/>
          <a:lstStyle/>
          <a:p>
            <a:r>
              <a:rPr lang="ru-RU" sz="3000" b="1" smtClean="0">
                <a:solidFill>
                  <a:srgbClr val="FFFFCC"/>
                </a:solidFill>
              </a:rPr>
              <a:t>Научно-исследовательский потенциал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6238" y="1600200"/>
            <a:ext cx="5770562" cy="48529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FFFFCC"/>
                </a:solidFill>
              </a:rPr>
              <a:t>	</a:t>
            </a:r>
            <a:r>
              <a:rPr lang="ru-RU" sz="1800" dirty="0" smtClean="0">
                <a:solidFill>
                  <a:srgbClr val="FFFFCC"/>
                </a:solidFill>
              </a:rPr>
              <a:t>В </a:t>
            </a:r>
            <a:r>
              <a:rPr lang="ru-RU" sz="1800" dirty="0">
                <a:solidFill>
                  <a:srgbClr val="FFFFCC"/>
                </a:solidFill>
              </a:rPr>
              <a:t>1997 году на базе вузов и лабораторий крупных нефтехимических предприятий кластера создан Стерлитамакский филиал Академии Наук Республики Башкортостан.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dirty="0" smtClean="0">
                <a:solidFill>
                  <a:srgbClr val="FFFFCC"/>
                </a:solidFill>
              </a:rPr>
              <a:t>	За </a:t>
            </a:r>
            <a:r>
              <a:rPr lang="ru-RU" sz="1800" dirty="0">
                <a:solidFill>
                  <a:srgbClr val="FFFFCC"/>
                </a:solidFill>
              </a:rPr>
              <a:t>десятилетний период деятельности филиала </a:t>
            </a:r>
            <a:r>
              <a:rPr lang="ru-RU" sz="1800" dirty="0" smtClean="0">
                <a:solidFill>
                  <a:srgbClr val="FFFFCC"/>
                </a:solidFill>
              </a:rPr>
              <a:t>создана </a:t>
            </a:r>
            <a:r>
              <a:rPr lang="ru-RU" sz="1800" dirty="0">
                <a:solidFill>
                  <a:srgbClr val="FFFFCC"/>
                </a:solidFill>
              </a:rPr>
              <a:t>эффективно действующая научная инфраструктура, включающая 28 совместных научно-исследовательских лабораторий в составе пяти отделов филиала, исследования которых ориентированы на решение актуальных вопросов производства и повышение уровня образования. В лабораториях филиала проводятся фундаментальные и прикладные </a:t>
            </a:r>
            <a:r>
              <a:rPr lang="ru-RU" sz="1800" dirty="0" smtClean="0">
                <a:solidFill>
                  <a:srgbClr val="FFFFCC"/>
                </a:solidFill>
              </a:rPr>
              <a:t>исследования.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dirty="0">
                <a:solidFill>
                  <a:srgbClr val="FFFFCC"/>
                </a:solidFill>
              </a:rPr>
              <a:t>	</a:t>
            </a:r>
            <a:r>
              <a:rPr lang="ru-RU" sz="1800" dirty="0" smtClean="0">
                <a:solidFill>
                  <a:srgbClr val="FFFFCC"/>
                </a:solidFill>
              </a:rPr>
              <a:t>Ученые </a:t>
            </a:r>
            <a:r>
              <a:rPr lang="ru-RU" sz="1800" dirty="0">
                <a:solidFill>
                  <a:srgbClr val="FFFFCC"/>
                </a:solidFill>
              </a:rPr>
              <a:t>филиала ежегодно принимают участие в выполнении научных проектов, финансируемых </a:t>
            </a:r>
            <a:r>
              <a:rPr lang="ru-RU" sz="1800" dirty="0" smtClean="0">
                <a:solidFill>
                  <a:srgbClr val="FFFFCC"/>
                </a:solidFill>
              </a:rPr>
              <a:t>в рамках государственных научно-технических программ Российского фонда </a:t>
            </a:r>
            <a:r>
              <a:rPr lang="ru-RU" sz="1800" dirty="0">
                <a:solidFill>
                  <a:srgbClr val="FFFFCC"/>
                </a:solidFill>
              </a:rPr>
              <a:t>фундаментальных исследований, </a:t>
            </a:r>
            <a:r>
              <a:rPr lang="ru-RU" sz="1800" dirty="0" smtClean="0">
                <a:solidFill>
                  <a:srgbClr val="FFFFCC"/>
                </a:solidFill>
              </a:rPr>
              <a:t>Министерства образования </a:t>
            </a:r>
            <a:r>
              <a:rPr lang="ru-RU" sz="1800" dirty="0">
                <a:solidFill>
                  <a:srgbClr val="FFFFCC"/>
                </a:solidFill>
              </a:rPr>
              <a:t>и </a:t>
            </a:r>
            <a:r>
              <a:rPr lang="ru-RU" sz="1800" dirty="0" smtClean="0">
                <a:solidFill>
                  <a:srgbClr val="FFFFCC"/>
                </a:solidFill>
              </a:rPr>
              <a:t>науки РФ и др</a:t>
            </a:r>
            <a:r>
              <a:rPr lang="ru-RU" sz="2000" dirty="0" smtClean="0">
                <a:solidFill>
                  <a:srgbClr val="FFFFCC"/>
                </a:solidFill>
              </a:rPr>
              <a:t>.</a:t>
            </a:r>
            <a:endParaRPr lang="ru-RU" sz="2000" dirty="0">
              <a:solidFill>
                <a:srgbClr val="FFFFCC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963C9-59C2-4EC0-8865-3BE7253C927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3" y="4365625"/>
            <a:ext cx="20161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" y="1557338"/>
            <a:ext cx="228917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208915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79462"/>
          </a:xfrm>
        </p:spPr>
        <p:txBody>
          <a:bodyPr/>
          <a:lstStyle/>
          <a:p>
            <a:r>
              <a:rPr lang="ru-RU" sz="3000" b="1" smtClean="0">
                <a:solidFill>
                  <a:srgbClr val="FFFFCC"/>
                </a:solidFill>
              </a:rPr>
              <a:t>Научно-исследовательский </a:t>
            </a:r>
            <a:br>
              <a:rPr lang="ru-RU" sz="3000" b="1" smtClean="0">
                <a:solidFill>
                  <a:srgbClr val="FFFFCC"/>
                </a:solidFill>
              </a:rPr>
            </a:br>
            <a:r>
              <a:rPr lang="ru-RU" sz="3000" b="1" smtClean="0">
                <a:solidFill>
                  <a:srgbClr val="FFFFCC"/>
                </a:solidFill>
              </a:rPr>
              <a:t>потенциал кластера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23291-59C4-4795-9B2B-4EE5A80D196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79462"/>
          </a:xfrm>
        </p:spPr>
        <p:txBody>
          <a:bodyPr/>
          <a:lstStyle/>
          <a:p>
            <a:r>
              <a:rPr lang="ru-RU" sz="3000" b="1" smtClean="0">
                <a:solidFill>
                  <a:srgbClr val="FFFFCC"/>
                </a:solidFill>
              </a:rPr>
              <a:t>Научно-исследовательский </a:t>
            </a:r>
            <a:br>
              <a:rPr lang="ru-RU" sz="3000" b="1" smtClean="0">
                <a:solidFill>
                  <a:srgbClr val="FFFFCC"/>
                </a:solidFill>
              </a:rPr>
            </a:br>
            <a:r>
              <a:rPr lang="ru-RU" sz="3000" b="1" smtClean="0">
                <a:solidFill>
                  <a:srgbClr val="FFFFCC"/>
                </a:solidFill>
              </a:rPr>
              <a:t>потенциал кластера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0C3CA-2ABB-433D-A982-A317F2E2500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700" b="1" dirty="0">
                <a:solidFill>
                  <a:srgbClr val="FFFFCC"/>
                </a:solidFill>
                <a:latin typeface="Arial" charset="0"/>
                <a:ea typeface="+mn-ea"/>
                <a:cs typeface="Arial" charset="0"/>
              </a:rPr>
              <a:t>Нормативно-правовая база</a:t>
            </a:r>
          </a:p>
        </p:txBody>
      </p:sp>
      <p:graphicFrame>
        <p:nvGraphicFramePr>
          <p:cNvPr id="19471" name="Group 15"/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893175" cy="5272087"/>
        </p:xfrm>
        <a:graphic>
          <a:graphicData uri="http://schemas.openxmlformats.org/drawingml/2006/table">
            <a:tbl>
              <a:tblPr/>
              <a:tblGrid>
                <a:gridCol w="8893175"/>
              </a:tblGrid>
              <a:tr h="388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Документы федерального уровня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748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Концепция долгосрочного социально-экономического развития Российской Федерации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Методические рекомендации по реализации кластерной политики в субъектах Российской Федерации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0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Документы республиканского уровня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3017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Закон Республики Башкортостан 24 декабря 2010 года № 339-з «Об инвестиционной деятельности в Республике Башкортостан, осуществляемой в форме капитальных вложений»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Закон Республики Башкортостан от 11 июля 2011 года № 424-з «О внесении изменений в Закон Республики Башкортостан "Об инвестиционной деятельности в Республике Башкортостан, осуществляемой в форме капитальных вложений"»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Закон Республики Башкортостан от 28 апреля 2011 года № 385-з «Об инвестиционном налоговом кредите по региональным налогам в Республике Башкортостан»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Закон Республики Башкортостан от 30 мая 2011 года № 398-з «Об участии Республики Башкортостан в государственно-частном партнерстве»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000" b="1" smtClean="0">
                <a:solidFill>
                  <a:srgbClr val="FFFFCC"/>
                </a:solidFill>
              </a:rPr>
              <a:t>Реализация отдельных научно-исследовательских направлений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968875"/>
          </a:xfrm>
        </p:spPr>
        <p:txBody>
          <a:bodyPr/>
          <a:lstStyle/>
          <a:p>
            <a:pPr>
              <a:buFont typeface="Wingdings" pitchFamily="2" charset="2"/>
              <a:buChar char=""/>
            </a:pPr>
            <a:r>
              <a:rPr lang="ru-RU" sz="1600" smtClean="0">
                <a:solidFill>
                  <a:srgbClr val="FFFFCC"/>
                </a:solidFill>
                <a:ea typeface="Calibri" pitchFamily="34" charset="0"/>
                <a:cs typeface="Times New Roman" pitchFamily="18" charset="0"/>
              </a:rPr>
              <a:t>Синтезированы модифицированные производные этилендиамина и пропилендиамина, имеющие необычные структуры, которые представляют интерес в качестве биологически активных препаратов и комплексообразователей;</a:t>
            </a:r>
            <a:endParaRPr lang="ru-RU" sz="1100" smtClean="0">
              <a:solidFill>
                <a:srgbClr val="FFFFCC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"/>
            </a:pPr>
            <a:r>
              <a:rPr lang="ru-RU" sz="1600" smtClean="0">
                <a:solidFill>
                  <a:srgbClr val="FFFFCC"/>
                </a:solidFill>
                <a:ea typeface="Calibri" pitchFamily="34" charset="0"/>
                <a:cs typeface="Times New Roman" pitchFamily="18" charset="0"/>
              </a:rPr>
              <a:t>Получены цианэтильные, карбоксометильные и оксиалкильные производные пиперазиноэтилэтилендиамина и пропилендиаминов (гексамины). Гидролиз цианэтильных производных гексаминов привело к получению ранее неизвестных карбоксиэтильных производных, представляющих интерес в качестве комплексообразователей;</a:t>
            </a:r>
            <a:endParaRPr lang="ru-RU" sz="1100" smtClean="0">
              <a:solidFill>
                <a:srgbClr val="FFFFCC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"/>
            </a:pPr>
            <a:r>
              <a:rPr lang="ru-RU" sz="1600" smtClean="0">
                <a:solidFill>
                  <a:srgbClr val="FFFFCC"/>
                </a:solidFill>
                <a:ea typeface="Calibri" pitchFamily="34" charset="0"/>
                <a:cs typeface="Times New Roman" pitchFamily="18" charset="0"/>
              </a:rPr>
              <a:t>Получены новые производные пиперазинофенолы и испытаны в качестве стабилизаторов для непредельных и предельных углеводородов и их хлорпроизводных и получены положительные результаты;</a:t>
            </a:r>
            <a:endParaRPr lang="ru-RU" sz="1100" smtClean="0">
              <a:solidFill>
                <a:srgbClr val="FFFFCC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"/>
            </a:pPr>
            <a:r>
              <a:rPr lang="ru-RU" sz="1600" smtClean="0">
                <a:solidFill>
                  <a:srgbClr val="FFFFCC"/>
                </a:solidFill>
                <a:ea typeface="Calibri" pitchFamily="34" charset="0"/>
                <a:cs typeface="Times New Roman" pitchFamily="18" charset="0"/>
              </a:rPr>
              <a:t>Разработана и внедрена в производство технология получения модифицированных полиаминов, полученных взаимодействием полиаминов с хлористым бензилом, применяемых в качестве ингибитора кислотной коррозии;</a:t>
            </a:r>
            <a:endParaRPr lang="ru-RU" sz="1100" smtClean="0">
              <a:solidFill>
                <a:srgbClr val="FFFFCC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"/>
            </a:pPr>
            <a:r>
              <a:rPr lang="ru-RU" sz="1600" smtClean="0">
                <a:solidFill>
                  <a:srgbClr val="FFFFCC"/>
                </a:solidFill>
                <a:ea typeface="Calibri" pitchFamily="34" charset="0"/>
                <a:cs typeface="Times New Roman" pitchFamily="18" charset="0"/>
              </a:rPr>
              <a:t>Получены ранее неописанные производные, которые представляют интерес в качестве биологических активных соединений;</a:t>
            </a:r>
          </a:p>
          <a:p>
            <a:pPr>
              <a:buFont typeface="Wingdings" pitchFamily="2" charset="2"/>
              <a:buChar char=""/>
            </a:pPr>
            <a:r>
              <a:rPr lang="ru-RU" sz="1600" smtClean="0">
                <a:solidFill>
                  <a:srgbClr val="FFFFCC"/>
                </a:solidFill>
                <a:ea typeface="Calibri" pitchFamily="34" charset="0"/>
                <a:cs typeface="Times New Roman" pitchFamily="18" charset="0"/>
              </a:rPr>
              <a:t>и другое.</a:t>
            </a:r>
            <a:endParaRPr lang="ru-RU" sz="1100" smtClean="0">
              <a:solidFill>
                <a:srgbClr val="FFFFCC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5736B-C01C-4522-8EB7-44541614ED7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79462"/>
          </a:xfrm>
        </p:spPr>
        <p:txBody>
          <a:bodyPr/>
          <a:lstStyle/>
          <a:p>
            <a:r>
              <a:rPr lang="ru-RU" sz="3000" b="1" smtClean="0">
                <a:solidFill>
                  <a:srgbClr val="FFFFCC"/>
                </a:solidFill>
              </a:rPr>
              <a:t>Информация об отдельных новых промышленных производствах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7CBC2-9F0A-43E9-85C8-C19622F3BE2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Перечень технопарков</a:t>
            </a:r>
            <a:endParaRPr lang="ru-RU" sz="2000" b="1" dirty="0">
              <a:solidFill>
                <a:srgbClr val="FFFFCC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 bwMode="auto">
          <a:xfrm flipH="1">
            <a:off x="4853907" y="3503861"/>
            <a:ext cx="3966565" cy="2805459"/>
          </a:xfrm>
          <a:prstGeom prst="wedgeRoundRectCallout">
            <a:avLst>
              <a:gd name="adj1" fmla="val 56447"/>
              <a:gd name="adj2" fmla="val -62272"/>
              <a:gd name="adj3" fmla="val 16667"/>
            </a:avLst>
          </a:prstGeom>
          <a:solidFill>
            <a:schemeClr val="bg1">
              <a:alpha val="60000"/>
            </a:schemeClr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Технопарк «ИНМАШ»: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«Концерн «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Инмаш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«Южный Урал»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«Транспортная техника»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СП «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Беларус-Инмаш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«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РусФильтр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«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Гласс-Декор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«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ПСК-Регион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«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МетИзделия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«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Терсан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» (Турция)</a:t>
            </a:r>
          </a:p>
          <a:p>
            <a:pPr>
              <a:lnSpc>
                <a:spcPct val="150000"/>
              </a:lnSpc>
              <a:defRPr/>
            </a:pPr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 bwMode="auto">
          <a:xfrm flipH="1">
            <a:off x="4786314" y="1340768"/>
            <a:ext cx="4034158" cy="1588166"/>
          </a:xfrm>
          <a:prstGeom prst="wedgeRoundRectCallout">
            <a:avLst>
              <a:gd name="adj1" fmla="val 55377"/>
              <a:gd name="adj2" fmla="val 63879"/>
              <a:gd name="adj3" fmla="val 16667"/>
            </a:avLst>
          </a:prstGeom>
          <a:solidFill>
            <a:schemeClr val="bg1">
              <a:alpha val="60000"/>
            </a:schemeClr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Индустриальный парк «Велес»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«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Промстройтехнология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«Управление по ремонту и благоустройству»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«Первая 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клининговая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компания»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«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Стерлитамакский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механический завод»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 bwMode="auto">
          <a:xfrm flipH="1">
            <a:off x="107504" y="1340768"/>
            <a:ext cx="4464496" cy="1588166"/>
          </a:xfrm>
          <a:prstGeom prst="wedgeRoundRectCallout">
            <a:avLst>
              <a:gd name="adj1" fmla="val -50461"/>
              <a:gd name="adj2" fmla="val 62805"/>
              <a:gd name="adj3" fmla="val 16667"/>
            </a:avLst>
          </a:prstGeom>
          <a:solidFill>
            <a:schemeClr val="bg1">
              <a:alpha val="60000"/>
            </a:schemeClr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Стерлитамакский машиностроительный завод -свободные площади: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Площадь производственных помещений 74,4 тыс. 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кв.м</a:t>
            </a:r>
            <a:endParaRPr lang="ru-RU" sz="12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Площадь административно-бытовых корпусов 35 тыс. 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кв.м</a:t>
            </a:r>
            <a:endParaRPr lang="ru-RU" sz="12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Предполагаемое трудоустройство 3 тыс. человек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 flipH="1">
            <a:off x="107504" y="3573016"/>
            <a:ext cx="4356992" cy="2737444"/>
          </a:xfrm>
          <a:prstGeom prst="wedgeRoundRectCallout">
            <a:avLst>
              <a:gd name="adj1" fmla="val -52248"/>
              <a:gd name="adj2" fmla="val -64722"/>
              <a:gd name="adj3" fmla="val 16667"/>
            </a:avLst>
          </a:prstGeom>
          <a:solidFill>
            <a:schemeClr val="bg1">
              <a:alpha val="60000"/>
            </a:schemeClr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Стерлитамакский производственно-технологический центр (СКОК):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«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Башпласт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«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БашМонолит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«Уральская стекольная компания»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«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Салаватский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завод базальтовых труб»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ООО «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Башкомпаунд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747712"/>
          </a:xfrm>
        </p:spPr>
        <p:txBody>
          <a:bodyPr/>
          <a:lstStyle/>
          <a:p>
            <a:pPr>
              <a:defRPr/>
            </a:pPr>
            <a:r>
              <a:rPr lang="ru-RU" sz="3000" b="1" dirty="0">
                <a:solidFill>
                  <a:srgbClr val="FFFFCC"/>
                </a:solidFill>
                <a:latin typeface="Arial" charset="0"/>
                <a:ea typeface="+mn-ea"/>
                <a:cs typeface="Arial" charset="0"/>
              </a:rPr>
              <a:t>Соответствие направлений развития кластера федеральным программам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DCE4B-4B97-4846-9006-E8BF1AC51F1F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План развития газо- и нефтехимии России на период до </a:t>
            </a:r>
            <a:r>
              <a:rPr lang="ru-RU" sz="2000" dirty="0">
                <a:solidFill>
                  <a:schemeClr val="bg1"/>
                </a:solidFill>
              </a:rPr>
              <a:t>2030 г. 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Концепция </a:t>
            </a:r>
            <a:r>
              <a:rPr lang="ru-RU" sz="2000" dirty="0">
                <a:solidFill>
                  <a:schemeClr val="bg1"/>
                </a:solidFill>
              </a:rPr>
              <a:t>долгосрочного социально-экономического развития Российской Федерации на период до 2020 </a:t>
            </a:r>
            <a:r>
              <a:rPr lang="ru-RU" sz="2000" dirty="0" smtClean="0">
                <a:solidFill>
                  <a:schemeClr val="bg1"/>
                </a:solidFill>
              </a:rPr>
              <a:t>года 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Энергетическая </a:t>
            </a:r>
            <a:r>
              <a:rPr lang="ru-RU" sz="2000" dirty="0">
                <a:solidFill>
                  <a:schemeClr val="bg1"/>
                </a:solidFill>
              </a:rPr>
              <a:t>стратегия развития России на период до 2030 </a:t>
            </a:r>
            <a:r>
              <a:rPr lang="ru-RU" sz="2000" dirty="0" smtClean="0">
                <a:solidFill>
                  <a:schemeClr val="bg1"/>
                </a:solidFill>
              </a:rPr>
              <a:t>года 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Проект </a:t>
            </a:r>
            <a:r>
              <a:rPr lang="ru-RU" sz="2000" dirty="0">
                <a:solidFill>
                  <a:schemeClr val="bg1"/>
                </a:solidFill>
              </a:rPr>
              <a:t>Генеральной схемы развития нефтяной отрасли Российской Федерации на период до 2020 </a:t>
            </a:r>
            <a:r>
              <a:rPr lang="ru-RU" sz="2000" dirty="0" smtClean="0">
                <a:solidFill>
                  <a:schemeClr val="bg1"/>
                </a:solidFill>
              </a:rPr>
              <a:t>года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Проект </a:t>
            </a:r>
            <a:r>
              <a:rPr lang="ru-RU" sz="2000" dirty="0">
                <a:solidFill>
                  <a:schemeClr val="bg1"/>
                </a:solidFill>
              </a:rPr>
              <a:t>Генеральной схемы развития газовой отрасли Российской Федерации на период до 2030 </a:t>
            </a:r>
            <a:r>
              <a:rPr lang="ru-RU" sz="2000" dirty="0" smtClean="0">
                <a:solidFill>
                  <a:schemeClr val="bg1"/>
                </a:solidFill>
              </a:rPr>
              <a:t>года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Стратегия </a:t>
            </a:r>
            <a:r>
              <a:rPr lang="ru-RU" sz="2000" dirty="0">
                <a:solidFill>
                  <a:schemeClr val="bg1"/>
                </a:solidFill>
              </a:rPr>
              <a:t>социально-экономического развития Республики Башкортостан до 2020 </a:t>
            </a:r>
            <a:r>
              <a:rPr lang="ru-RU" sz="2000" dirty="0" smtClean="0">
                <a:solidFill>
                  <a:schemeClr val="bg1"/>
                </a:solidFill>
              </a:rPr>
              <a:t>года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Резолюция первого Международного Форума «Большая Химия»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ru-RU" sz="2000" dirty="0" err="1" smtClean="0">
                <a:solidFill>
                  <a:schemeClr val="bg1"/>
                </a:solidFill>
              </a:rPr>
              <a:t>г.Уфа</a:t>
            </a:r>
            <a:r>
              <a:rPr lang="ru-RU" sz="2000" dirty="0" smtClean="0">
                <a:solidFill>
                  <a:schemeClr val="bg1"/>
                </a:solidFill>
              </a:rPr>
              <a:t>, 26-28 мая 2010 г.)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3673475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Формирование Центра Приволжского нефтехимического кластера в Республике Башкортостан даст всесторонний синергетический эффект, который мы сегодня не можем увидеть за корпоративными интересами крупных компаний, формирующих «погоду» на рынке нефтехимии России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700" b="1" dirty="0">
                <a:solidFill>
                  <a:srgbClr val="FFFFCC"/>
                </a:solidFill>
                <a:latin typeface="Arial" charset="0"/>
                <a:ea typeface="+mn-ea"/>
                <a:cs typeface="Arial" charset="0"/>
              </a:rPr>
              <a:t>Налоговые преференции</a:t>
            </a:r>
          </a:p>
        </p:txBody>
      </p:sp>
      <p:graphicFrame>
        <p:nvGraphicFramePr>
          <p:cNvPr id="20491" name="Group 11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8280400" cy="4765675"/>
        </p:xfrm>
        <a:graphic>
          <a:graphicData uri="http://schemas.openxmlformats.org/drawingml/2006/table">
            <a:tbl>
              <a:tblPr/>
              <a:tblGrid>
                <a:gridCol w="8280400"/>
              </a:tblGrid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целях совершенствования региональной инвестиционной политики и проведения мероприятий, направленных на стимулирование инвестиционной активности, обновилось республиканское законодательство: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Закон Республики Башкортостан от 31 октября 2011 года № 454-з «Об установлении пониженной налоговой ставки налога на прибыль организаций инвесторам, осуществляющим инвестиционную деятельность в форме капитальных вложений в Республике Башкортостан» устанавливает инвесторам пониженную налоговую ставку налога на прибыль организаций, подлежащего зачислению в бюджет Республики Башкортостан, в размере 13,5%;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Закон Республики Башкортостан от 31 октября 2011 года № 455-з «О внесении изменения в статью 3 Закона Республики Башкортостан «О налоге на имущество организаций» предусматривает освобождение инвесторов от уплаты налога на имущество организаций на срок от 1 до 5 лет.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700" b="1" dirty="0">
                <a:solidFill>
                  <a:srgbClr val="FFFFCC"/>
                </a:solidFill>
                <a:latin typeface="Arial" charset="0"/>
                <a:ea typeface="+mn-ea"/>
                <a:cs typeface="Arial" charset="0"/>
              </a:rPr>
              <a:t>Поддержка инвестиционной деятельности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66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005977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Институты развития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marT="45726" marB="45726"/>
                </a:tc>
              </a:tr>
              <a:tr h="3658098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ОАО «Региональный фонд Республики Башкортостан» - поддержка приоритетных инвестиционных проектов в форме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софинансирования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ОАО «Корпорация развития Республики Башкортостан» - уполномоченная организация в сфере создания и развития инфраструктуры индустриальных парков и технопарков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Центр кластерного развития Республики Башкортостан ГАУ РНТИК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Баштехинформ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- внедрение современных механизмов территориального развития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ОАО «РБЭФ» - финансирование инвестиционных проектов в области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энергоэффективности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энергосбережения</a:t>
                      </a:r>
                      <a:endParaRPr lang="ru-RU" sz="1800" dirty="0"/>
                    </a:p>
                  </a:txBody>
                  <a:tcPr marT="45726" marB="457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4925" y="1557338"/>
            <a:ext cx="3816350" cy="51704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1" name="Picture 2" descr="http://www.outdoors.ru/russiaoutdoors/805/img/map-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35814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 bwMode="auto">
          <a:xfrm flipH="1">
            <a:off x="4211192" y="5229200"/>
            <a:ext cx="4785173" cy="1512168"/>
          </a:xfrm>
          <a:prstGeom prst="wedgeRoundRectCallout">
            <a:avLst>
              <a:gd name="adj1" fmla="val 103244"/>
              <a:gd name="adj2" fmla="val -100607"/>
              <a:gd name="adj3" fmla="val 16667"/>
            </a:avLst>
          </a:prstGeom>
          <a:solidFill>
            <a:schemeClr val="bg1">
              <a:alpha val="60000"/>
            </a:schemeClr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МР Ишимбайский район</a:t>
            </a:r>
          </a:p>
          <a:p>
            <a:pPr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Calibri" pitchFamily="34" charset="0"/>
              </a:rPr>
              <a:t>Общая площадь территории – </a:t>
            </a:r>
            <a:r>
              <a:rPr lang="ru-RU" sz="1000" b="1" smtClean="0">
                <a:solidFill>
                  <a:schemeClr val="tx1"/>
                </a:solidFill>
                <a:latin typeface="Calibri" pitchFamily="34" charset="0"/>
              </a:rPr>
              <a:t>410,6 тыс. </a:t>
            </a:r>
            <a:r>
              <a:rPr lang="ru-RU" sz="1000" b="1" dirty="0" err="1" smtClean="0">
                <a:solidFill>
                  <a:schemeClr val="tx1"/>
                </a:solidFill>
                <a:latin typeface="Calibri" pitchFamily="34" charset="0"/>
              </a:rPr>
              <a:t>кв.км</a:t>
            </a:r>
            <a:endParaRPr lang="ru-RU" sz="1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Calibri" pitchFamily="34" charset="0"/>
              </a:rPr>
              <a:t>Численность населения – 91,35 тыс. чел.</a:t>
            </a:r>
          </a:p>
          <a:p>
            <a:pPr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Calibri" pitchFamily="34" charset="0"/>
              </a:rPr>
              <a:t>Отгружено товаров, работ и услуг– 5,96 </a:t>
            </a:r>
            <a:r>
              <a:rPr lang="ru-RU" sz="1000" b="1" dirty="0" err="1" smtClean="0">
                <a:solidFill>
                  <a:schemeClr val="tx1"/>
                </a:solidFill>
                <a:latin typeface="Calibri" pitchFamily="34" charset="0"/>
              </a:rPr>
              <a:t>млрд.руб</a:t>
            </a:r>
            <a:r>
              <a:rPr lang="ru-RU" sz="1000" b="1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Calibri" pitchFamily="34" charset="0"/>
              </a:rPr>
              <a:t>Среднемесячная заработная плата – 13,6 </a:t>
            </a:r>
            <a:r>
              <a:rPr lang="ru-RU" sz="1000" b="1" dirty="0" err="1" smtClean="0">
                <a:solidFill>
                  <a:schemeClr val="tx1"/>
                </a:solidFill>
                <a:latin typeface="Calibri" pitchFamily="34" charset="0"/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Calibri" pitchFamily="34" charset="0"/>
              </a:rPr>
              <a:t>Уровень безработицы – 1,64%</a:t>
            </a:r>
          </a:p>
          <a:p>
            <a:pPr algn="just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Calibri" pitchFamily="34" charset="0"/>
              </a:rPr>
              <a:t>Объем инвестиций в основной капитал – 1,3 </a:t>
            </a:r>
            <a:r>
              <a:rPr lang="ru-RU" sz="1000" b="1" dirty="0" err="1" smtClean="0">
                <a:solidFill>
                  <a:schemeClr val="tx1"/>
                </a:solidFill>
                <a:latin typeface="Calibri" pitchFamily="34" charset="0"/>
              </a:rPr>
              <a:t>млрд.руб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23850" y="115888"/>
            <a:ext cx="8351838" cy="792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FFFFCC"/>
                </a:solidFill>
                <a:latin typeface="+mn-lt"/>
              </a:rPr>
              <a:t>Экономическая характеристика муниципальных образований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 flipH="1">
            <a:off x="4269202" y="3869060"/>
            <a:ext cx="4623277" cy="1296144"/>
          </a:xfrm>
          <a:prstGeom prst="wedgeRoundRectCallout">
            <a:avLst>
              <a:gd name="adj1" fmla="val 105591"/>
              <a:gd name="adj2" fmla="val -3961"/>
              <a:gd name="adj3" fmla="val 16667"/>
            </a:avLst>
          </a:prstGeom>
          <a:solidFill>
            <a:schemeClr val="bg1">
              <a:alpha val="60000"/>
            </a:schemeClr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200" b="1" smtClean="0">
                <a:solidFill>
                  <a:schemeClr val="tx1"/>
                </a:solidFill>
                <a:latin typeface="Calibri" pitchFamily="34" charset="0"/>
              </a:rPr>
              <a:t>ГО г.Салават</a:t>
            </a:r>
          </a:p>
          <a:p>
            <a:pPr>
              <a:defRPr/>
            </a:pPr>
            <a:r>
              <a:rPr lang="ru-RU" sz="1000" b="1" smtClean="0">
                <a:solidFill>
                  <a:schemeClr val="tx1"/>
                </a:solidFill>
                <a:latin typeface="Calibri" pitchFamily="34" charset="0"/>
              </a:rPr>
              <a:t>Общая площадь территории  – 106,0 кв.км</a:t>
            </a:r>
          </a:p>
          <a:p>
            <a:pPr>
              <a:defRPr/>
            </a:pPr>
            <a:r>
              <a:rPr lang="ru-RU" sz="1000" b="1" smtClean="0">
                <a:solidFill>
                  <a:schemeClr val="tx1"/>
                </a:solidFill>
                <a:latin typeface="Calibri" pitchFamily="34" charset="0"/>
              </a:rPr>
              <a:t>Численность населения</a:t>
            </a:r>
            <a:r>
              <a:rPr lang="ru-RU" sz="1000" b="1" i="1" smtClean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ru-RU" sz="1000" b="1" smtClean="0">
                <a:solidFill>
                  <a:schemeClr val="tx1"/>
                </a:solidFill>
                <a:latin typeface="Calibri" pitchFamily="34" charset="0"/>
              </a:rPr>
              <a:t>155,5</a:t>
            </a:r>
            <a:r>
              <a:rPr lang="ru-RU" sz="1000" b="1" i="1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000" b="1" smtClean="0">
                <a:solidFill>
                  <a:schemeClr val="tx1"/>
                </a:solidFill>
                <a:latin typeface="Calibri" pitchFamily="34" charset="0"/>
              </a:rPr>
              <a:t>тыс. чел.</a:t>
            </a:r>
          </a:p>
          <a:p>
            <a:pPr>
              <a:defRPr/>
            </a:pPr>
            <a:r>
              <a:rPr lang="ru-RU" sz="1000" b="1" smtClean="0">
                <a:solidFill>
                  <a:schemeClr val="tx1"/>
                </a:solidFill>
                <a:latin typeface="Calibri" pitchFamily="34" charset="0"/>
              </a:rPr>
              <a:t>Отгружено товаров, работ и услуг - 160,8 млрд.руб. </a:t>
            </a:r>
          </a:p>
          <a:p>
            <a:pPr>
              <a:defRPr/>
            </a:pPr>
            <a:r>
              <a:rPr lang="ru-RU" sz="1000" b="1" smtClean="0">
                <a:solidFill>
                  <a:schemeClr val="tx1"/>
                </a:solidFill>
                <a:latin typeface="Calibri" pitchFamily="34" charset="0"/>
              </a:rPr>
              <a:t> Среднемесячная заработная плата – 20,7 тыс.руб.</a:t>
            </a:r>
          </a:p>
          <a:p>
            <a:pPr>
              <a:defRPr/>
            </a:pPr>
            <a:r>
              <a:rPr lang="ru-RU" sz="1000" b="1" smtClean="0">
                <a:solidFill>
                  <a:schemeClr val="tx1"/>
                </a:solidFill>
                <a:latin typeface="Calibri" pitchFamily="34" charset="0"/>
              </a:rPr>
              <a:t>Уровень безработицы – 1,2%</a:t>
            </a:r>
          </a:p>
          <a:p>
            <a:pPr algn="just">
              <a:defRPr/>
            </a:pPr>
            <a:r>
              <a:rPr lang="ru-RU" sz="1000" b="1" smtClean="0">
                <a:solidFill>
                  <a:schemeClr val="tx1"/>
                </a:solidFill>
                <a:latin typeface="Calibri" pitchFamily="34" charset="0"/>
              </a:rPr>
              <a:t>Объем инвестиций в основной капитал – 4 млрд.руб. 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 flipH="1">
            <a:off x="4269201" y="2420888"/>
            <a:ext cx="4623277" cy="1355464"/>
          </a:xfrm>
          <a:prstGeom prst="wedgeRoundRectCallout">
            <a:avLst>
              <a:gd name="adj1" fmla="val 106606"/>
              <a:gd name="adj2" fmla="val 98512"/>
              <a:gd name="adj3" fmla="val 16667"/>
            </a:avLst>
          </a:prstGeom>
          <a:solidFill>
            <a:schemeClr val="bg1">
              <a:alpha val="60000"/>
            </a:schemeClr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200" b="1" smtClean="0">
                <a:solidFill>
                  <a:schemeClr val="tx1"/>
                </a:solidFill>
                <a:latin typeface="Calibri" pitchFamily="34" charset="0"/>
              </a:rPr>
              <a:t>ГО г.Стерлитамак</a:t>
            </a:r>
            <a:endParaRPr lang="en-US" sz="1200" b="1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1000" b="1" smtClean="0">
                <a:solidFill>
                  <a:schemeClr val="tx1"/>
                </a:solidFill>
                <a:latin typeface="Calibri" pitchFamily="34" charset="0"/>
              </a:rPr>
              <a:t>Общая площадь территории – 108,5 кв.км</a:t>
            </a:r>
          </a:p>
          <a:p>
            <a:pPr>
              <a:defRPr/>
            </a:pPr>
            <a:r>
              <a:rPr lang="ru-RU" sz="1000" b="1" smtClean="0">
                <a:solidFill>
                  <a:schemeClr val="tx1"/>
                </a:solidFill>
                <a:latin typeface="Calibri" pitchFamily="34" charset="0"/>
              </a:rPr>
              <a:t>Численность населения – 273,6 тыс. чел.</a:t>
            </a:r>
          </a:p>
          <a:p>
            <a:pPr>
              <a:defRPr/>
            </a:pPr>
            <a:r>
              <a:rPr lang="ru-RU" sz="1000" b="1" smtClean="0">
                <a:solidFill>
                  <a:schemeClr val="tx1"/>
                </a:solidFill>
                <a:latin typeface="Calibri" pitchFamily="34" charset="0"/>
              </a:rPr>
              <a:t>Отгружено товаров, работ и услуг – 70 млрд.руб. </a:t>
            </a:r>
          </a:p>
          <a:p>
            <a:pPr>
              <a:defRPr/>
            </a:pPr>
            <a:r>
              <a:rPr lang="ru-RU" sz="1000" b="1" smtClean="0">
                <a:solidFill>
                  <a:schemeClr val="tx1"/>
                </a:solidFill>
                <a:latin typeface="Calibri" pitchFamily="34" charset="0"/>
              </a:rPr>
              <a:t>Среднемесячная заработная плата – 15,9 тыс.руб.</a:t>
            </a:r>
          </a:p>
          <a:p>
            <a:pPr>
              <a:defRPr/>
            </a:pPr>
            <a:r>
              <a:rPr lang="ru-RU" sz="1000" b="1" smtClean="0">
                <a:solidFill>
                  <a:schemeClr val="tx1"/>
                </a:solidFill>
                <a:latin typeface="Calibri" pitchFamily="34" charset="0"/>
              </a:rPr>
              <a:t>Уровень безработицы – 1,18%</a:t>
            </a:r>
          </a:p>
          <a:p>
            <a:pPr>
              <a:defRPr/>
            </a:pPr>
            <a:r>
              <a:rPr lang="ru-RU" sz="1000" b="1" smtClean="0">
                <a:solidFill>
                  <a:schemeClr val="tx1"/>
                </a:solidFill>
                <a:latin typeface="Calibri" pitchFamily="34" charset="0"/>
              </a:rPr>
              <a:t>Объем инвестиций в основной капитал – 4 млрд.руб.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FFFFCC"/>
                </a:solidFill>
                <a:latin typeface="Arial" charset="0"/>
                <a:ea typeface="+mn-ea"/>
                <a:cs typeface="Arial" charset="0"/>
              </a:rPr>
              <a:t>Целевые показатели </a:t>
            </a:r>
            <a:br>
              <a:rPr lang="ru-RU" sz="2000" b="1" dirty="0">
                <a:solidFill>
                  <a:srgbClr val="FFFFCC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000" b="1" dirty="0">
                <a:solidFill>
                  <a:srgbClr val="FFFFCC"/>
                </a:solidFill>
                <a:latin typeface="Arial" charset="0"/>
                <a:ea typeface="+mn-ea"/>
                <a:cs typeface="Arial" charset="0"/>
              </a:rPr>
              <a:t>социально-экономического </a:t>
            </a:r>
            <a:r>
              <a:rPr lang="ru-RU" sz="2000" b="1" dirty="0" smtClean="0">
                <a:solidFill>
                  <a:srgbClr val="FFFFCC"/>
                </a:solidFill>
                <a:latin typeface="Arial" charset="0"/>
                <a:ea typeface="+mn-ea"/>
                <a:cs typeface="Arial" charset="0"/>
              </a:rPr>
              <a:t>развития в прогнозной динамике</a:t>
            </a:r>
            <a:endParaRPr lang="ru-RU" sz="2000" b="1" dirty="0">
              <a:solidFill>
                <a:srgbClr val="FFFFCC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341438"/>
          <a:ext cx="8229600" cy="511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898776"/>
                <a:gridCol w="1224136"/>
                <a:gridCol w="864096"/>
                <a:gridCol w="864096"/>
                <a:gridCol w="874440"/>
              </a:tblGrid>
              <a:tr h="955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Ед. измерения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</a:tr>
              <a:tr h="955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Объем отгруженной продукции по всем видам экономической деятельности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млрд. руб.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200,46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316,8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374,5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</a:tr>
              <a:tr h="645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Объем инвестиций в основной капитал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млрд. руб.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9,44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30,0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41,5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</a:tr>
              <a:tr h="955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Инвестиции в основной капитал, 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 душу населения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56,6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140,9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188,8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</a:tr>
              <a:tr h="645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Доходы на душу населения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тыс. руб.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15 832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23 872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31 357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</a:tr>
              <a:tr h="955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Обеспеченность жильем, 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 одного жителя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500" kern="12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21,23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22,4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23,3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2075" marR="92075" marT="45713" marB="4571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17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b="1" dirty="0">
                <a:solidFill>
                  <a:srgbClr val="FFFFCC"/>
                </a:solidFill>
                <a:latin typeface="Arial" charset="0"/>
                <a:ea typeface="+mn-ea"/>
                <a:cs typeface="Arial" charset="0"/>
              </a:rPr>
              <a:t>Стратегия развития химической и нефтехимической промышленности на период до 2015 года</a:t>
            </a: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1800" dirty="0" smtClean="0">
                <a:solidFill>
                  <a:srgbClr val="FFFFCC"/>
                </a:solidFill>
              </a:rPr>
              <a:t>(Приказ </a:t>
            </a:r>
            <a:r>
              <a:rPr lang="ru-RU" sz="1800" dirty="0" err="1">
                <a:solidFill>
                  <a:srgbClr val="FFFFCC"/>
                </a:solidFill>
              </a:rPr>
              <a:t>Минпромэнерго</a:t>
            </a:r>
            <a:r>
              <a:rPr lang="ru-RU" sz="1800" dirty="0">
                <a:solidFill>
                  <a:srgbClr val="FFFFCC"/>
                </a:solidFill>
              </a:rPr>
              <a:t> РФ от </a:t>
            </a:r>
            <a:r>
              <a:rPr lang="ru-RU" sz="1800" dirty="0" smtClean="0">
                <a:solidFill>
                  <a:srgbClr val="FFFFCC"/>
                </a:solidFill>
              </a:rPr>
              <a:t>14.03.2008 года №119)</a:t>
            </a:r>
            <a:endParaRPr lang="ru-RU" sz="1800" b="1" dirty="0">
              <a:solidFill>
                <a:srgbClr val="FFFF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484313"/>
            <a:ext cx="7416800" cy="865187"/>
          </a:xfrm>
        </p:spPr>
        <p:txBody>
          <a:bodyPr>
            <a:normAutofit fontScale="62500" lnSpcReduction="20000"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FFFFCC"/>
                </a:solidFill>
              </a:rPr>
              <a:t>С каждым годом объем рынка </a:t>
            </a:r>
            <a:r>
              <a:rPr lang="ru-RU" sz="2000" dirty="0" smtClean="0">
                <a:solidFill>
                  <a:srgbClr val="FFFFCC"/>
                </a:solidFill>
              </a:rPr>
              <a:t>нефтяного и нефтехимического </a:t>
            </a:r>
            <a:r>
              <a:rPr lang="ru-RU" sz="2000" dirty="0">
                <a:solidFill>
                  <a:srgbClr val="FFFFCC"/>
                </a:solidFill>
              </a:rPr>
              <a:t>оборудования увеличивается, т.к. необходима коренная реконструкция всех без исключения действующих производств.</a:t>
            </a:r>
          </a:p>
          <a:p>
            <a:pPr algn="just">
              <a:defRPr/>
            </a:pPr>
            <a:r>
              <a:rPr lang="ru-RU" sz="2000" dirty="0">
                <a:solidFill>
                  <a:srgbClr val="FFFFCC"/>
                </a:solidFill>
              </a:rPr>
              <a:t>Большинство компаний в последние 10 лет занимались только продлением ресурса эксплуатируемого оборудования, а замена производилась только в критических случаях.</a:t>
            </a:r>
          </a:p>
        </p:txBody>
      </p:sp>
      <p:graphicFrame>
        <p:nvGraphicFramePr>
          <p:cNvPr id="5" name="Объект 6"/>
          <p:cNvGraphicFramePr>
            <a:graphicFrameLocks/>
          </p:cNvGraphicFramePr>
          <p:nvPr/>
        </p:nvGraphicFramePr>
        <p:xfrm>
          <a:off x="1043608" y="2708920"/>
          <a:ext cx="7643192" cy="341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 bwMode="auto">
          <a:xfrm>
            <a:off x="6300788" y="6062663"/>
            <a:ext cx="23749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ru-RU" sz="1500" dirty="0" smtClean="0">
                <a:solidFill>
                  <a:srgbClr val="FFFFCC"/>
                </a:solidFill>
              </a:rPr>
              <a:t>Объем добычи нефти </a:t>
            </a:r>
            <a:br>
              <a:rPr lang="ru-RU" sz="1500" dirty="0" smtClean="0">
                <a:solidFill>
                  <a:srgbClr val="FFFFCC"/>
                </a:solidFill>
              </a:rPr>
            </a:br>
            <a:r>
              <a:rPr lang="ru-RU" sz="1500" dirty="0" smtClean="0">
                <a:solidFill>
                  <a:srgbClr val="FFFFCC"/>
                </a:solidFill>
              </a:rPr>
              <a:t>в Российской Федерации</a:t>
            </a:r>
            <a:endParaRPr lang="ru-RU" sz="15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Проект продуктопровода «Западная </a:t>
            </a:r>
            <a:r>
              <a:rPr lang="ru-RU" sz="2000" b="1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Сибирь-Урал-Поволжье»</a:t>
            </a:r>
            <a:endParaRPr lang="ru-RU" sz="2000" b="1" dirty="0">
              <a:solidFill>
                <a:srgbClr val="FFFFCC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43" name="Рисунок 2" descr="http://neftegaz.ru/images/%D0%B1%D0%B0%D1%88%D0%BA%D0%B8%D1%80%D0%B8%D1%8F%20%D1%88%D1%84%D0%BB%D1%83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428750"/>
            <a:ext cx="73501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85800" y="1305966"/>
            <a:ext cx="7772400" cy="4859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Краткая характеристика проекта</a:t>
            </a:r>
            <a:endParaRPr lang="ru-RU" sz="2000" b="1" dirty="0">
              <a:solidFill>
                <a:srgbClr val="FFFFCC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6375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smtClean="0">
                <a:solidFill>
                  <a:srgbClr val="FFFFCC"/>
                </a:solidFill>
                <a:cs typeface="Times New Roman" pitchFamily="18" charset="0"/>
              </a:rPr>
              <a:t>Цель проекта: Расширение этиленовых мощностей для загрузки всех нефтехимических предприятий Поволжья.</a:t>
            </a:r>
          </a:p>
          <a:p>
            <a:pPr>
              <a:buFontTx/>
              <a:buNone/>
            </a:pPr>
            <a:endParaRPr lang="ru-RU" sz="2000" smtClean="0">
              <a:solidFill>
                <a:srgbClr val="FFFFCC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000" smtClean="0">
                <a:solidFill>
                  <a:srgbClr val="FFFFCC"/>
                </a:solidFill>
                <a:cs typeface="Times New Roman" pitchFamily="18" charset="0"/>
              </a:rPr>
              <a:t>Мощность трубопровода: 5,5 млн. т легких углеводородов в год.</a:t>
            </a:r>
          </a:p>
          <a:p>
            <a:pPr>
              <a:buFontTx/>
              <a:buNone/>
            </a:pPr>
            <a:endParaRPr lang="ru-RU" sz="2000" smtClean="0">
              <a:solidFill>
                <a:srgbClr val="FFFFCC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000" smtClean="0">
                <a:solidFill>
                  <a:srgbClr val="FFFFCC"/>
                </a:solidFill>
                <a:cs typeface="Times New Roman" pitchFamily="18" charset="0"/>
              </a:rPr>
              <a:t>Ориентировочная стоимость проекта: 120 млрд. руб.</a:t>
            </a:r>
          </a:p>
          <a:p>
            <a:pPr>
              <a:buFontTx/>
              <a:buNone/>
            </a:pPr>
            <a:endParaRPr lang="ru-RU" sz="2000" smtClean="0">
              <a:solidFill>
                <a:srgbClr val="FFFFCC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000" smtClean="0">
                <a:solidFill>
                  <a:srgbClr val="FFFFCC"/>
                </a:solidFill>
                <a:cs typeface="Times New Roman" pitchFamily="18" charset="0"/>
              </a:rPr>
              <a:t>Реализация проекта позволит увеличить ВВП Приволжского федерального округа на 650-700 млрд. руб.</a:t>
            </a:r>
          </a:p>
          <a:p>
            <a:pPr>
              <a:buFontTx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DZSPur7UGwK5wy12k5D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8587</TotalTime>
  <Words>1742</Words>
  <Application>Microsoft Office PowerPoint</Application>
  <PresentationFormat>Экран (4:3)</PresentationFormat>
  <Paragraphs>324</Paragraphs>
  <Slides>24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think-cell Slide</vt:lpstr>
      <vt:lpstr>Презентация PowerPoint</vt:lpstr>
      <vt:lpstr>Нормативно-правовая база</vt:lpstr>
      <vt:lpstr>Налоговые преференции</vt:lpstr>
      <vt:lpstr>Поддержка инвестиционной деятельности</vt:lpstr>
      <vt:lpstr>Презентация PowerPoint</vt:lpstr>
      <vt:lpstr>Целевые показатели  социально-экономического развития в прогнозной динамике</vt:lpstr>
      <vt:lpstr>Стратегия развития химической и нефтехимической промышленности на период до 2015 года (Приказ Минпромэнерго РФ от 14.03.2008 года №119)</vt:lpstr>
      <vt:lpstr>Презентация PowerPoint</vt:lpstr>
      <vt:lpstr>Краткая характеристика проекта</vt:lpstr>
      <vt:lpstr>Схема технологического взаимодействия предприятий нефтехимического комплекса Республики Башкортостан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Экспорт нефтехимической продукции</vt:lpstr>
      <vt:lpstr>Презентация PowerPoint</vt:lpstr>
      <vt:lpstr>Научно-исследовательский потенциал</vt:lpstr>
      <vt:lpstr>Научно-исследовательский  потенциал кластера</vt:lpstr>
      <vt:lpstr>Научно-исследовательский  потенциал кластера</vt:lpstr>
      <vt:lpstr>Реализация отдельных научно-исследовательских направлений</vt:lpstr>
      <vt:lpstr>Информация об отдельных новых промышленных производствах</vt:lpstr>
      <vt:lpstr>Перечень технопарков</vt:lpstr>
      <vt:lpstr>Соответствие направлений развития кластера федеральным программам</vt:lpstr>
      <vt:lpstr>Формирование Центра Приволжского нефтехимического кластера в Республике Башкортостан даст всесторонний синергетический эффект, который мы сегодня не можем увидеть за корпоративными интересами крупных компаний, формирующих «погоду» на рынке нефтехимии России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Гагин</dc:creator>
  <cp:lastModifiedBy>Подольская Лариса Юрьевна</cp:lastModifiedBy>
  <cp:revision>502</cp:revision>
  <cp:lastPrinted>2012-01-23T12:13:01Z</cp:lastPrinted>
  <dcterms:created xsi:type="dcterms:W3CDTF">2011-01-19T09:39:26Z</dcterms:created>
  <dcterms:modified xsi:type="dcterms:W3CDTF">2012-07-05T09:15:02Z</dcterms:modified>
</cp:coreProperties>
</file>