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32" y="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>
            <a:off x="0" y="4437112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3528" y="1772816"/>
            <a:ext cx="83529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 Narrow" pitchFamily="34" charset="0"/>
              </a:rPr>
              <a:t>О ПРОГРАММЕ РАЗВИТИЯ ЯДЕРНО-ИННОВАЦИОННОГО КЛАСТЕРА г.ДИМИТРОВГРАДА УЛЬЯНОВСКОЙ ОБЛАСТИ</a:t>
            </a:r>
          </a:p>
          <a:p>
            <a:pPr algn="ctr"/>
            <a:r>
              <a:rPr lang="ru-RU" sz="2800" b="1" dirty="0" smtClean="0">
                <a:latin typeface="Arial Narrow" pitchFamily="34" charset="0"/>
              </a:rPr>
              <a:t>(2012-2017 ГОДЫ)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5877272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19.04.2012</a:t>
            </a:r>
          </a:p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3-е заседание Совета Ядерно-инновационного кластера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142852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В течении 2010-2011 годов был произведен первый шаг создания ядерно-инновационного кластера в Димитровграде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 descr="C:\Documents and Settings\Администратор\Рабочий стол\Dae\работа\Кластеры\Димитровград\Заявка в Минэконом\Кластер_основные события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9144000" cy="530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142852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В соответствии с решением Совета ЯИК (от 16.12.2011) была разработана программа развития ЯИК до 2017 года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71600" y="1052736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 Narrow" pitchFamily="34" charset="0"/>
              </a:rPr>
              <a:t>Программа включает в себя три основных блока проектов</a:t>
            </a:r>
            <a:endParaRPr lang="ru-RU" sz="2400" dirty="0">
              <a:latin typeface="Arial Narrow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1700808"/>
            <a:ext cx="4104456" cy="151216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900" b="1" dirty="0" smtClean="0"/>
              <a:t>Блок проектов, закрывающих существующие дефициты</a:t>
            </a:r>
          </a:p>
          <a:p>
            <a:r>
              <a:rPr lang="ru-RU" sz="1500" b="1" dirty="0" smtClean="0"/>
              <a:t>(инфраструктурные проекты, реализуемые администрацией Ульяновской области и г.Димитровграда). Блок реализуется в логике восполнения.</a:t>
            </a:r>
            <a:endParaRPr lang="ru-RU" sz="15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5345832"/>
            <a:ext cx="4104456" cy="151216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900" b="1" dirty="0" smtClean="0"/>
              <a:t>Блок проектов по развитию кластера как организационной структуры</a:t>
            </a:r>
            <a:r>
              <a:rPr lang="ru-RU" b="1" dirty="0" smtClean="0"/>
              <a:t>,</a:t>
            </a:r>
          </a:p>
          <a:p>
            <a:r>
              <a:rPr lang="ru-RU" sz="1500" b="1" dirty="0" smtClean="0"/>
              <a:t>оформляющей «инновационную экосистему». Блок реализуется в логике опережающего развития в соответствии с долгосрочными целями кластера.</a:t>
            </a:r>
            <a:endParaRPr lang="ru-RU" sz="15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355976" y="1628800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Arial Narrow" pitchFamily="34" charset="0"/>
              </a:rPr>
              <a:t>Проблемы, решаемые блоком проектов: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Arial Narrow" pitchFamily="34" charset="0"/>
              </a:rPr>
              <a:t>Недостаточная транспортная связность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Arial Narrow" pitchFamily="34" charset="0"/>
              </a:rPr>
              <a:t>Недостаточное качество городской среды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Arial Narrow" pitchFamily="34" charset="0"/>
              </a:rPr>
              <a:t>Инфраструктурные ограничения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99992" y="5445225"/>
            <a:ext cx="46440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 Narrow" pitchFamily="34" charset="0"/>
              </a:rPr>
              <a:t>Основная цель </a:t>
            </a:r>
            <a:r>
              <a:rPr lang="ru-RU" sz="2000" b="1" dirty="0" smtClean="0">
                <a:latin typeface="Arial Narrow" pitchFamily="34" charset="0"/>
              </a:rPr>
              <a:t>проектов третьего блока </a:t>
            </a:r>
            <a:r>
              <a:rPr lang="ru-RU" sz="2000" dirty="0" smtClean="0">
                <a:latin typeface="Arial Narrow" pitchFamily="34" charset="0"/>
              </a:rPr>
              <a:t>– обеспечение движения по стратегической схеме развития кластера. Именно они могут субсидироваться Минэкономразвития.</a:t>
            </a:r>
            <a:endParaRPr lang="ru-RU" sz="2000" dirty="0">
              <a:latin typeface="Arial Narrow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1520" y="3501008"/>
            <a:ext cx="4104456" cy="151216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900" b="1" dirty="0" smtClean="0"/>
              <a:t>Блок проектов, связанных с планами развития участников</a:t>
            </a:r>
          </a:p>
          <a:p>
            <a:r>
              <a:rPr lang="ru-RU" sz="1500" b="1" dirty="0" smtClean="0"/>
              <a:t>(совместные исследовательские и производственные проекты)</a:t>
            </a:r>
            <a:endParaRPr lang="ru-RU" sz="15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427984" y="3501008"/>
            <a:ext cx="41044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Arial Narrow" pitchFamily="34" charset="0"/>
              </a:rPr>
              <a:t>Проблемы, решаемые блоком проектов: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Arial Narrow" pitchFamily="34" charset="0"/>
              </a:rPr>
              <a:t>Фундаментальные исследования в различных областях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latin typeface="Arial Narrow" pitchFamily="34" charset="0"/>
              </a:rPr>
              <a:t>R&amp;D </a:t>
            </a:r>
            <a:r>
              <a:rPr lang="ru-RU" dirty="0" smtClean="0">
                <a:latin typeface="Arial Narrow" pitchFamily="34" charset="0"/>
              </a:rPr>
              <a:t> в области ядерной энергетики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latin typeface="Arial Narrow" pitchFamily="34" charset="0"/>
              </a:rPr>
              <a:t>R&amp;D</a:t>
            </a:r>
            <a:r>
              <a:rPr lang="ru-RU" dirty="0" smtClean="0">
                <a:latin typeface="Arial Narrow" pitchFamily="34" charset="0"/>
              </a:rPr>
              <a:t> в медицине</a:t>
            </a:r>
            <a:endParaRPr lang="ru-RU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0"/>
            <a:ext cx="67866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Предложенная в Программе стратегическая схема развития Ядерно-инновационного кластера определяет основные цели и задачи развития на ближайшие 5 лет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 descr="C:\Documents and Settings\Администратор\Рабочий стол\Dae\работа\Кластеры\Димитровград\Заявка в Минэконом\Кластер_схема движения_2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5796136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Равнобедренный треугольник 12"/>
          <p:cNvSpPr/>
          <p:nvPr/>
        </p:nvSpPr>
        <p:spPr>
          <a:xfrm rot="5400000">
            <a:off x="5292080" y="2492896"/>
            <a:ext cx="1296144" cy="288032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itchFamily="34" charset="0"/>
            </a:endParaRPr>
          </a:p>
        </p:txBody>
      </p:sp>
      <p:sp>
        <p:nvSpPr>
          <p:cNvPr id="14" name="Равнобедренный треугольник 13"/>
          <p:cNvSpPr/>
          <p:nvPr/>
        </p:nvSpPr>
        <p:spPr>
          <a:xfrm rot="5400000">
            <a:off x="5292080" y="3933056"/>
            <a:ext cx="1296144" cy="288032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itchFamily="34" charset="0"/>
            </a:endParaRPr>
          </a:p>
        </p:txBody>
      </p:sp>
      <p:sp>
        <p:nvSpPr>
          <p:cNvPr id="15" name="Равнобедренный треугольник 14"/>
          <p:cNvSpPr/>
          <p:nvPr/>
        </p:nvSpPr>
        <p:spPr>
          <a:xfrm rot="5400000">
            <a:off x="5292080" y="5301208"/>
            <a:ext cx="1296144" cy="288032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372200" y="1772816"/>
            <a:ext cx="2771800" cy="8640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 Narrow" pitchFamily="34" charset="0"/>
              </a:rPr>
              <a:t>Расширение зон применения существующих технологических компетенций (новые технологические рынки)</a:t>
            </a:r>
            <a:endParaRPr lang="ru-RU" sz="1400" dirty="0">
              <a:latin typeface="Arial Narrow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372200" y="2924944"/>
            <a:ext cx="2771800" cy="8640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 Narrow" pitchFamily="34" charset="0"/>
              </a:rPr>
              <a:t>Географическое расширение влияния и «целевой аудитории» кластера (международный рынок – международный центр)</a:t>
            </a:r>
            <a:endParaRPr lang="ru-RU" sz="1400" dirty="0">
              <a:latin typeface="Arial Narrow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372200" y="4077072"/>
            <a:ext cx="2771800" cy="8640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 Narrow" pitchFamily="34" charset="0"/>
              </a:rPr>
              <a:t>Разворачивание инфраструктуры ГК «</a:t>
            </a:r>
            <a:r>
              <a:rPr lang="ru-RU" sz="1400" dirty="0" err="1" smtClean="0">
                <a:latin typeface="Arial Narrow" pitchFamily="34" charset="0"/>
              </a:rPr>
              <a:t>Росатом</a:t>
            </a:r>
            <a:r>
              <a:rPr lang="ru-RU" sz="1400" dirty="0" smtClean="0">
                <a:latin typeface="Arial Narrow" pitchFamily="34" charset="0"/>
              </a:rPr>
              <a:t>», соответствующей международной деятельности.</a:t>
            </a:r>
            <a:endParaRPr lang="ru-RU" sz="1400" dirty="0">
              <a:latin typeface="Arial Narrow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372200" y="5229200"/>
            <a:ext cx="2771800" cy="8640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 Narrow" pitchFamily="34" charset="0"/>
              </a:rPr>
              <a:t>Обеспечение развития инновационной деятельности.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142852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Для решения задач развития Ядерно-инновационного кластера сформировано предложение по поводу проектов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395536" y="1628800"/>
            <a:ext cx="2771800" cy="8640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 Narrow" pitchFamily="34" charset="0"/>
              </a:rPr>
              <a:t>Расширение зон применения существующих технологических компетенций (новые технологические рынки)</a:t>
            </a:r>
            <a:endParaRPr lang="ru-RU" sz="1400" dirty="0">
              <a:latin typeface="Arial Narrow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2780928"/>
            <a:ext cx="2771800" cy="8640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 Narrow" pitchFamily="34" charset="0"/>
              </a:rPr>
              <a:t>Географическое расширение влияния и «целевой аудитории» кластера (международный рынок – международный центр)</a:t>
            </a:r>
            <a:endParaRPr lang="ru-RU" sz="1400" dirty="0">
              <a:latin typeface="Arial Narrow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3933056"/>
            <a:ext cx="2771800" cy="8640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 Narrow" pitchFamily="34" charset="0"/>
              </a:rPr>
              <a:t>Разворачивание инфраструктуры ГК «</a:t>
            </a:r>
            <a:r>
              <a:rPr lang="ru-RU" sz="1400" dirty="0" err="1" smtClean="0">
                <a:latin typeface="Arial Narrow" pitchFamily="34" charset="0"/>
              </a:rPr>
              <a:t>Росатом</a:t>
            </a:r>
            <a:r>
              <a:rPr lang="ru-RU" sz="1400" dirty="0" smtClean="0">
                <a:latin typeface="Arial Narrow" pitchFamily="34" charset="0"/>
              </a:rPr>
              <a:t>», соответствующей международной деятельности.</a:t>
            </a:r>
            <a:endParaRPr lang="ru-RU" sz="1400" dirty="0">
              <a:latin typeface="Arial Narrow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5085184"/>
            <a:ext cx="2771800" cy="8640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 Narrow" pitchFamily="34" charset="0"/>
              </a:rPr>
              <a:t>Обеспечение развития инновационной деятельности.</a:t>
            </a:r>
          </a:p>
        </p:txBody>
      </p:sp>
      <p:sp>
        <p:nvSpPr>
          <p:cNvPr id="11" name="Равнобедренный треугольник 10"/>
          <p:cNvSpPr/>
          <p:nvPr/>
        </p:nvSpPr>
        <p:spPr>
          <a:xfrm rot="5400000">
            <a:off x="2915816" y="2204864"/>
            <a:ext cx="1296144" cy="288032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itchFamily="34" charset="0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 rot="5400000">
            <a:off x="2915816" y="3645024"/>
            <a:ext cx="1296144" cy="288032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itchFamily="34" charset="0"/>
            </a:endParaRPr>
          </a:p>
        </p:txBody>
      </p:sp>
      <p:sp>
        <p:nvSpPr>
          <p:cNvPr id="13" name="Равнобедренный треугольник 12"/>
          <p:cNvSpPr/>
          <p:nvPr/>
        </p:nvSpPr>
        <p:spPr>
          <a:xfrm rot="5400000">
            <a:off x="2915816" y="5013176"/>
            <a:ext cx="1296144" cy="288032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923928" y="1484784"/>
            <a:ext cx="4824536" cy="64807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latin typeface="Arial Narrow" pitchFamily="34" charset="0"/>
              </a:rPr>
              <a:t>Создание современного Центра технологического компетенций в новых материалах</a:t>
            </a:r>
            <a:endParaRPr lang="ru-RU" sz="1400" dirty="0">
              <a:latin typeface="Arial Narrow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923928" y="2276872"/>
            <a:ext cx="4824536" cy="57606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latin typeface="Arial Narrow" pitchFamily="34" charset="0"/>
              </a:rPr>
              <a:t>Создание Технопарка</a:t>
            </a:r>
            <a:endParaRPr lang="ru-RU" sz="1400" dirty="0">
              <a:latin typeface="Arial Narrow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923928" y="2996952"/>
            <a:ext cx="4824536" cy="57606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latin typeface="Arial Narrow" pitchFamily="34" charset="0"/>
              </a:rPr>
              <a:t>Создание Международного исследовательского центра</a:t>
            </a:r>
            <a:endParaRPr lang="ru-RU" sz="1400" dirty="0">
              <a:latin typeface="Arial Narrow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923928" y="3717032"/>
            <a:ext cx="4824536" cy="57606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latin typeface="Arial Narrow" pitchFamily="34" charset="0"/>
              </a:rPr>
              <a:t>Разработка и реализация блока совместных кадровых программ</a:t>
            </a:r>
            <a:endParaRPr lang="ru-RU" sz="1400" dirty="0">
              <a:latin typeface="Arial Narrow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923928" y="4437112"/>
            <a:ext cx="4824536" cy="50405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latin typeface="Arial Narrow" pitchFamily="34" charset="0"/>
              </a:rPr>
              <a:t>Проект создания завода (производства) </a:t>
            </a:r>
            <a:r>
              <a:rPr lang="ru-RU" sz="1400" dirty="0" err="1" smtClean="0">
                <a:latin typeface="Arial Narrow" pitchFamily="34" charset="0"/>
              </a:rPr>
              <a:t>радиофармпрепаратов</a:t>
            </a:r>
            <a:endParaRPr lang="ru-RU" sz="1400" dirty="0">
              <a:latin typeface="Arial Narrow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923928" y="5085184"/>
            <a:ext cx="4824536" cy="50405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latin typeface="Arial Narrow" pitchFamily="34" charset="0"/>
              </a:rPr>
              <a:t>Мероприятия по развитию международно-технического сотрудничества</a:t>
            </a:r>
            <a:endParaRPr lang="ru-RU" sz="1400" dirty="0">
              <a:latin typeface="Arial Narrow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923928" y="5733256"/>
            <a:ext cx="4824536" cy="50405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latin typeface="Arial Narrow" pitchFamily="34" charset="0"/>
              </a:rPr>
              <a:t>Организационное развитие кластера</a:t>
            </a:r>
            <a:endParaRPr lang="ru-RU" sz="14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42852"/>
            <a:ext cx="6786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Ориентировочная стоимость реализации проектов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1138073"/>
          <a:ext cx="8064896" cy="432048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358846"/>
                <a:gridCol w="1513703"/>
                <a:gridCol w="659157"/>
                <a:gridCol w="803430"/>
                <a:gridCol w="932332"/>
                <a:gridCol w="932332"/>
                <a:gridCol w="865096"/>
              </a:tblGrid>
              <a:tr h="7362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Narrow" pitchFamily="34" charset="0"/>
                        </a:rPr>
                        <a:t>Проекты</a:t>
                      </a:r>
                      <a:endParaRPr lang="ru-RU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Narrow" pitchFamily="34" charset="0"/>
                        </a:rPr>
                        <a:t>Общий объем </a:t>
                      </a:r>
                      <a:r>
                        <a:rPr lang="ru-RU" sz="1000" dirty="0" err="1">
                          <a:latin typeface="Arial Narrow" pitchFamily="34" charset="0"/>
                        </a:rPr>
                        <a:t>финансир-я</a:t>
                      </a:r>
                      <a:r>
                        <a:rPr lang="ru-RU" sz="1000" dirty="0">
                          <a:latin typeface="Arial Narrow" pitchFamily="34" charset="0"/>
                        </a:rPr>
                        <a:t>, млн. руб.</a:t>
                      </a:r>
                      <a:endParaRPr lang="ru-RU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b"/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Narrow" pitchFamily="34" charset="0"/>
                        </a:rPr>
                        <a:t>Объем необходимых инвестиций, млн. руб.</a:t>
                      </a:r>
                      <a:endParaRPr lang="ru-RU" sz="1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60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Narrow" pitchFamily="34" charset="0"/>
                        </a:rPr>
                        <a:t>2012</a:t>
                      </a:r>
                      <a:endParaRPr lang="ru-RU" sz="1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Narrow" pitchFamily="34" charset="0"/>
                        </a:rPr>
                        <a:t>2013</a:t>
                      </a:r>
                      <a:endParaRPr lang="ru-RU" sz="1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Narrow" pitchFamily="34" charset="0"/>
                        </a:rPr>
                        <a:t>2014</a:t>
                      </a:r>
                      <a:endParaRPr lang="ru-RU" sz="1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Narrow" pitchFamily="34" charset="0"/>
                        </a:rPr>
                        <a:t>2015</a:t>
                      </a:r>
                      <a:endParaRPr lang="ru-RU" sz="1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Narrow" pitchFamily="34" charset="0"/>
                        </a:rPr>
                        <a:t>2016</a:t>
                      </a:r>
                      <a:endParaRPr lang="ru-RU" sz="1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</a:tr>
              <a:tr h="284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 Narrow" pitchFamily="34" charset="0"/>
                        </a:rPr>
                        <a:t>Создание современного Центра технологического компетенций в новых материалах</a:t>
                      </a:r>
                      <a:endParaRPr lang="ru-RU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Narrow" pitchFamily="34" charset="0"/>
                        </a:rPr>
                        <a:t>555,90</a:t>
                      </a:r>
                      <a:endParaRPr lang="ru-RU" sz="1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Narrow" pitchFamily="34" charset="0"/>
                        </a:rPr>
                        <a:t>10,00</a:t>
                      </a:r>
                      <a:endParaRPr lang="ru-RU" sz="1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Narrow" pitchFamily="34" charset="0"/>
                        </a:rPr>
                        <a:t>15,90</a:t>
                      </a:r>
                      <a:endParaRPr lang="ru-RU" sz="1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Narrow" pitchFamily="34" charset="0"/>
                        </a:rPr>
                        <a:t>300,00</a:t>
                      </a:r>
                      <a:endParaRPr lang="ru-RU" sz="1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Narrow" pitchFamily="34" charset="0"/>
                        </a:rPr>
                        <a:t>230,00</a:t>
                      </a:r>
                      <a:endParaRPr lang="ru-RU" sz="1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</a:tr>
              <a:tr h="284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 Narrow" pitchFamily="34" charset="0"/>
                        </a:rPr>
                        <a:t>Создание Технопарка</a:t>
                      </a:r>
                      <a:endParaRPr lang="ru-RU" sz="11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698,2</a:t>
                      </a:r>
                      <a:endParaRPr lang="ru-RU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Narrow" pitchFamily="34" charset="0"/>
                        </a:rPr>
                        <a:t>10,00</a:t>
                      </a:r>
                      <a:endParaRPr lang="ru-RU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Narrow" pitchFamily="34" charset="0"/>
                        </a:rPr>
                        <a:t>30,00</a:t>
                      </a:r>
                      <a:endParaRPr lang="ru-RU" sz="1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Narrow" pitchFamily="34" charset="0"/>
                        </a:rPr>
                        <a:t>658,20</a:t>
                      </a:r>
                      <a:endParaRPr lang="ru-RU" sz="1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</a:tr>
              <a:tr h="284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 Narrow" pitchFamily="34" charset="0"/>
                        </a:rPr>
                        <a:t>Создание Международного исследовательского центра</a:t>
                      </a:r>
                      <a:endParaRPr lang="ru-RU" sz="11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Narrow" pitchFamily="34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Narrow" pitchFamily="34" charset="0"/>
                        </a:rPr>
                        <a:t>(после 2018 года)</a:t>
                      </a:r>
                      <a:endParaRPr lang="ru-RU" sz="1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</a:tr>
              <a:tr h="284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 Narrow" pitchFamily="34" charset="0"/>
                        </a:rPr>
                        <a:t>Разработка и реализация блока совместных кадровых программ</a:t>
                      </a:r>
                      <a:endParaRPr lang="ru-RU" sz="11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Narrow" pitchFamily="34" charset="0"/>
                        </a:rPr>
                        <a:t>78,85</a:t>
                      </a:r>
                      <a:endParaRPr lang="ru-RU" sz="1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Narrow" pitchFamily="34" charset="0"/>
                        </a:rPr>
                        <a:t>3,60</a:t>
                      </a:r>
                      <a:endParaRPr lang="ru-RU" sz="1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Narrow" pitchFamily="34" charset="0"/>
                        </a:rPr>
                        <a:t>24,85</a:t>
                      </a:r>
                      <a:endParaRPr lang="ru-RU" sz="1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Narrow" pitchFamily="34" charset="0"/>
                        </a:rPr>
                        <a:t>17,20</a:t>
                      </a:r>
                      <a:endParaRPr lang="ru-RU" sz="1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Narrow" pitchFamily="34" charset="0"/>
                        </a:rPr>
                        <a:t>17,20</a:t>
                      </a:r>
                      <a:endParaRPr lang="ru-RU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Narrow" pitchFamily="34" charset="0"/>
                        </a:rPr>
                        <a:t>16,00</a:t>
                      </a:r>
                      <a:endParaRPr lang="ru-RU" sz="1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 Narrow" pitchFamily="34" charset="0"/>
                        </a:rPr>
                        <a:t>Проект создания завода (производства) радиофармпрепаратов</a:t>
                      </a:r>
                      <a:endParaRPr lang="ru-RU" sz="11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  <a:tc>
                  <a:txBody>
                    <a:bodyPr/>
                    <a:lstStyle/>
                    <a:p>
                      <a:pPr marL="4763" marR="762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000">
                          <a:latin typeface="Arial Narrow" pitchFamily="34" charset="0"/>
                        </a:rPr>
                        <a:t>229,00</a:t>
                      </a:r>
                      <a:endParaRPr lang="ru-RU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x-none" sz="1000">
                          <a:latin typeface="Arial Narrow" pitchFamily="34" charset="0"/>
                        </a:rPr>
                        <a:t>12,00</a:t>
                      </a:r>
                      <a:endParaRPr lang="ru-RU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x-none" sz="1000">
                          <a:latin typeface="Arial Narrow" pitchFamily="34" charset="0"/>
                        </a:rPr>
                        <a:t>57,00</a:t>
                      </a:r>
                      <a:endParaRPr lang="ru-RU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000">
                          <a:latin typeface="Arial Narrow" pitchFamily="34" charset="0"/>
                        </a:rPr>
                        <a:t>160,00</a:t>
                      </a:r>
                      <a:endParaRPr lang="ru-RU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</a:tr>
              <a:tr h="284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 Narrow" pitchFamily="34" charset="0"/>
                        </a:rPr>
                        <a:t>Мероприятия по развитию международно-технического сотрудничества</a:t>
                      </a:r>
                      <a:endParaRPr lang="ru-RU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  <a:tc>
                  <a:txBody>
                    <a:bodyPr/>
                    <a:lstStyle/>
                    <a:p>
                      <a:pPr marL="4763" marR="762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000" smtClean="0">
                          <a:latin typeface="Arial Narrow" pitchFamily="34" charset="0"/>
                        </a:rPr>
                        <a:t>12,6</a:t>
                      </a:r>
                      <a:r>
                        <a:rPr lang="ru-RU" sz="1000" dirty="0" smtClean="0">
                          <a:latin typeface="Arial Narrow" pitchFamily="34" charset="0"/>
                        </a:rPr>
                        <a:t>0</a:t>
                      </a:r>
                      <a:endParaRPr lang="ru-RU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x-none" sz="1000">
                          <a:latin typeface="Arial Narrow" pitchFamily="34" charset="0"/>
                        </a:rPr>
                        <a:t>3,15</a:t>
                      </a:r>
                      <a:endParaRPr lang="ru-RU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x-none" sz="1000">
                          <a:latin typeface="Arial Narrow" pitchFamily="34" charset="0"/>
                        </a:rPr>
                        <a:t>3,15</a:t>
                      </a:r>
                      <a:endParaRPr lang="ru-RU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000">
                          <a:latin typeface="Arial Narrow" pitchFamily="34" charset="0"/>
                        </a:rPr>
                        <a:t>3,15</a:t>
                      </a:r>
                      <a:endParaRPr lang="ru-RU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Narrow" pitchFamily="34" charset="0"/>
                        </a:rPr>
                        <a:t>3,15</a:t>
                      </a:r>
                      <a:endParaRPr lang="ru-RU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</a:tr>
              <a:tr h="6571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 Narrow" pitchFamily="34" charset="0"/>
                        </a:rPr>
                        <a:t>Организационное развитие кластера</a:t>
                      </a:r>
                      <a:endParaRPr lang="ru-RU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  <a:tc>
                  <a:txBody>
                    <a:bodyPr/>
                    <a:lstStyle/>
                    <a:p>
                      <a:pPr marL="87313" marR="762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40,00</a:t>
                      </a:r>
                      <a:endParaRPr lang="ru-RU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20,00</a:t>
                      </a:r>
                      <a:endParaRPr lang="ru-RU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ru-RU" sz="10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20,00</a:t>
                      </a:r>
                      <a:endParaRPr lang="ru-RU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4185" algn="l"/>
                        </a:tabLst>
                      </a:pPr>
                      <a:endParaRPr lang="ru-RU" sz="1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</a:tr>
              <a:tr h="74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Arial Narrow" pitchFamily="34" charset="0"/>
                        </a:rPr>
                        <a:t>ВСЕГО</a:t>
                      </a:r>
                      <a:r>
                        <a:rPr lang="en-US" sz="1000" b="1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ru-RU" sz="1000" b="1" dirty="0" smtClean="0">
                          <a:latin typeface="Arial Narrow" pitchFamily="34" charset="0"/>
                        </a:rPr>
                        <a:t>на</a:t>
                      </a:r>
                      <a:r>
                        <a:rPr lang="ru-RU" sz="1000" b="1" baseline="0" dirty="0" smtClean="0">
                          <a:latin typeface="Arial Narrow" pitchFamily="34" charset="0"/>
                        </a:rPr>
                        <a:t> субсидирование, в том числе:</a:t>
                      </a:r>
                      <a:endParaRPr lang="ru-RU" sz="1000" b="1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1614,55</a:t>
                      </a:r>
                      <a:endParaRPr lang="ru-RU" sz="1200" b="1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23,60</a:t>
                      </a:r>
                      <a:endParaRPr lang="ru-RU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1200" b="1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70,00</a:t>
                      </a:r>
                      <a:endParaRPr lang="ru-RU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ru-RU" sz="1200" b="1" dirty="0">
                          <a:latin typeface="Arial Narrow" pitchFamily="34" charset="0"/>
                          <a:ea typeface="Calibri"/>
                          <a:cs typeface="Times New Roman"/>
                        </a:rPr>
                        <a:t>103,25</a:t>
                      </a:r>
                      <a:endParaRPr lang="ru-RU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Narrow" pitchFamily="34" charset="0"/>
                          <a:ea typeface="Calibri"/>
                          <a:cs typeface="Times New Roman"/>
                        </a:rPr>
                        <a:t>510,35</a:t>
                      </a:r>
                      <a:endParaRPr lang="ru-RU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907,35</a:t>
                      </a:r>
                      <a:endParaRPr lang="ru-RU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53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Из федерального бюджета</a:t>
                      </a:r>
                      <a:endParaRPr lang="ru-RU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  <a:tc>
                  <a:txBody>
                    <a:bodyPr/>
                    <a:lstStyle/>
                    <a:p>
                      <a:pPr marL="4763" marR="762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900" dirty="0">
                          <a:latin typeface="Arial Narrow"/>
                          <a:ea typeface="Calibri"/>
                          <a:cs typeface="Times New Roman"/>
                        </a:rPr>
                        <a:t>807,28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 Narrow"/>
                          <a:ea typeface="Calibri"/>
                          <a:cs typeface="Times New Roman"/>
                        </a:rPr>
                        <a:t>11,80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900" dirty="0">
                          <a:latin typeface="Arial Narrow"/>
                          <a:ea typeface="Calibri"/>
                          <a:cs typeface="Times New Roman"/>
                        </a:rPr>
                        <a:t>35,00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ru-RU" sz="900" dirty="0">
                          <a:latin typeface="Arial Narrow"/>
                          <a:ea typeface="Calibri"/>
                          <a:cs typeface="Times New Roman"/>
                        </a:rPr>
                        <a:t>51,63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 Narrow"/>
                          <a:ea typeface="Calibri"/>
                          <a:cs typeface="Times New Roman"/>
                        </a:rPr>
                        <a:t>255,18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453,68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450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Из регионального бюджета</a:t>
                      </a:r>
                      <a:endParaRPr lang="ru-RU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  <a:tc>
                  <a:txBody>
                    <a:bodyPr/>
                    <a:lstStyle/>
                    <a:p>
                      <a:pPr marL="4763" marR="762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 Narrow"/>
                          <a:ea typeface="Calibri"/>
                          <a:cs typeface="Times New Roman"/>
                        </a:rPr>
                        <a:t>403,64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 Narrow"/>
                          <a:ea typeface="Calibri"/>
                          <a:cs typeface="Times New Roman"/>
                        </a:rPr>
                        <a:t>5,90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900" dirty="0">
                          <a:latin typeface="Arial Narrow"/>
                          <a:ea typeface="Calibri"/>
                          <a:cs typeface="Times New Roman"/>
                        </a:rPr>
                        <a:t>17,5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900" dirty="0">
                          <a:latin typeface="Arial Narrow"/>
                          <a:ea typeface="Calibri"/>
                          <a:cs typeface="Times New Roman"/>
                        </a:rPr>
                        <a:t>25,81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 Narrow"/>
                          <a:ea typeface="Calibri"/>
                          <a:cs typeface="Times New Roman"/>
                        </a:rPr>
                        <a:t>127,59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226,84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678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Из внебюджетных источников</a:t>
                      </a:r>
                      <a:endParaRPr lang="ru-RU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6504" marR="26504" marT="0" marB="0" anchor="ctr"/>
                </a:tc>
                <a:tc>
                  <a:txBody>
                    <a:bodyPr/>
                    <a:lstStyle/>
                    <a:p>
                      <a:pPr marL="4763" marR="762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 Narrow"/>
                          <a:ea typeface="Calibri"/>
                          <a:cs typeface="Times New Roman"/>
                        </a:rPr>
                        <a:t>403,64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 Narrow"/>
                          <a:ea typeface="Calibri"/>
                          <a:cs typeface="Times New Roman"/>
                        </a:rPr>
                        <a:t>5,90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900" dirty="0">
                          <a:latin typeface="Arial Narrow"/>
                          <a:ea typeface="Calibri"/>
                          <a:cs typeface="Times New Roman"/>
                        </a:rPr>
                        <a:t>17,5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900" dirty="0">
                          <a:latin typeface="Arial Narrow"/>
                          <a:ea typeface="Calibri"/>
                          <a:cs typeface="Times New Roman"/>
                        </a:rPr>
                        <a:t>25,81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 Narrow"/>
                          <a:ea typeface="Calibri"/>
                          <a:cs typeface="Times New Roman"/>
                        </a:rPr>
                        <a:t>127,59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226,84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42852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Основные эффекты реализации проектов развития Ядерно-инновационного кластера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4" y="1412776"/>
          <a:ext cx="8280919" cy="4997943"/>
        </p:xfrm>
        <a:graphic>
          <a:graphicData uri="http://schemas.openxmlformats.org/drawingml/2006/table">
            <a:tbl>
              <a:tblPr/>
              <a:tblGrid>
                <a:gridCol w="2611143"/>
                <a:gridCol w="974165"/>
                <a:gridCol w="742177"/>
                <a:gridCol w="741307"/>
                <a:gridCol w="856427"/>
                <a:gridCol w="130909"/>
                <a:gridCol w="741307"/>
                <a:gridCol w="742177"/>
                <a:gridCol w="741307"/>
              </a:tblGrid>
              <a:tr h="3536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Ед. измерения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9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Минимальный объем заказов на НИР и НИОКР в кластере (ежегодно)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млн.руб.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1800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2000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2200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2400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2600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7958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Количество спин-оффов по итогам деятельности Центра технологических компетенций (ежегодно)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 шт.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68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Количество исследований и разработок, связанных с созданием РФП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шт.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5968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Количество созданных бизнес-планов и предложений по созданию бизнеса (ежегодно)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 шт.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958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Количество заявок на патенты/полученных патентов в рамках Центра технологических компетенций (ежегодно)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 шт.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3979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Число пациентов, прошедших лечение в ФВЦМР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тыс.чел.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Минимальный объем выпуска РФП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млн.руб.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95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120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596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Объем производства радионуклидной продукции, в т.ч. 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Mo</a:t>
                      </a:r>
                      <a:r>
                        <a:rPr lang="ru-RU" sz="12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-99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млн.руб.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400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450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500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550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600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650</a:t>
                      </a:r>
                      <a:endParaRPr lang="ru-RU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42852"/>
            <a:ext cx="6786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Целевая структура Ядерно-инновационного кластера - 2020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C:\Documents and Settings\Администратор\Рабочий стол\Dae\работа\Кластеры\Димитровград\Заявка в Минэконом\Кластер_целевая структура 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844824"/>
            <a:ext cx="8991600" cy="3867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620</Words>
  <Application>Microsoft Office PowerPoint</Application>
  <PresentationFormat>Экран (4:3)</PresentationFormat>
  <Paragraphs>187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Dae</cp:lastModifiedBy>
  <cp:revision>111</cp:revision>
  <dcterms:modified xsi:type="dcterms:W3CDTF">2012-04-18T17:29:00Z</dcterms:modified>
</cp:coreProperties>
</file>