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8" r:id="rId4"/>
    <p:sldId id="264" r:id="rId5"/>
    <p:sldId id="266" r:id="rId6"/>
    <p:sldId id="267" r:id="rId7"/>
    <p:sldId id="259" r:id="rId8"/>
    <p:sldId id="260" r:id="rId9"/>
    <p:sldId id="261" r:id="rId10"/>
    <p:sldId id="262" r:id="rId11"/>
    <p:sldId id="270" r:id="rId12"/>
    <p:sldId id="269" r:id="rId1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720" y="-96"/>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1E80A1-0E5E-4CBD-8A9E-21815E2B6C15}" type="datetimeFigureOut">
              <a:rPr lang="en-US" smtClean="0"/>
              <a:pPr/>
              <a:t>12/10/2012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389AF-2A77-4672-838C-DF6BAF3FC34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1E80A1-0E5E-4CBD-8A9E-21815E2B6C15}" type="datetimeFigureOut">
              <a:rPr lang="en-US" smtClean="0"/>
              <a:pPr/>
              <a:t>12/10/2012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389AF-2A77-4672-838C-DF6BAF3FC34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1E80A1-0E5E-4CBD-8A9E-21815E2B6C15}" type="datetimeFigureOut">
              <a:rPr lang="en-US" smtClean="0"/>
              <a:pPr/>
              <a:t>12/10/2012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389AF-2A77-4672-838C-DF6BAF3FC34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1E80A1-0E5E-4CBD-8A9E-21815E2B6C15}" type="datetimeFigureOut">
              <a:rPr lang="en-US" smtClean="0"/>
              <a:pPr/>
              <a:t>12/10/2012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389AF-2A77-4672-838C-DF6BAF3FC34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1E80A1-0E5E-4CBD-8A9E-21815E2B6C15}" type="datetimeFigureOut">
              <a:rPr lang="en-US" smtClean="0"/>
              <a:pPr/>
              <a:t>12/10/2012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389AF-2A77-4672-838C-DF6BAF3FC34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1E80A1-0E5E-4CBD-8A9E-21815E2B6C15}" type="datetimeFigureOut">
              <a:rPr lang="en-US" smtClean="0"/>
              <a:pPr/>
              <a:t>12/10/2012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389AF-2A77-4672-838C-DF6BAF3FC34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1E80A1-0E5E-4CBD-8A9E-21815E2B6C15}" type="datetimeFigureOut">
              <a:rPr lang="en-US" smtClean="0"/>
              <a:pPr/>
              <a:t>12/10/2012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21389AF-2A77-4672-838C-DF6BAF3FC34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1E80A1-0E5E-4CBD-8A9E-21815E2B6C15}" type="datetimeFigureOut">
              <a:rPr lang="en-US" smtClean="0"/>
              <a:pPr/>
              <a:t>12/10/2012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1389AF-2A77-4672-838C-DF6BAF3FC34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1E80A1-0E5E-4CBD-8A9E-21815E2B6C15}" type="datetimeFigureOut">
              <a:rPr lang="en-US" smtClean="0"/>
              <a:pPr/>
              <a:t>12/10/2012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21389AF-2A77-4672-838C-DF6BAF3FC34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1E80A1-0E5E-4CBD-8A9E-21815E2B6C15}" type="datetimeFigureOut">
              <a:rPr lang="en-US" smtClean="0"/>
              <a:pPr/>
              <a:t>12/10/2012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389AF-2A77-4672-838C-DF6BAF3FC34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1E80A1-0E5E-4CBD-8A9E-21815E2B6C15}" type="datetimeFigureOut">
              <a:rPr lang="en-US" smtClean="0"/>
              <a:pPr/>
              <a:t>12/10/2012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389AF-2A77-4672-838C-DF6BAF3FC34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A1E80A1-0E5E-4CBD-8A9E-21815E2B6C15}" type="datetimeFigureOut">
              <a:rPr lang="en-US" smtClean="0"/>
              <a:pPr/>
              <a:t>12/10/2012</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1389AF-2A77-4672-838C-DF6BAF3FC34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61951"/>
            <a:ext cx="7772400" cy="914399"/>
          </a:xfrm>
        </p:spPr>
        <p:txBody>
          <a:bodyPr>
            <a:normAutofit/>
          </a:bodyPr>
          <a:lstStyle/>
          <a:p>
            <a:r>
              <a:rPr lang="en-US" sz="4800" dirty="0" smtClean="0"/>
              <a:t>G20 Track Record</a:t>
            </a:r>
            <a:endParaRPr lang="en-US" sz="4800" dirty="0"/>
          </a:p>
        </p:txBody>
      </p:sp>
      <p:sp>
        <p:nvSpPr>
          <p:cNvPr id="3" name="Subtitle 2"/>
          <p:cNvSpPr>
            <a:spLocks noGrp="1"/>
          </p:cNvSpPr>
          <p:nvPr>
            <p:ph type="subTitle" idx="1"/>
          </p:nvPr>
        </p:nvSpPr>
        <p:spPr>
          <a:xfrm>
            <a:off x="1295400" y="1809750"/>
            <a:ext cx="6400800" cy="3048000"/>
          </a:xfrm>
        </p:spPr>
        <p:txBody>
          <a:bodyPr/>
          <a:lstStyle/>
          <a:p>
            <a:r>
              <a:rPr lang="en-US" dirty="0" smtClean="0">
                <a:solidFill>
                  <a:schemeClr val="tx1"/>
                </a:solidFill>
              </a:rPr>
              <a:t>John  Ruthrauff</a:t>
            </a:r>
          </a:p>
          <a:p>
            <a:r>
              <a:rPr lang="en-US" dirty="0" smtClean="0">
                <a:solidFill>
                  <a:schemeClr val="tx1"/>
                </a:solidFill>
              </a:rPr>
              <a:t>Director, International Advocacy</a:t>
            </a:r>
          </a:p>
          <a:p>
            <a:r>
              <a:rPr lang="en-US" dirty="0" smtClean="0">
                <a:solidFill>
                  <a:schemeClr val="tx1"/>
                </a:solidFill>
              </a:rPr>
              <a:t>InterAction</a:t>
            </a:r>
          </a:p>
          <a:p>
            <a:endParaRPr lang="en-US" dirty="0">
              <a:solidFill>
                <a:schemeClr val="tx1"/>
              </a:solidFill>
            </a:endParaRPr>
          </a:p>
        </p:txBody>
      </p:sp>
      <p:pic>
        <p:nvPicPr>
          <p:cNvPr id="4" name="Picture 3" descr="G:\Share\Collateral\IA Logos\Horizontal logos\For print\InterAction_VisdID_FINAL_horz_CMYK.jpg"/>
          <p:cNvPicPr/>
          <p:nvPr/>
        </p:nvPicPr>
        <p:blipFill>
          <a:blip r:embed="rId2" cstate="print"/>
          <a:srcRect/>
          <a:stretch>
            <a:fillRect/>
          </a:stretch>
        </p:blipFill>
        <p:spPr bwMode="auto">
          <a:xfrm>
            <a:off x="2743200" y="3790950"/>
            <a:ext cx="3657600" cy="91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1222772"/>
          </a:xfrm>
        </p:spPr>
        <p:txBody>
          <a:bodyPr>
            <a:normAutofit fontScale="90000"/>
          </a:bodyPr>
          <a:lstStyle/>
          <a:p>
            <a:r>
              <a:rPr lang="en-US" dirty="0" smtClean="0"/>
              <a:t>4.  G20 </a:t>
            </a:r>
            <a:r>
              <a:rPr lang="en-US" dirty="0"/>
              <a:t>Anti-Corruption </a:t>
            </a:r>
            <a:r>
              <a:rPr lang="en-US" dirty="0" smtClean="0"/>
              <a:t/>
            </a:r>
            <a:br>
              <a:rPr lang="en-US" dirty="0" smtClean="0"/>
            </a:br>
            <a:r>
              <a:rPr lang="en-US" dirty="0" smtClean="0"/>
              <a:t>Working </a:t>
            </a:r>
            <a:r>
              <a:rPr lang="en-US" dirty="0"/>
              <a:t>Group’s mandate</a:t>
            </a:r>
          </a:p>
        </p:txBody>
      </p:sp>
      <p:sp>
        <p:nvSpPr>
          <p:cNvPr id="3" name="Content Placeholder 2"/>
          <p:cNvSpPr>
            <a:spLocks noGrp="1"/>
          </p:cNvSpPr>
          <p:nvPr>
            <p:ph idx="1"/>
          </p:nvPr>
        </p:nvSpPr>
        <p:spPr>
          <a:xfrm>
            <a:off x="457200" y="1657349"/>
            <a:ext cx="8229600" cy="2937273"/>
          </a:xfrm>
        </p:spPr>
        <p:txBody>
          <a:bodyPr/>
          <a:lstStyle/>
          <a:p>
            <a:r>
              <a:rPr lang="en-US" dirty="0"/>
              <a:t>In 2012 the Working Group’s mandate was extended for two years to </a:t>
            </a:r>
            <a:r>
              <a:rPr lang="en-US" dirty="0" smtClean="0"/>
              <a:t>allow</a:t>
            </a:r>
            <a:r>
              <a:rPr lang="en-US" dirty="0"/>
              <a:t> it to function during </a:t>
            </a:r>
            <a:r>
              <a:rPr lang="en-US" dirty="0" smtClean="0"/>
              <a:t> both the </a:t>
            </a:r>
            <a:r>
              <a:rPr lang="en-US" dirty="0"/>
              <a:t>Russian G20 Presidency and </a:t>
            </a:r>
            <a:r>
              <a:rPr lang="en-US" dirty="0" smtClean="0"/>
              <a:t>the </a:t>
            </a:r>
            <a:r>
              <a:rPr lang="en-US" dirty="0"/>
              <a:t>Australian G20 Presidency.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Anti-Corruption Example: Failures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Failure to support global anti-corruption laws</a:t>
            </a:r>
          </a:p>
          <a:p>
            <a:pPr marL="514350" indent="-514350">
              <a:buFont typeface="+mj-lt"/>
              <a:buAutoNum type="arabicPeriod"/>
            </a:pPr>
            <a:r>
              <a:rPr lang="en-US" dirty="0" smtClean="0"/>
              <a:t>Lack of enforcement of anti-bribery legislation.</a:t>
            </a:r>
          </a:p>
          <a:p>
            <a:pPr marL="514350" indent="-514350">
              <a:buFont typeface="+mj-lt"/>
              <a:buAutoNum type="arabicPeriod"/>
            </a:pPr>
            <a:r>
              <a:rPr lang="en-US" dirty="0" smtClean="0"/>
              <a:t>Lack of financial transparency.</a:t>
            </a:r>
          </a:p>
          <a:p>
            <a:pPr marL="514350" indent="-514350">
              <a:buFont typeface="+mj-lt"/>
              <a:buAutoNum type="arabicPeriod"/>
            </a:pPr>
            <a:r>
              <a:rPr lang="en-US" dirty="0" smtClean="0"/>
              <a:t>Failure to close tax havens, especially in developed countries.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p:txBody>
          <a:bodyPr>
            <a:normAutofit/>
          </a:bodyPr>
          <a:lstStyle/>
          <a:p>
            <a:pPr>
              <a:buNone/>
            </a:pPr>
            <a:r>
              <a:rPr lang="en-US" sz="3600" dirty="0" smtClean="0"/>
              <a:t>The G20 needs a crisis to: </a:t>
            </a:r>
          </a:p>
          <a:p>
            <a:pPr marL="514350" indent="-514350">
              <a:buFont typeface="+mj-lt"/>
              <a:buAutoNum type="arabicPeriod"/>
            </a:pPr>
            <a:r>
              <a:rPr lang="en-US" sz="3600" dirty="0" smtClean="0"/>
              <a:t>Make clear and rapid decisions </a:t>
            </a:r>
          </a:p>
          <a:p>
            <a:pPr marL="514350" indent="-514350">
              <a:buFont typeface="+mj-lt"/>
              <a:buAutoNum type="arabicPeriod"/>
            </a:pPr>
            <a:r>
              <a:rPr lang="en-US" sz="3600" dirty="0" smtClean="0"/>
              <a:t>Act in a decisive manner. </a:t>
            </a:r>
            <a:endParaRPr lang="en-US"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85750"/>
            <a:ext cx="8610600" cy="4862870"/>
          </a:xfrm>
          <a:prstGeom prst="rect">
            <a:avLst/>
          </a:prstGeom>
        </p:spPr>
        <p:txBody>
          <a:bodyPr wrap="square">
            <a:spAutoFit/>
          </a:bodyPr>
          <a:lstStyle/>
          <a:p>
            <a:pPr algn="ctr"/>
            <a:r>
              <a:rPr lang="en-GB" sz="3600" b="1" dirty="0" smtClean="0">
                <a:solidFill>
                  <a:srgbClr val="FF0000"/>
                </a:solidFill>
              </a:rPr>
              <a:t>CRISIS MODE</a:t>
            </a:r>
          </a:p>
          <a:p>
            <a:pPr algn="ctr"/>
            <a:r>
              <a:rPr lang="en-GB" sz="2800" b="1" dirty="0" smtClean="0"/>
              <a:t>Within </a:t>
            </a:r>
            <a:r>
              <a:rPr lang="en-GB" sz="2800" b="1" dirty="0"/>
              <a:t>months </a:t>
            </a:r>
            <a:r>
              <a:rPr lang="en-GB" sz="2800" b="1" dirty="0" smtClean="0"/>
              <a:t>G-20’s Nov 2008 meeting</a:t>
            </a:r>
          </a:p>
          <a:p>
            <a:endParaRPr lang="en-GB" dirty="0"/>
          </a:p>
          <a:p>
            <a:pPr>
              <a:buFont typeface="Wingdings" pitchFamily="2" charset="2"/>
              <a:buChar char="ü"/>
            </a:pPr>
            <a:r>
              <a:rPr lang="en-GB" sz="2400" dirty="0"/>
              <a:t> </a:t>
            </a:r>
            <a:r>
              <a:rPr lang="en-GB" sz="2400" dirty="0" smtClean="0"/>
              <a:t> Expedited </a:t>
            </a:r>
            <a:r>
              <a:rPr lang="en-GB" sz="2400" dirty="0"/>
              <a:t>an agreement on the Basel III supervisory framework; </a:t>
            </a:r>
          </a:p>
          <a:p>
            <a:pPr>
              <a:buFont typeface="Wingdings" pitchFamily="2" charset="2"/>
              <a:buChar char="ü"/>
            </a:pPr>
            <a:r>
              <a:rPr lang="en-GB" sz="2400" dirty="0"/>
              <a:t>  </a:t>
            </a:r>
            <a:r>
              <a:rPr lang="en-GB" sz="2400" dirty="0" smtClean="0"/>
              <a:t>Established </a:t>
            </a:r>
            <a:r>
              <a:rPr lang="en-GB" sz="2400" dirty="0"/>
              <a:t>a new </a:t>
            </a:r>
            <a:r>
              <a:rPr lang="en-GB" sz="2400" dirty="0" smtClean="0"/>
              <a:t>organization: </a:t>
            </a:r>
            <a:r>
              <a:rPr lang="en-GB" sz="2400" dirty="0"/>
              <a:t>Financial Stability Board (FSB)</a:t>
            </a:r>
          </a:p>
          <a:p>
            <a:pPr>
              <a:buFont typeface="Wingdings" pitchFamily="2" charset="2"/>
              <a:buChar char="ü"/>
            </a:pPr>
            <a:r>
              <a:rPr lang="en-GB" sz="2400" dirty="0"/>
              <a:t>  Expanded  the membership of the Basel Committee on Banking </a:t>
            </a:r>
            <a:endParaRPr lang="en-GB" sz="2400" dirty="0" smtClean="0"/>
          </a:p>
          <a:p>
            <a:r>
              <a:rPr lang="en-GB" sz="2400" dirty="0"/>
              <a:t> </a:t>
            </a:r>
            <a:r>
              <a:rPr lang="en-GB" sz="2400" dirty="0" smtClean="0"/>
              <a:t>     Supervision</a:t>
            </a:r>
            <a:r>
              <a:rPr lang="en-GB" sz="2400" dirty="0"/>
              <a:t>; </a:t>
            </a:r>
          </a:p>
          <a:p>
            <a:pPr>
              <a:buFont typeface="Wingdings" pitchFamily="2" charset="2"/>
              <a:buChar char="ü"/>
            </a:pPr>
            <a:r>
              <a:rPr lang="en-GB" sz="2400" dirty="0"/>
              <a:t>  </a:t>
            </a:r>
            <a:r>
              <a:rPr lang="en-GB" sz="2400" dirty="0" smtClean="0"/>
              <a:t>Strengthened </a:t>
            </a:r>
            <a:r>
              <a:rPr lang="en-GB" sz="2400" dirty="0"/>
              <a:t>the governance and finances of the IMF</a:t>
            </a:r>
          </a:p>
          <a:p>
            <a:pPr>
              <a:buFont typeface="Wingdings" pitchFamily="2" charset="2"/>
              <a:buChar char="ü"/>
            </a:pPr>
            <a:r>
              <a:rPr lang="en-GB" sz="2400" dirty="0"/>
              <a:t>  </a:t>
            </a:r>
            <a:r>
              <a:rPr lang="en-GB" sz="2400" dirty="0" smtClean="0"/>
              <a:t>Laid </a:t>
            </a:r>
            <a:r>
              <a:rPr lang="en-GB" sz="2400" dirty="0"/>
              <a:t>down a new foundation for economic policy coordination </a:t>
            </a:r>
            <a:endParaRPr lang="en-GB" sz="2400" dirty="0" smtClean="0"/>
          </a:p>
          <a:p>
            <a:r>
              <a:rPr lang="en-GB" sz="2400" dirty="0"/>
              <a:t> </a:t>
            </a:r>
            <a:r>
              <a:rPr lang="en-GB" sz="2400" dirty="0" smtClean="0"/>
              <a:t>     through </a:t>
            </a:r>
            <a:r>
              <a:rPr lang="en-GB" sz="2400" dirty="0"/>
              <a:t>the </a:t>
            </a:r>
            <a:r>
              <a:rPr lang="en-GB" sz="2400" dirty="0" smtClean="0"/>
              <a:t>Framework </a:t>
            </a:r>
            <a:r>
              <a:rPr lang="en-GB" sz="2400" dirty="0"/>
              <a:t>for Strong, Sustainable, and Balanced </a:t>
            </a:r>
            <a:endParaRPr lang="en-GB" sz="2400" dirty="0" smtClean="0"/>
          </a:p>
          <a:p>
            <a:r>
              <a:rPr lang="en-GB" sz="2400" dirty="0"/>
              <a:t> </a:t>
            </a:r>
            <a:r>
              <a:rPr lang="en-GB" sz="2400" dirty="0" smtClean="0"/>
              <a:t>     Growth</a:t>
            </a:r>
            <a:r>
              <a:rPr lang="en-GB" sz="2400" dirty="0"/>
              <a:t>.</a:t>
            </a:r>
            <a:endParaRPr lang="en-GB" dirty="0"/>
          </a:p>
          <a:p>
            <a:endParaRPr lang="en-US" dirty="0"/>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514350"/>
            <a:ext cx="7467600" cy="4154984"/>
          </a:xfrm>
          <a:prstGeom prst="rect">
            <a:avLst/>
          </a:prstGeom>
        </p:spPr>
        <p:txBody>
          <a:bodyPr wrap="square">
            <a:spAutoFit/>
          </a:bodyPr>
          <a:lstStyle/>
          <a:p>
            <a:r>
              <a:rPr lang="en-US" sz="2400" dirty="0" smtClean="0"/>
              <a:t>HOWEVER after the worst of the crisis:</a:t>
            </a:r>
          </a:p>
          <a:p>
            <a:endParaRPr lang="en-GB" sz="2400" dirty="0" smtClean="0"/>
          </a:p>
          <a:p>
            <a:r>
              <a:rPr lang="en-GB" sz="2400" dirty="0" smtClean="0"/>
              <a:t>“its effectiveness as an enduring facilitating framework for international cooperation has proved mixed at best. Progress on international financial regulation has been uneven, while the mutual assessment process embedded in the Framework for Strong, Sustainable, and Balanced Growth has simply failed to deliver on its promises”</a:t>
            </a:r>
          </a:p>
          <a:p>
            <a:endParaRPr lang="en-GB" sz="2400" dirty="0" smtClean="0"/>
          </a:p>
          <a:p>
            <a:r>
              <a:rPr lang="en-GB" sz="2400" dirty="0" smtClean="0"/>
              <a:t>Source: Homi Kharas and Domenico Lombardi I Brookings Institution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819150"/>
            <a:ext cx="7010400" cy="4462760"/>
          </a:xfrm>
          <a:prstGeom prst="rect">
            <a:avLst/>
          </a:prstGeom>
        </p:spPr>
        <p:txBody>
          <a:bodyPr wrap="square">
            <a:spAutoFit/>
          </a:bodyPr>
          <a:lstStyle/>
          <a:p>
            <a:pPr lvl="0" algn="ctr"/>
            <a:r>
              <a:rPr lang="en-US" sz="3600" b="1" dirty="0" smtClean="0">
                <a:solidFill>
                  <a:srgbClr val="FF0000"/>
                </a:solidFill>
              </a:rPr>
              <a:t>POST  CRISIS  MODE</a:t>
            </a:r>
          </a:p>
          <a:p>
            <a:pPr lvl="0" algn="ctr"/>
            <a:r>
              <a:rPr lang="en-US" sz="2800" b="1" dirty="0" smtClean="0"/>
              <a:t>Post  2008/09: Few specific deliverables </a:t>
            </a:r>
            <a:endParaRPr lang="en-US" b="1" dirty="0" smtClean="0"/>
          </a:p>
          <a:p>
            <a:pPr lvl="0"/>
            <a:endParaRPr lang="en-GB" sz="2400" dirty="0" smtClean="0"/>
          </a:p>
          <a:p>
            <a:pPr lvl="0">
              <a:buFont typeface="Arial" pitchFamily="34" charset="0"/>
              <a:buChar char="•"/>
            </a:pPr>
            <a:r>
              <a:rPr lang="en-GB" sz="2400" dirty="0" smtClean="0"/>
              <a:t>    IMF quota and governance reform is very slow</a:t>
            </a:r>
          </a:p>
          <a:p>
            <a:pPr lvl="0">
              <a:buFont typeface="Arial" pitchFamily="34" charset="0"/>
              <a:buChar char="•"/>
            </a:pPr>
            <a:r>
              <a:rPr lang="en-GB" sz="2400" dirty="0"/>
              <a:t> </a:t>
            </a:r>
            <a:r>
              <a:rPr lang="en-GB" sz="2400" dirty="0" smtClean="0"/>
              <a:t>   Anaemic leadership on Euro crisis </a:t>
            </a:r>
          </a:p>
          <a:p>
            <a:pPr lvl="0">
              <a:buFont typeface="Arial" pitchFamily="34" charset="0"/>
              <a:buChar char="•"/>
            </a:pPr>
            <a:r>
              <a:rPr lang="en-GB" sz="2400" dirty="0"/>
              <a:t> </a:t>
            </a:r>
            <a:r>
              <a:rPr lang="en-GB" sz="2400" dirty="0" smtClean="0"/>
              <a:t>   Low level of engagement with the G&gt;190— </a:t>
            </a:r>
          </a:p>
          <a:p>
            <a:pPr lvl="0"/>
            <a:r>
              <a:rPr lang="en-GB" sz="2400" dirty="0"/>
              <a:t> </a:t>
            </a:r>
            <a:r>
              <a:rPr lang="en-GB" sz="2400" dirty="0" smtClean="0"/>
              <a:t>     “Outreach” is unsystematic and lacks credibility</a:t>
            </a:r>
          </a:p>
          <a:p>
            <a:pPr lvl="0">
              <a:buFont typeface="Arial" pitchFamily="34" charset="0"/>
              <a:buChar char="•"/>
            </a:pPr>
            <a:r>
              <a:rPr lang="en-US" sz="2400" dirty="0" smtClean="0"/>
              <a:t>     Development is sidelined </a:t>
            </a:r>
          </a:p>
          <a:p>
            <a:pPr lvl="0">
              <a:buFont typeface="Arial" pitchFamily="34" charset="0"/>
              <a:buChar char="•"/>
            </a:pPr>
            <a:endParaRPr lang="en-US" dirty="0"/>
          </a:p>
          <a:p>
            <a:pPr lvl="0">
              <a:buFont typeface="Arial" pitchFamily="34" charset="0"/>
              <a:buChar char="•"/>
            </a:pPr>
            <a:endParaRPr lang="en-US" dirty="0" smtClean="0"/>
          </a:p>
          <a:p>
            <a:pPr lvl="0">
              <a:buFont typeface="Arial" pitchFamily="34" charset="0"/>
              <a:buChar char="•"/>
            </a:pPr>
            <a:endParaRPr lang="en-US" dirty="0"/>
          </a:p>
          <a:p>
            <a:pPr lvl="0"/>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latin typeface="Calibri" pitchFamily="34" charset="0"/>
              </a:rPr>
              <a:t>Development Example</a:t>
            </a:r>
            <a:endParaRPr lang="en-US" dirty="0">
              <a:solidFill>
                <a:srgbClr val="00B050"/>
              </a:solidFill>
            </a:endParaRPr>
          </a:p>
        </p:txBody>
      </p:sp>
      <p:sp>
        <p:nvSpPr>
          <p:cNvPr id="3" name="Content Placeholder 2"/>
          <p:cNvSpPr>
            <a:spLocks noGrp="1"/>
          </p:cNvSpPr>
          <p:nvPr>
            <p:ph idx="1"/>
          </p:nvPr>
        </p:nvSpPr>
        <p:spPr/>
        <p:txBody>
          <a:bodyPr>
            <a:normAutofit fontScale="92500" lnSpcReduction="20000"/>
          </a:bodyPr>
          <a:lstStyle/>
          <a:p>
            <a:r>
              <a:rPr lang="en-GB" dirty="0" smtClean="0"/>
              <a:t>Development is isolated within a sub-group and has produced no concrete deliverables</a:t>
            </a:r>
          </a:p>
          <a:p>
            <a:pPr lvl="0"/>
            <a:r>
              <a:rPr lang="en-GB" dirty="0" smtClean="0"/>
              <a:t>The Development Agenda is uneven and unwieldy, poorly communicated and has little public impact</a:t>
            </a:r>
          </a:p>
          <a:p>
            <a:pPr lvl="0"/>
            <a:r>
              <a:rPr lang="en-GB" dirty="0" smtClean="0"/>
              <a:t>Level of participation of the US, China and India in the DWG is suboptimal. Russia is slightly more involved.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590550"/>
            <a:ext cx="7620000" cy="5632311"/>
          </a:xfrm>
          <a:prstGeom prst="rect">
            <a:avLst/>
          </a:prstGeom>
        </p:spPr>
        <p:txBody>
          <a:bodyPr wrap="square">
            <a:spAutoFit/>
          </a:bodyPr>
          <a:lstStyle/>
          <a:p>
            <a:pPr>
              <a:buFont typeface="Arial" pitchFamily="34" charset="0"/>
              <a:buChar char="•"/>
            </a:pPr>
            <a:r>
              <a:rPr lang="en-GB" sz="2800" dirty="0" smtClean="0"/>
              <a:t>    The commitment to shared growth and narrowing the development gap is not reflected in the DWG’s multi-year action plan and development is not rooted in the G20’s primary responsibility of delivering on strong, sustainable and balanced growth. </a:t>
            </a:r>
          </a:p>
          <a:p>
            <a:pPr>
              <a:buFont typeface="Arial" pitchFamily="34" charset="0"/>
              <a:buChar char="•"/>
            </a:pPr>
            <a:endParaRPr lang="en-GB" sz="2800" dirty="0" smtClean="0"/>
          </a:p>
          <a:p>
            <a:pPr>
              <a:buFont typeface="Arial" pitchFamily="34" charset="0"/>
              <a:buChar char="•"/>
            </a:pPr>
            <a:r>
              <a:rPr lang="en-GB" sz="2800" dirty="0"/>
              <a:t> </a:t>
            </a:r>
            <a:r>
              <a:rPr lang="en-GB" sz="2800" dirty="0" smtClean="0"/>
              <a:t>   No low income countries are formal reps  at the G20. AU/NEPAD invitations are tenuous at best.</a:t>
            </a:r>
          </a:p>
          <a:p>
            <a:endParaRPr lang="en-GB" dirty="0"/>
          </a:p>
          <a:p>
            <a:endParaRPr lang="en-GB" dirty="0" smtClean="0"/>
          </a:p>
          <a:p>
            <a:endParaRPr lang="en-GB" dirty="0"/>
          </a:p>
          <a:p>
            <a:endParaRPr lang="en-GB" dirty="0" smtClean="0"/>
          </a:p>
          <a:p>
            <a:endParaRPr lang="en-GB" dirty="0"/>
          </a:p>
          <a:p>
            <a:endParaRPr lang="en-GB"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1603772"/>
          </a:xfrm>
        </p:spPr>
        <p:txBody>
          <a:bodyPr>
            <a:normAutofit fontScale="90000"/>
          </a:bodyPr>
          <a:lstStyle/>
          <a:p>
            <a:pPr lvl="0"/>
            <a:r>
              <a:rPr lang="en-US" dirty="0" smtClean="0">
                <a:solidFill>
                  <a:srgbClr val="00B050"/>
                </a:solidFill>
              </a:rPr>
              <a:t/>
            </a:r>
            <a:br>
              <a:rPr lang="en-US" dirty="0" smtClean="0">
                <a:solidFill>
                  <a:srgbClr val="00B050"/>
                </a:solidFill>
              </a:rPr>
            </a:br>
            <a:r>
              <a:rPr lang="en-US" dirty="0" smtClean="0">
                <a:solidFill>
                  <a:srgbClr val="00B050"/>
                </a:solidFill>
              </a:rPr>
              <a:t>Anti-Corruption Example: Successes </a:t>
            </a:r>
            <a:r>
              <a:rPr lang="en-US" dirty="0" smtClean="0"/>
              <a:t/>
            </a:r>
            <a:br>
              <a:rPr lang="en-US" dirty="0" smtClean="0"/>
            </a:br>
            <a:r>
              <a:rPr lang="en-US" dirty="0" smtClean="0"/>
              <a:t>1.  Criminalizing </a:t>
            </a:r>
            <a:r>
              <a:rPr lang="en-US" dirty="0"/>
              <a:t>foreign </a:t>
            </a:r>
            <a:r>
              <a:rPr lang="en-US" dirty="0" smtClean="0"/>
              <a:t>bribery</a:t>
            </a:r>
            <a:r>
              <a:rPr lang="en-US" dirty="0"/>
              <a:t/>
            </a:r>
            <a:br>
              <a:rPr lang="en-US" dirty="0"/>
            </a:br>
            <a:endParaRPr lang="en-US" dirty="0"/>
          </a:p>
        </p:txBody>
      </p:sp>
      <p:sp>
        <p:nvSpPr>
          <p:cNvPr id="3" name="Content Placeholder 2"/>
          <p:cNvSpPr>
            <a:spLocks noGrp="1"/>
          </p:cNvSpPr>
          <p:nvPr>
            <p:ph idx="1"/>
          </p:nvPr>
        </p:nvSpPr>
        <p:spPr>
          <a:xfrm>
            <a:off x="457200" y="2038349"/>
            <a:ext cx="8229600" cy="2556273"/>
          </a:xfrm>
        </p:spPr>
        <p:txBody>
          <a:bodyPr/>
          <a:lstStyle/>
          <a:p>
            <a:r>
              <a:rPr lang="en-US" dirty="0"/>
              <a:t>New legislation was passed in China, </a:t>
            </a:r>
            <a:r>
              <a:rPr lang="en-US" dirty="0" smtClean="0"/>
              <a:t>Russia and </a:t>
            </a:r>
            <a:r>
              <a:rPr lang="en-US" dirty="0"/>
              <a:t>the </a:t>
            </a:r>
            <a:r>
              <a:rPr lang="en-US" dirty="0" smtClean="0"/>
              <a:t>United Kingdom. </a:t>
            </a:r>
          </a:p>
          <a:p>
            <a:r>
              <a:rPr lang="en-US" dirty="0" smtClean="0"/>
              <a:t>New </a:t>
            </a:r>
            <a:r>
              <a:rPr lang="en-US" dirty="0"/>
              <a:t>legislation is also going through parliament in India and Indonesia.</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1451372"/>
          </a:xfrm>
        </p:spPr>
        <p:txBody>
          <a:bodyPr>
            <a:normAutofit/>
          </a:bodyPr>
          <a:lstStyle/>
          <a:p>
            <a:r>
              <a:rPr lang="en-US" dirty="0" smtClean="0"/>
              <a:t>2.  Protecting </a:t>
            </a:r>
            <a:r>
              <a:rPr lang="en-US" dirty="0"/>
              <a:t>people who </a:t>
            </a:r>
            <a:r>
              <a:rPr lang="en-US" dirty="0" smtClean="0"/>
              <a:t/>
            </a:r>
            <a:br>
              <a:rPr lang="en-US" dirty="0" smtClean="0"/>
            </a:br>
            <a:r>
              <a:rPr lang="en-US" dirty="0" smtClean="0"/>
              <a:t>report corruption</a:t>
            </a:r>
            <a:endParaRPr lang="en-US" dirty="0"/>
          </a:p>
        </p:txBody>
      </p:sp>
      <p:sp>
        <p:nvSpPr>
          <p:cNvPr id="3" name="Content Placeholder 2"/>
          <p:cNvSpPr>
            <a:spLocks noGrp="1"/>
          </p:cNvSpPr>
          <p:nvPr>
            <p:ph idx="1"/>
          </p:nvPr>
        </p:nvSpPr>
        <p:spPr>
          <a:xfrm>
            <a:off x="457200" y="2495550"/>
            <a:ext cx="8229600" cy="1676400"/>
          </a:xfrm>
        </p:spPr>
        <p:txBody>
          <a:bodyPr/>
          <a:lstStyle/>
          <a:p>
            <a:r>
              <a:rPr lang="en-US" dirty="0"/>
              <a:t>New whistleblower protection legislation has been passed in several countries, including South Korea.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Preventing </a:t>
            </a:r>
            <a:r>
              <a:rPr lang="en-US" dirty="0"/>
              <a:t>tax </a:t>
            </a:r>
            <a:r>
              <a:rPr lang="en-US" dirty="0" smtClean="0"/>
              <a:t>evasion</a:t>
            </a:r>
            <a:endParaRPr lang="en-US" dirty="0"/>
          </a:p>
        </p:txBody>
      </p:sp>
      <p:sp>
        <p:nvSpPr>
          <p:cNvPr id="3" name="Content Placeholder 2"/>
          <p:cNvSpPr>
            <a:spLocks noGrp="1"/>
          </p:cNvSpPr>
          <p:nvPr>
            <p:ph idx="1"/>
          </p:nvPr>
        </p:nvSpPr>
        <p:spPr>
          <a:xfrm>
            <a:off x="457200" y="1504949"/>
            <a:ext cx="8229600" cy="3276601"/>
          </a:xfrm>
        </p:spPr>
        <p:txBody>
          <a:bodyPr>
            <a:normAutofit lnSpcReduction="10000"/>
          </a:bodyPr>
          <a:lstStyle/>
          <a:p>
            <a:r>
              <a:rPr lang="en-US" dirty="0"/>
              <a:t>The G20 countries have committed themselves </a:t>
            </a:r>
            <a:r>
              <a:rPr lang="en-US" dirty="0" smtClean="0"/>
              <a:t>to the Multilateral Convention on Tax Information Exchange. </a:t>
            </a:r>
          </a:p>
          <a:p>
            <a:r>
              <a:rPr lang="en-US" dirty="0"/>
              <a:t>By revising the standards </a:t>
            </a:r>
            <a:r>
              <a:rPr lang="en-US" dirty="0" smtClean="0"/>
              <a:t>of the Financial Action Task Force the G20 has made tax evasion a predicate offense </a:t>
            </a:r>
            <a:r>
              <a:rPr lang="en-US" dirty="0"/>
              <a:t>for money laundering.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485</Words>
  <Application>Microsoft Office PowerPoint</Application>
  <PresentationFormat>On-screen Show (16:9)</PresentationFormat>
  <Paragraphs>60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G20 Track Record</vt:lpstr>
      <vt:lpstr>Slide 2</vt:lpstr>
      <vt:lpstr>Slide 3</vt:lpstr>
      <vt:lpstr>Slide 4</vt:lpstr>
      <vt:lpstr>Development Example</vt:lpstr>
      <vt:lpstr>Slide 6</vt:lpstr>
      <vt:lpstr> Anti-Corruption Example: Successes  1.  Criminalizing foreign bribery </vt:lpstr>
      <vt:lpstr>2.  Protecting people who  report corruption</vt:lpstr>
      <vt:lpstr>3.  Preventing tax evasion</vt:lpstr>
      <vt:lpstr>4.  G20 Anti-Corruption  Working Group’s mandate</vt:lpstr>
      <vt:lpstr>Anti-Corruption Example: Failures</vt:lpstr>
      <vt:lpstr>Conclusion </vt:lpstr>
    </vt:vector>
  </TitlesOfParts>
  <Company>InterAction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G20 Successes</dc:title>
  <dc:creator>System Administrator</dc:creator>
  <cp:lastModifiedBy>System Administrator</cp:lastModifiedBy>
  <cp:revision>25</cp:revision>
  <dcterms:created xsi:type="dcterms:W3CDTF">2012-12-10T17:14:44Z</dcterms:created>
  <dcterms:modified xsi:type="dcterms:W3CDTF">2012-12-10T19:35:17Z</dcterms:modified>
</cp:coreProperties>
</file>