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472" r:id="rId5"/>
    <p:sldId id="473" r:id="rId6"/>
    <p:sldId id="484" r:id="rId7"/>
    <p:sldId id="485" r:id="rId8"/>
    <p:sldId id="486" r:id="rId9"/>
    <p:sldId id="487" r:id="rId10"/>
    <p:sldId id="474" r:id="rId11"/>
    <p:sldId id="475" r:id="rId12"/>
    <p:sldId id="476" r:id="rId13"/>
    <p:sldId id="477" r:id="rId14"/>
    <p:sldId id="478" r:id="rId15"/>
    <p:sldId id="491" r:id="rId16"/>
    <p:sldId id="492" r:id="rId17"/>
    <p:sldId id="493" r:id="rId18"/>
    <p:sldId id="494" r:id="rId19"/>
    <p:sldId id="495" r:id="rId20"/>
    <p:sldId id="496" r:id="rId21"/>
    <p:sldId id="490" r:id="rId22"/>
    <p:sldId id="489" r:id="rId23"/>
    <p:sldId id="435" r:id="rId24"/>
    <p:sldId id="498" r:id="rId25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gogh" initials="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66"/>
    <a:srgbClr val="99CC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78561" autoAdjust="0"/>
  </p:normalViewPr>
  <p:slideViewPr>
    <p:cSldViewPr snapToGrid="0"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4A590-663D-48AD-AB56-83D904CD681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6F4CDA4-4483-4031-9F52-62A2715057D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Федеральный закон </a:t>
          </a:r>
        </a:p>
        <a:p>
          <a:r>
            <a:rPr lang="ru-RU" sz="2000" b="1" dirty="0" smtClean="0">
              <a:solidFill>
                <a:schemeClr val="tx1"/>
              </a:solidFill>
            </a:rPr>
            <a:t>№ 273-ФЗ</a:t>
          </a:r>
          <a:endParaRPr lang="ru-RU" sz="2000" b="1" dirty="0">
            <a:solidFill>
              <a:schemeClr val="tx1"/>
            </a:solidFill>
          </a:endParaRPr>
        </a:p>
      </dgm:t>
    </dgm:pt>
    <dgm:pt modelId="{F6169255-86CD-4470-8E01-6345C579FC4B}" type="parTrans" cxnId="{36EDB6F4-17A0-42FD-BCC9-55E6A13C0CA0}">
      <dgm:prSet/>
      <dgm:spPr/>
      <dgm:t>
        <a:bodyPr/>
        <a:lstStyle/>
        <a:p>
          <a:endParaRPr lang="ru-RU"/>
        </a:p>
      </dgm:t>
    </dgm:pt>
    <dgm:pt modelId="{D56AAC72-CCBC-4D04-91CF-F5139E397DBF}" type="sibTrans" cxnId="{36EDB6F4-17A0-42FD-BCC9-55E6A13C0CA0}">
      <dgm:prSet/>
      <dgm:spPr/>
      <dgm:t>
        <a:bodyPr/>
        <a:lstStyle/>
        <a:p>
          <a:endParaRPr lang="ru-RU"/>
        </a:p>
      </dgm:t>
    </dgm:pt>
    <dgm:pt modelId="{3A242B4D-596D-47DA-A530-D2696194F15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Уровень Правительства России</a:t>
          </a:r>
          <a:endParaRPr lang="ru-RU" sz="2000" b="1" dirty="0">
            <a:solidFill>
              <a:schemeClr val="tx1"/>
            </a:solidFill>
          </a:endParaRPr>
        </a:p>
      </dgm:t>
    </dgm:pt>
    <dgm:pt modelId="{92D2A000-E999-4729-8AAE-A95FB4C94204}" type="parTrans" cxnId="{D7495BB7-07BC-4FFF-9E66-F88486A9FC80}">
      <dgm:prSet/>
      <dgm:spPr/>
      <dgm:t>
        <a:bodyPr/>
        <a:lstStyle/>
        <a:p>
          <a:endParaRPr lang="ru-RU"/>
        </a:p>
      </dgm:t>
    </dgm:pt>
    <dgm:pt modelId="{4981ECD8-83B5-48E1-B426-04BFBD104A65}" type="sibTrans" cxnId="{D7495BB7-07BC-4FFF-9E66-F88486A9FC80}">
      <dgm:prSet/>
      <dgm:spPr/>
      <dgm:t>
        <a:bodyPr/>
        <a:lstStyle/>
        <a:p>
          <a:endParaRPr lang="ru-RU"/>
        </a:p>
      </dgm:t>
    </dgm:pt>
    <dgm:pt modelId="{4276C041-1677-4FE6-A502-AF256C93C62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Уровень Министерств и ведомств</a:t>
          </a:r>
          <a:endParaRPr lang="ru-RU" sz="2000" b="1" dirty="0">
            <a:solidFill>
              <a:schemeClr val="tx1"/>
            </a:solidFill>
          </a:endParaRPr>
        </a:p>
      </dgm:t>
    </dgm:pt>
    <dgm:pt modelId="{3DDEB5F7-DFC7-44E5-A85E-66EE23302F09}" type="parTrans" cxnId="{8BFD3A2E-3E5C-42F9-803D-EEB904743B08}">
      <dgm:prSet/>
      <dgm:spPr/>
      <dgm:t>
        <a:bodyPr/>
        <a:lstStyle/>
        <a:p>
          <a:endParaRPr lang="ru-RU"/>
        </a:p>
      </dgm:t>
    </dgm:pt>
    <dgm:pt modelId="{7E2282B0-6BA6-4195-8D44-482E67EC0FEB}" type="sibTrans" cxnId="{8BFD3A2E-3E5C-42F9-803D-EEB904743B08}">
      <dgm:prSet/>
      <dgm:spPr/>
      <dgm:t>
        <a:bodyPr/>
        <a:lstStyle/>
        <a:p>
          <a:endParaRPr lang="ru-RU"/>
        </a:p>
      </dgm:t>
    </dgm:pt>
    <dgm:pt modelId="{CE142C6D-94BA-4287-96EB-7F147851B99E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Уровень вуза (на примере МЭСИ)</a:t>
          </a:r>
          <a:endParaRPr lang="ru-RU" sz="2000" b="1" dirty="0">
            <a:solidFill>
              <a:schemeClr val="tx1"/>
            </a:solidFill>
          </a:endParaRPr>
        </a:p>
      </dgm:t>
    </dgm:pt>
    <dgm:pt modelId="{A479ECF4-E358-4621-A945-D0219AC0D145}" type="parTrans" cxnId="{E13EE91A-659C-4710-8E51-96F5D646FE3F}">
      <dgm:prSet/>
      <dgm:spPr/>
      <dgm:t>
        <a:bodyPr/>
        <a:lstStyle/>
        <a:p>
          <a:endParaRPr lang="ru-RU"/>
        </a:p>
      </dgm:t>
    </dgm:pt>
    <dgm:pt modelId="{395032E8-E0F5-4599-B6E4-0752B0437944}" type="sibTrans" cxnId="{E13EE91A-659C-4710-8E51-96F5D646FE3F}">
      <dgm:prSet/>
      <dgm:spPr/>
      <dgm:t>
        <a:bodyPr/>
        <a:lstStyle/>
        <a:p>
          <a:endParaRPr lang="ru-RU"/>
        </a:p>
      </dgm:t>
    </dgm:pt>
    <dgm:pt modelId="{074B64F7-C404-4FBA-988C-BC793B069AB8}" type="asst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Федеральный уровень </a:t>
          </a:r>
          <a:endParaRPr lang="ru-RU" sz="2000" b="1" dirty="0">
            <a:solidFill>
              <a:schemeClr val="tx1"/>
            </a:solidFill>
          </a:endParaRPr>
        </a:p>
      </dgm:t>
    </dgm:pt>
    <dgm:pt modelId="{481FC014-D40F-4335-A37D-B17BC026E65B}" type="sibTrans" cxnId="{FBCBCCC3-02C7-4498-A1E8-AD571C2DE9E1}">
      <dgm:prSet/>
      <dgm:spPr/>
      <dgm:t>
        <a:bodyPr/>
        <a:lstStyle/>
        <a:p>
          <a:endParaRPr lang="ru-RU"/>
        </a:p>
      </dgm:t>
    </dgm:pt>
    <dgm:pt modelId="{E8332530-AF75-4F23-A2A5-EE95D68054C3}" type="parTrans" cxnId="{FBCBCCC3-02C7-4498-A1E8-AD571C2DE9E1}">
      <dgm:prSet/>
      <dgm:spPr/>
      <dgm:t>
        <a:bodyPr/>
        <a:lstStyle/>
        <a:p>
          <a:endParaRPr lang="ru-RU"/>
        </a:p>
      </dgm:t>
    </dgm:pt>
    <dgm:pt modelId="{969E8B54-E1BA-4EC1-8755-AB864C01B12A}" type="pres">
      <dgm:prSet presAssocID="{8104A590-663D-48AD-AB56-83D904CD68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E44FD0-DC16-4443-9BE8-3DC2DD0C8C02}" type="pres">
      <dgm:prSet presAssocID="{46F4CDA4-4483-4031-9F52-62A2715057D8}" presName="hierRoot1" presStyleCnt="0">
        <dgm:presLayoutVars>
          <dgm:hierBranch val="init"/>
        </dgm:presLayoutVars>
      </dgm:prSet>
      <dgm:spPr/>
    </dgm:pt>
    <dgm:pt modelId="{C7CA22CC-C175-425D-A445-BDD0D39629EB}" type="pres">
      <dgm:prSet presAssocID="{46F4CDA4-4483-4031-9F52-62A2715057D8}" presName="rootComposite1" presStyleCnt="0"/>
      <dgm:spPr/>
    </dgm:pt>
    <dgm:pt modelId="{B8F9AEA3-FB9F-425A-A96B-F0F6831C79DC}" type="pres">
      <dgm:prSet presAssocID="{46F4CDA4-4483-4031-9F52-62A2715057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4F72D4-0DB4-46BB-8470-76258840E594}" type="pres">
      <dgm:prSet presAssocID="{46F4CDA4-4483-4031-9F52-62A2715057D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9658C87-8A8C-42A6-BA50-FCCB1B591710}" type="pres">
      <dgm:prSet presAssocID="{46F4CDA4-4483-4031-9F52-62A2715057D8}" presName="hierChild2" presStyleCnt="0"/>
      <dgm:spPr/>
    </dgm:pt>
    <dgm:pt modelId="{A5B3F4FE-4E9C-42E0-9435-15F0F0DF52B8}" type="pres">
      <dgm:prSet presAssocID="{92D2A000-E999-4729-8AAE-A95FB4C94204}" presName="Name64" presStyleLbl="parChTrans1D2" presStyleIdx="0" presStyleCnt="4"/>
      <dgm:spPr/>
      <dgm:t>
        <a:bodyPr/>
        <a:lstStyle/>
        <a:p>
          <a:endParaRPr lang="ru-RU"/>
        </a:p>
      </dgm:t>
    </dgm:pt>
    <dgm:pt modelId="{70D2A03F-8778-4475-9853-BC675325619F}" type="pres">
      <dgm:prSet presAssocID="{3A242B4D-596D-47DA-A530-D2696194F15F}" presName="hierRoot2" presStyleCnt="0">
        <dgm:presLayoutVars>
          <dgm:hierBranch val="init"/>
        </dgm:presLayoutVars>
      </dgm:prSet>
      <dgm:spPr/>
    </dgm:pt>
    <dgm:pt modelId="{5ECDC990-24BC-4FC7-9846-A84C3DAD46D0}" type="pres">
      <dgm:prSet presAssocID="{3A242B4D-596D-47DA-A530-D2696194F15F}" presName="rootComposite" presStyleCnt="0"/>
      <dgm:spPr/>
    </dgm:pt>
    <dgm:pt modelId="{2DE7CAB6-A413-4769-913D-B9CF3D40280B}" type="pres">
      <dgm:prSet presAssocID="{3A242B4D-596D-47DA-A530-D2696194F15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32D78B-214C-4DEE-B22A-F973CB23C5A8}" type="pres">
      <dgm:prSet presAssocID="{3A242B4D-596D-47DA-A530-D2696194F15F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651081-91B9-43C5-820E-254282C5E07F}" type="pres">
      <dgm:prSet presAssocID="{3A242B4D-596D-47DA-A530-D2696194F15F}" presName="hierChild4" presStyleCnt="0"/>
      <dgm:spPr/>
    </dgm:pt>
    <dgm:pt modelId="{5234249A-66F3-4C17-A24D-C4ECD223D616}" type="pres">
      <dgm:prSet presAssocID="{3A242B4D-596D-47DA-A530-D2696194F15F}" presName="hierChild5" presStyleCnt="0"/>
      <dgm:spPr/>
    </dgm:pt>
    <dgm:pt modelId="{C4096256-EC40-4757-A2FA-BE239B31EA7B}" type="pres">
      <dgm:prSet presAssocID="{3DDEB5F7-DFC7-44E5-A85E-66EE23302F09}" presName="Name64" presStyleLbl="parChTrans1D2" presStyleIdx="1" presStyleCnt="4"/>
      <dgm:spPr/>
      <dgm:t>
        <a:bodyPr/>
        <a:lstStyle/>
        <a:p>
          <a:endParaRPr lang="ru-RU"/>
        </a:p>
      </dgm:t>
    </dgm:pt>
    <dgm:pt modelId="{37D7806B-ADBC-4DC8-A31E-13C90645B7B7}" type="pres">
      <dgm:prSet presAssocID="{4276C041-1677-4FE6-A502-AF256C93C62B}" presName="hierRoot2" presStyleCnt="0">
        <dgm:presLayoutVars>
          <dgm:hierBranch val="init"/>
        </dgm:presLayoutVars>
      </dgm:prSet>
      <dgm:spPr/>
    </dgm:pt>
    <dgm:pt modelId="{F50D1370-E3AC-417D-BCEE-A57E095141C5}" type="pres">
      <dgm:prSet presAssocID="{4276C041-1677-4FE6-A502-AF256C93C62B}" presName="rootComposite" presStyleCnt="0"/>
      <dgm:spPr/>
    </dgm:pt>
    <dgm:pt modelId="{296D839B-82FA-4037-BB66-38DB00E84BB2}" type="pres">
      <dgm:prSet presAssocID="{4276C041-1677-4FE6-A502-AF256C93C62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71D7C3-4C5D-4755-8915-7ED06D2FEAD8}" type="pres">
      <dgm:prSet presAssocID="{4276C041-1677-4FE6-A502-AF256C93C62B}" presName="rootConnector" presStyleLbl="node2" presStyleIdx="1" presStyleCnt="3"/>
      <dgm:spPr/>
      <dgm:t>
        <a:bodyPr/>
        <a:lstStyle/>
        <a:p>
          <a:endParaRPr lang="ru-RU"/>
        </a:p>
      </dgm:t>
    </dgm:pt>
    <dgm:pt modelId="{A16E149C-C840-440C-B663-9C4A5889C8B8}" type="pres">
      <dgm:prSet presAssocID="{4276C041-1677-4FE6-A502-AF256C93C62B}" presName="hierChild4" presStyleCnt="0"/>
      <dgm:spPr/>
    </dgm:pt>
    <dgm:pt modelId="{885733CE-549F-48F8-AE80-10C1FE3555A0}" type="pres">
      <dgm:prSet presAssocID="{4276C041-1677-4FE6-A502-AF256C93C62B}" presName="hierChild5" presStyleCnt="0"/>
      <dgm:spPr/>
    </dgm:pt>
    <dgm:pt modelId="{FE1AB2B3-4E55-4F03-9C29-A435BF457824}" type="pres">
      <dgm:prSet presAssocID="{A479ECF4-E358-4621-A945-D0219AC0D145}" presName="Name64" presStyleLbl="parChTrans1D2" presStyleIdx="2" presStyleCnt="4"/>
      <dgm:spPr/>
      <dgm:t>
        <a:bodyPr/>
        <a:lstStyle/>
        <a:p>
          <a:endParaRPr lang="ru-RU"/>
        </a:p>
      </dgm:t>
    </dgm:pt>
    <dgm:pt modelId="{21289FF9-A7A6-4A46-BAD6-996B0BF7349F}" type="pres">
      <dgm:prSet presAssocID="{CE142C6D-94BA-4287-96EB-7F147851B99E}" presName="hierRoot2" presStyleCnt="0">
        <dgm:presLayoutVars>
          <dgm:hierBranch val="init"/>
        </dgm:presLayoutVars>
      </dgm:prSet>
      <dgm:spPr/>
    </dgm:pt>
    <dgm:pt modelId="{F23C5318-E4EF-4F67-935B-F254BC804647}" type="pres">
      <dgm:prSet presAssocID="{CE142C6D-94BA-4287-96EB-7F147851B99E}" presName="rootComposite" presStyleCnt="0"/>
      <dgm:spPr/>
    </dgm:pt>
    <dgm:pt modelId="{C6F8D87C-2D54-4FEC-B146-3007AD318F78}" type="pres">
      <dgm:prSet presAssocID="{CE142C6D-94BA-4287-96EB-7F147851B99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36FEDA-0E7C-4667-A161-FA16300F574E}" type="pres">
      <dgm:prSet presAssocID="{CE142C6D-94BA-4287-96EB-7F147851B99E}" presName="rootConnector" presStyleLbl="node2" presStyleIdx="2" presStyleCnt="3"/>
      <dgm:spPr/>
      <dgm:t>
        <a:bodyPr/>
        <a:lstStyle/>
        <a:p>
          <a:endParaRPr lang="ru-RU"/>
        </a:p>
      </dgm:t>
    </dgm:pt>
    <dgm:pt modelId="{9EB842AB-59BC-40BA-9D19-49D7F91E61C0}" type="pres">
      <dgm:prSet presAssocID="{CE142C6D-94BA-4287-96EB-7F147851B99E}" presName="hierChild4" presStyleCnt="0"/>
      <dgm:spPr/>
    </dgm:pt>
    <dgm:pt modelId="{39631897-FA2B-4EF8-88B9-4600BD521134}" type="pres">
      <dgm:prSet presAssocID="{CE142C6D-94BA-4287-96EB-7F147851B99E}" presName="hierChild5" presStyleCnt="0"/>
      <dgm:spPr/>
    </dgm:pt>
    <dgm:pt modelId="{9EF709C1-5BE6-44D6-BE4A-36D3426AD3AE}" type="pres">
      <dgm:prSet presAssocID="{46F4CDA4-4483-4031-9F52-62A2715057D8}" presName="hierChild3" presStyleCnt="0"/>
      <dgm:spPr/>
    </dgm:pt>
    <dgm:pt modelId="{B6B507D1-D04C-42E9-9BA5-111B54D088C9}" type="pres">
      <dgm:prSet presAssocID="{E8332530-AF75-4F23-A2A5-EE95D68054C3}" presName="Name115" presStyleLbl="parChTrans1D2" presStyleIdx="3" presStyleCnt="4"/>
      <dgm:spPr/>
      <dgm:t>
        <a:bodyPr/>
        <a:lstStyle/>
        <a:p>
          <a:endParaRPr lang="ru-RU"/>
        </a:p>
      </dgm:t>
    </dgm:pt>
    <dgm:pt modelId="{8BC58BE7-DC3D-460D-ACF5-C6C3F59420B2}" type="pres">
      <dgm:prSet presAssocID="{074B64F7-C404-4FBA-988C-BC793B069AB8}" presName="hierRoot3" presStyleCnt="0">
        <dgm:presLayoutVars>
          <dgm:hierBranch val="init"/>
        </dgm:presLayoutVars>
      </dgm:prSet>
      <dgm:spPr/>
    </dgm:pt>
    <dgm:pt modelId="{14553A65-7952-491C-B809-BA8205131481}" type="pres">
      <dgm:prSet presAssocID="{074B64F7-C404-4FBA-988C-BC793B069AB8}" presName="rootComposite3" presStyleCnt="0"/>
      <dgm:spPr/>
    </dgm:pt>
    <dgm:pt modelId="{BDF02F28-B5A8-4989-882F-981ED229F85A}" type="pres">
      <dgm:prSet presAssocID="{074B64F7-C404-4FBA-988C-BC793B069AB8}" presName="rootText3" presStyleLbl="asst1" presStyleIdx="0" presStyleCnt="1" custScaleY="83492" custLinFactNeighborX="-1297" custLinFactNeighborY="69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A3495D-F41D-4C7A-A02C-C9285F84C78F}" type="pres">
      <dgm:prSet presAssocID="{074B64F7-C404-4FBA-988C-BC793B069AB8}" presName="rootConnector3" presStyleLbl="asst1" presStyleIdx="0" presStyleCnt="1"/>
      <dgm:spPr/>
      <dgm:t>
        <a:bodyPr/>
        <a:lstStyle/>
        <a:p>
          <a:endParaRPr lang="ru-RU"/>
        </a:p>
      </dgm:t>
    </dgm:pt>
    <dgm:pt modelId="{AF16AFB2-9CDA-407F-A006-4EFF20B1D415}" type="pres">
      <dgm:prSet presAssocID="{074B64F7-C404-4FBA-988C-BC793B069AB8}" presName="hierChild6" presStyleCnt="0"/>
      <dgm:spPr/>
    </dgm:pt>
    <dgm:pt modelId="{574E2C60-3776-4237-8194-39B50A46265B}" type="pres">
      <dgm:prSet presAssocID="{074B64F7-C404-4FBA-988C-BC793B069AB8}" presName="hierChild7" presStyleCnt="0"/>
      <dgm:spPr/>
    </dgm:pt>
  </dgm:ptLst>
  <dgm:cxnLst>
    <dgm:cxn modelId="{4E5C1386-7A3F-495B-A09E-B5C685F815A9}" type="presOf" srcId="{8104A590-663D-48AD-AB56-83D904CD681E}" destId="{969E8B54-E1BA-4EC1-8755-AB864C01B12A}" srcOrd="0" destOrd="0" presId="urn:microsoft.com/office/officeart/2009/3/layout/HorizontalOrganizationChart"/>
    <dgm:cxn modelId="{578F6EA1-4282-43FD-8FD0-B1DF9923E7E5}" type="presOf" srcId="{46F4CDA4-4483-4031-9F52-62A2715057D8}" destId="{334F72D4-0DB4-46BB-8470-76258840E594}" srcOrd="1" destOrd="0" presId="urn:microsoft.com/office/officeart/2009/3/layout/HorizontalOrganizationChart"/>
    <dgm:cxn modelId="{8BFD3A2E-3E5C-42F9-803D-EEB904743B08}" srcId="{46F4CDA4-4483-4031-9F52-62A2715057D8}" destId="{4276C041-1677-4FE6-A502-AF256C93C62B}" srcOrd="2" destOrd="0" parTransId="{3DDEB5F7-DFC7-44E5-A85E-66EE23302F09}" sibTransId="{7E2282B0-6BA6-4195-8D44-482E67EC0FEB}"/>
    <dgm:cxn modelId="{36BC432D-8353-40B5-9BE5-A1B4115768CF}" type="presOf" srcId="{3A242B4D-596D-47DA-A530-D2696194F15F}" destId="{2DE7CAB6-A413-4769-913D-B9CF3D40280B}" srcOrd="0" destOrd="0" presId="urn:microsoft.com/office/officeart/2009/3/layout/HorizontalOrganizationChart"/>
    <dgm:cxn modelId="{865594FF-0919-483F-BF1A-23E2F82036F8}" type="presOf" srcId="{4276C041-1677-4FE6-A502-AF256C93C62B}" destId="{2171D7C3-4C5D-4755-8915-7ED06D2FEAD8}" srcOrd="1" destOrd="0" presId="urn:microsoft.com/office/officeart/2009/3/layout/HorizontalOrganizationChart"/>
    <dgm:cxn modelId="{2D5B5792-B80C-4A04-8A10-3CE61B6AC867}" type="presOf" srcId="{CE142C6D-94BA-4287-96EB-7F147851B99E}" destId="{6D36FEDA-0E7C-4667-A161-FA16300F574E}" srcOrd="1" destOrd="0" presId="urn:microsoft.com/office/officeart/2009/3/layout/HorizontalOrganizationChart"/>
    <dgm:cxn modelId="{185E9B88-30B1-4C72-AEC8-E2F8F5A9C27C}" type="presOf" srcId="{92D2A000-E999-4729-8AAE-A95FB4C94204}" destId="{A5B3F4FE-4E9C-42E0-9435-15F0F0DF52B8}" srcOrd="0" destOrd="0" presId="urn:microsoft.com/office/officeart/2009/3/layout/HorizontalOrganizationChart"/>
    <dgm:cxn modelId="{42FEC3BB-DC16-499E-8E21-2DFCDEA000EA}" type="presOf" srcId="{074B64F7-C404-4FBA-988C-BC793B069AB8}" destId="{F9A3495D-F41D-4C7A-A02C-C9285F84C78F}" srcOrd="1" destOrd="0" presId="urn:microsoft.com/office/officeart/2009/3/layout/HorizontalOrganizationChart"/>
    <dgm:cxn modelId="{B8A3288D-209C-4685-8F1D-5B84F2C3F09E}" type="presOf" srcId="{46F4CDA4-4483-4031-9F52-62A2715057D8}" destId="{B8F9AEA3-FB9F-425A-A96B-F0F6831C79DC}" srcOrd="0" destOrd="0" presId="urn:microsoft.com/office/officeart/2009/3/layout/HorizontalOrganizationChart"/>
    <dgm:cxn modelId="{D7495BB7-07BC-4FFF-9E66-F88486A9FC80}" srcId="{46F4CDA4-4483-4031-9F52-62A2715057D8}" destId="{3A242B4D-596D-47DA-A530-D2696194F15F}" srcOrd="1" destOrd="0" parTransId="{92D2A000-E999-4729-8AAE-A95FB4C94204}" sibTransId="{4981ECD8-83B5-48E1-B426-04BFBD104A65}"/>
    <dgm:cxn modelId="{147A6BDF-4E40-4E1E-8A47-C923AECB385E}" type="presOf" srcId="{4276C041-1677-4FE6-A502-AF256C93C62B}" destId="{296D839B-82FA-4037-BB66-38DB00E84BB2}" srcOrd="0" destOrd="0" presId="urn:microsoft.com/office/officeart/2009/3/layout/HorizontalOrganizationChart"/>
    <dgm:cxn modelId="{177F51E8-C74E-4594-BCFF-9F6CB4FA182B}" type="presOf" srcId="{A479ECF4-E358-4621-A945-D0219AC0D145}" destId="{FE1AB2B3-4E55-4F03-9C29-A435BF457824}" srcOrd="0" destOrd="0" presId="urn:microsoft.com/office/officeart/2009/3/layout/HorizontalOrganizationChart"/>
    <dgm:cxn modelId="{EA0C0E64-8B21-4848-8CF9-FA92993527AA}" type="presOf" srcId="{3DDEB5F7-DFC7-44E5-A85E-66EE23302F09}" destId="{C4096256-EC40-4757-A2FA-BE239B31EA7B}" srcOrd="0" destOrd="0" presId="urn:microsoft.com/office/officeart/2009/3/layout/HorizontalOrganizationChart"/>
    <dgm:cxn modelId="{275397C2-B6E6-4C4A-AC39-0AEB7E1DF690}" type="presOf" srcId="{E8332530-AF75-4F23-A2A5-EE95D68054C3}" destId="{B6B507D1-D04C-42E9-9BA5-111B54D088C9}" srcOrd="0" destOrd="0" presId="urn:microsoft.com/office/officeart/2009/3/layout/HorizontalOrganizationChart"/>
    <dgm:cxn modelId="{AF0D5BD4-E5E8-4071-825F-0C3309E4E8FA}" type="presOf" srcId="{074B64F7-C404-4FBA-988C-BC793B069AB8}" destId="{BDF02F28-B5A8-4989-882F-981ED229F85A}" srcOrd="0" destOrd="0" presId="urn:microsoft.com/office/officeart/2009/3/layout/HorizontalOrganizationChart"/>
    <dgm:cxn modelId="{9F3B4022-DC69-40F9-86AF-23DA4927704B}" type="presOf" srcId="{3A242B4D-596D-47DA-A530-D2696194F15F}" destId="{0832D78B-214C-4DEE-B22A-F973CB23C5A8}" srcOrd="1" destOrd="0" presId="urn:microsoft.com/office/officeart/2009/3/layout/HorizontalOrganizationChart"/>
    <dgm:cxn modelId="{36EDB6F4-17A0-42FD-BCC9-55E6A13C0CA0}" srcId="{8104A590-663D-48AD-AB56-83D904CD681E}" destId="{46F4CDA4-4483-4031-9F52-62A2715057D8}" srcOrd="0" destOrd="0" parTransId="{F6169255-86CD-4470-8E01-6345C579FC4B}" sibTransId="{D56AAC72-CCBC-4D04-91CF-F5139E397DBF}"/>
    <dgm:cxn modelId="{E13EE91A-659C-4710-8E51-96F5D646FE3F}" srcId="{46F4CDA4-4483-4031-9F52-62A2715057D8}" destId="{CE142C6D-94BA-4287-96EB-7F147851B99E}" srcOrd="3" destOrd="0" parTransId="{A479ECF4-E358-4621-A945-D0219AC0D145}" sibTransId="{395032E8-E0F5-4599-B6E4-0752B0437944}"/>
    <dgm:cxn modelId="{FBCBCCC3-02C7-4498-A1E8-AD571C2DE9E1}" srcId="{46F4CDA4-4483-4031-9F52-62A2715057D8}" destId="{074B64F7-C404-4FBA-988C-BC793B069AB8}" srcOrd="0" destOrd="0" parTransId="{E8332530-AF75-4F23-A2A5-EE95D68054C3}" sibTransId="{481FC014-D40F-4335-A37D-B17BC026E65B}"/>
    <dgm:cxn modelId="{B6A6AFA0-83C0-4409-A84F-95767CEF59E1}" type="presOf" srcId="{CE142C6D-94BA-4287-96EB-7F147851B99E}" destId="{C6F8D87C-2D54-4FEC-B146-3007AD318F78}" srcOrd="0" destOrd="0" presId="urn:microsoft.com/office/officeart/2009/3/layout/HorizontalOrganizationChart"/>
    <dgm:cxn modelId="{D56AC39A-2455-4DCA-A93C-BE8C8115A9F6}" type="presParOf" srcId="{969E8B54-E1BA-4EC1-8755-AB864C01B12A}" destId="{D9E44FD0-DC16-4443-9BE8-3DC2DD0C8C02}" srcOrd="0" destOrd="0" presId="urn:microsoft.com/office/officeart/2009/3/layout/HorizontalOrganizationChart"/>
    <dgm:cxn modelId="{93973034-B217-46B3-8E7D-FDC9BE1A7F22}" type="presParOf" srcId="{D9E44FD0-DC16-4443-9BE8-3DC2DD0C8C02}" destId="{C7CA22CC-C175-425D-A445-BDD0D39629EB}" srcOrd="0" destOrd="0" presId="urn:microsoft.com/office/officeart/2009/3/layout/HorizontalOrganizationChart"/>
    <dgm:cxn modelId="{C3B7079E-8A9A-4449-922B-AEE37BEB1F37}" type="presParOf" srcId="{C7CA22CC-C175-425D-A445-BDD0D39629EB}" destId="{B8F9AEA3-FB9F-425A-A96B-F0F6831C79DC}" srcOrd="0" destOrd="0" presId="urn:microsoft.com/office/officeart/2009/3/layout/HorizontalOrganizationChart"/>
    <dgm:cxn modelId="{B7342E6F-822B-4E07-8E97-92AC651E0647}" type="presParOf" srcId="{C7CA22CC-C175-425D-A445-BDD0D39629EB}" destId="{334F72D4-0DB4-46BB-8470-76258840E594}" srcOrd="1" destOrd="0" presId="urn:microsoft.com/office/officeart/2009/3/layout/HorizontalOrganizationChart"/>
    <dgm:cxn modelId="{BF1826A8-B372-41F6-88EC-BA32A4F8573C}" type="presParOf" srcId="{D9E44FD0-DC16-4443-9BE8-3DC2DD0C8C02}" destId="{39658C87-8A8C-42A6-BA50-FCCB1B591710}" srcOrd="1" destOrd="0" presId="urn:microsoft.com/office/officeart/2009/3/layout/HorizontalOrganizationChart"/>
    <dgm:cxn modelId="{4B8C2CCF-004A-4FAB-874F-6D90733EAA22}" type="presParOf" srcId="{39658C87-8A8C-42A6-BA50-FCCB1B591710}" destId="{A5B3F4FE-4E9C-42E0-9435-15F0F0DF52B8}" srcOrd="0" destOrd="0" presId="urn:microsoft.com/office/officeart/2009/3/layout/HorizontalOrganizationChart"/>
    <dgm:cxn modelId="{11C537D3-345C-4E0C-9E15-7278ABC0FC09}" type="presParOf" srcId="{39658C87-8A8C-42A6-BA50-FCCB1B591710}" destId="{70D2A03F-8778-4475-9853-BC675325619F}" srcOrd="1" destOrd="0" presId="urn:microsoft.com/office/officeart/2009/3/layout/HorizontalOrganizationChart"/>
    <dgm:cxn modelId="{CDA5CA23-9A23-4D1A-AF34-CD43BC09E0F2}" type="presParOf" srcId="{70D2A03F-8778-4475-9853-BC675325619F}" destId="{5ECDC990-24BC-4FC7-9846-A84C3DAD46D0}" srcOrd="0" destOrd="0" presId="urn:microsoft.com/office/officeart/2009/3/layout/HorizontalOrganizationChart"/>
    <dgm:cxn modelId="{DDCB374A-03E7-4E30-A343-2AE09EFA6987}" type="presParOf" srcId="{5ECDC990-24BC-4FC7-9846-A84C3DAD46D0}" destId="{2DE7CAB6-A413-4769-913D-B9CF3D40280B}" srcOrd="0" destOrd="0" presId="urn:microsoft.com/office/officeart/2009/3/layout/HorizontalOrganizationChart"/>
    <dgm:cxn modelId="{A19C76E5-EC26-4B00-B25E-8D41596FCB58}" type="presParOf" srcId="{5ECDC990-24BC-4FC7-9846-A84C3DAD46D0}" destId="{0832D78B-214C-4DEE-B22A-F973CB23C5A8}" srcOrd="1" destOrd="0" presId="urn:microsoft.com/office/officeart/2009/3/layout/HorizontalOrganizationChart"/>
    <dgm:cxn modelId="{E8C3F2C4-F114-4DB2-A50B-37AD31D5F4D9}" type="presParOf" srcId="{70D2A03F-8778-4475-9853-BC675325619F}" destId="{72651081-91B9-43C5-820E-254282C5E07F}" srcOrd="1" destOrd="0" presId="urn:microsoft.com/office/officeart/2009/3/layout/HorizontalOrganizationChart"/>
    <dgm:cxn modelId="{48BE7780-8E94-4B4E-A4C1-758EA0699F95}" type="presParOf" srcId="{70D2A03F-8778-4475-9853-BC675325619F}" destId="{5234249A-66F3-4C17-A24D-C4ECD223D616}" srcOrd="2" destOrd="0" presId="urn:microsoft.com/office/officeart/2009/3/layout/HorizontalOrganizationChart"/>
    <dgm:cxn modelId="{7A943006-6ABF-4F5D-B7F9-3A69A5FA37C5}" type="presParOf" srcId="{39658C87-8A8C-42A6-BA50-FCCB1B591710}" destId="{C4096256-EC40-4757-A2FA-BE239B31EA7B}" srcOrd="2" destOrd="0" presId="urn:microsoft.com/office/officeart/2009/3/layout/HorizontalOrganizationChart"/>
    <dgm:cxn modelId="{9E04F538-3BD4-4C3D-ABBB-D7E19C6B449E}" type="presParOf" srcId="{39658C87-8A8C-42A6-BA50-FCCB1B591710}" destId="{37D7806B-ADBC-4DC8-A31E-13C90645B7B7}" srcOrd="3" destOrd="0" presId="urn:microsoft.com/office/officeart/2009/3/layout/HorizontalOrganizationChart"/>
    <dgm:cxn modelId="{FAD6D160-0519-47D8-8B2A-E7B6D4F23052}" type="presParOf" srcId="{37D7806B-ADBC-4DC8-A31E-13C90645B7B7}" destId="{F50D1370-E3AC-417D-BCEE-A57E095141C5}" srcOrd="0" destOrd="0" presId="urn:microsoft.com/office/officeart/2009/3/layout/HorizontalOrganizationChart"/>
    <dgm:cxn modelId="{609CDA56-5B28-487D-AA25-2A258A2C3EE9}" type="presParOf" srcId="{F50D1370-E3AC-417D-BCEE-A57E095141C5}" destId="{296D839B-82FA-4037-BB66-38DB00E84BB2}" srcOrd="0" destOrd="0" presId="urn:microsoft.com/office/officeart/2009/3/layout/HorizontalOrganizationChart"/>
    <dgm:cxn modelId="{CD2B015A-4A9B-4451-9D6B-023D64BE72D2}" type="presParOf" srcId="{F50D1370-E3AC-417D-BCEE-A57E095141C5}" destId="{2171D7C3-4C5D-4755-8915-7ED06D2FEAD8}" srcOrd="1" destOrd="0" presId="urn:microsoft.com/office/officeart/2009/3/layout/HorizontalOrganizationChart"/>
    <dgm:cxn modelId="{50778E4E-D3A2-41B7-8508-38BC270CC51F}" type="presParOf" srcId="{37D7806B-ADBC-4DC8-A31E-13C90645B7B7}" destId="{A16E149C-C840-440C-B663-9C4A5889C8B8}" srcOrd="1" destOrd="0" presId="urn:microsoft.com/office/officeart/2009/3/layout/HorizontalOrganizationChart"/>
    <dgm:cxn modelId="{7E6E519F-5ADE-4C56-B3F1-32E1F695846C}" type="presParOf" srcId="{37D7806B-ADBC-4DC8-A31E-13C90645B7B7}" destId="{885733CE-549F-48F8-AE80-10C1FE3555A0}" srcOrd="2" destOrd="0" presId="urn:microsoft.com/office/officeart/2009/3/layout/HorizontalOrganizationChart"/>
    <dgm:cxn modelId="{6F484927-EA4A-4BE0-B413-986FF99FCA59}" type="presParOf" srcId="{39658C87-8A8C-42A6-BA50-FCCB1B591710}" destId="{FE1AB2B3-4E55-4F03-9C29-A435BF457824}" srcOrd="4" destOrd="0" presId="urn:microsoft.com/office/officeart/2009/3/layout/HorizontalOrganizationChart"/>
    <dgm:cxn modelId="{0EFDCCD0-04BD-4F20-B294-D52EC659D32C}" type="presParOf" srcId="{39658C87-8A8C-42A6-BA50-FCCB1B591710}" destId="{21289FF9-A7A6-4A46-BAD6-996B0BF7349F}" srcOrd="5" destOrd="0" presId="urn:microsoft.com/office/officeart/2009/3/layout/HorizontalOrganizationChart"/>
    <dgm:cxn modelId="{D3F281F5-A82F-4132-9135-77BDF903EB65}" type="presParOf" srcId="{21289FF9-A7A6-4A46-BAD6-996B0BF7349F}" destId="{F23C5318-E4EF-4F67-935B-F254BC804647}" srcOrd="0" destOrd="0" presId="urn:microsoft.com/office/officeart/2009/3/layout/HorizontalOrganizationChart"/>
    <dgm:cxn modelId="{6D21C2F1-2205-4A87-BB01-F7EEF4A363C5}" type="presParOf" srcId="{F23C5318-E4EF-4F67-935B-F254BC804647}" destId="{C6F8D87C-2D54-4FEC-B146-3007AD318F78}" srcOrd="0" destOrd="0" presId="urn:microsoft.com/office/officeart/2009/3/layout/HorizontalOrganizationChart"/>
    <dgm:cxn modelId="{E8D980C2-CBFA-406C-8380-1A5DE75DC00B}" type="presParOf" srcId="{F23C5318-E4EF-4F67-935B-F254BC804647}" destId="{6D36FEDA-0E7C-4667-A161-FA16300F574E}" srcOrd="1" destOrd="0" presId="urn:microsoft.com/office/officeart/2009/3/layout/HorizontalOrganizationChart"/>
    <dgm:cxn modelId="{574DBC65-6553-4D65-80A1-C9F6AE258AFE}" type="presParOf" srcId="{21289FF9-A7A6-4A46-BAD6-996B0BF7349F}" destId="{9EB842AB-59BC-40BA-9D19-49D7F91E61C0}" srcOrd="1" destOrd="0" presId="urn:microsoft.com/office/officeart/2009/3/layout/HorizontalOrganizationChart"/>
    <dgm:cxn modelId="{D03C0A51-FDCA-40AA-8408-339543D8F6F8}" type="presParOf" srcId="{21289FF9-A7A6-4A46-BAD6-996B0BF7349F}" destId="{39631897-FA2B-4EF8-88B9-4600BD521134}" srcOrd="2" destOrd="0" presId="urn:microsoft.com/office/officeart/2009/3/layout/HorizontalOrganizationChart"/>
    <dgm:cxn modelId="{71DF00FB-E8B6-48FD-9F3A-0AB5EBBF7ED8}" type="presParOf" srcId="{D9E44FD0-DC16-4443-9BE8-3DC2DD0C8C02}" destId="{9EF709C1-5BE6-44D6-BE4A-36D3426AD3AE}" srcOrd="2" destOrd="0" presId="urn:microsoft.com/office/officeart/2009/3/layout/HorizontalOrganizationChart"/>
    <dgm:cxn modelId="{8F2956F4-C4E6-4BDD-8BAD-51E90C23397C}" type="presParOf" srcId="{9EF709C1-5BE6-44D6-BE4A-36D3426AD3AE}" destId="{B6B507D1-D04C-42E9-9BA5-111B54D088C9}" srcOrd="0" destOrd="0" presId="urn:microsoft.com/office/officeart/2009/3/layout/HorizontalOrganizationChart"/>
    <dgm:cxn modelId="{A2055D8A-E2E9-44ED-B48F-67623246F15E}" type="presParOf" srcId="{9EF709C1-5BE6-44D6-BE4A-36D3426AD3AE}" destId="{8BC58BE7-DC3D-460D-ACF5-C6C3F59420B2}" srcOrd="1" destOrd="0" presId="urn:microsoft.com/office/officeart/2009/3/layout/HorizontalOrganizationChart"/>
    <dgm:cxn modelId="{D81F5991-0EBD-4A5F-883C-8099A6FF3C08}" type="presParOf" srcId="{8BC58BE7-DC3D-460D-ACF5-C6C3F59420B2}" destId="{14553A65-7952-491C-B809-BA8205131481}" srcOrd="0" destOrd="0" presId="urn:microsoft.com/office/officeart/2009/3/layout/HorizontalOrganizationChart"/>
    <dgm:cxn modelId="{354E1AD9-7964-4BF6-8788-EA8479A2EF8A}" type="presParOf" srcId="{14553A65-7952-491C-B809-BA8205131481}" destId="{BDF02F28-B5A8-4989-882F-981ED229F85A}" srcOrd="0" destOrd="0" presId="urn:microsoft.com/office/officeart/2009/3/layout/HorizontalOrganizationChart"/>
    <dgm:cxn modelId="{7B0BBFD6-77CE-44C4-9F8D-E669154BCA23}" type="presParOf" srcId="{14553A65-7952-491C-B809-BA8205131481}" destId="{F9A3495D-F41D-4C7A-A02C-C9285F84C78F}" srcOrd="1" destOrd="0" presId="urn:microsoft.com/office/officeart/2009/3/layout/HorizontalOrganizationChart"/>
    <dgm:cxn modelId="{0CCC0916-104F-400F-8546-8BECE726BC37}" type="presParOf" srcId="{8BC58BE7-DC3D-460D-ACF5-C6C3F59420B2}" destId="{AF16AFB2-9CDA-407F-A006-4EFF20B1D415}" srcOrd="1" destOrd="0" presId="urn:microsoft.com/office/officeart/2009/3/layout/HorizontalOrganizationChart"/>
    <dgm:cxn modelId="{B046752A-5346-4F11-B92F-9C9A3D8263D5}" type="presParOf" srcId="{8BC58BE7-DC3D-460D-ACF5-C6C3F59420B2}" destId="{574E2C60-3776-4237-8194-39B50A46265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A872F6-74D8-4F1A-BF5D-5139F62FCA43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EB8EBD-D685-43BC-8010-91995661B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79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Доработать: Бумажный учебник, ООР,  </a:t>
            </a:r>
            <a:r>
              <a:rPr lang="en-US" dirty="0" smtClean="0"/>
              <a:t>MOOCs,</a:t>
            </a:r>
            <a:r>
              <a:rPr lang="en-US" baseline="0" dirty="0" smtClean="0"/>
              <a:t> Smart- </a:t>
            </a:r>
            <a:r>
              <a:rPr lang="ru-RU" baseline="0" dirty="0" smtClean="0"/>
              <a:t>учебник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D3E3-2C45-49CA-917E-045184ECF2E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9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DBEA-32E2-411B-B79F-50D21AD4C8A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2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8FA6F-1FB0-4A8B-9E5B-10D297293719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2EC6-02D0-4078-93E4-B1132C3C8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87F50-90C2-436F-94BB-FC99DFC2556F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16461-E642-443E-8150-8F6F29B5D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4D04-E11A-41C7-836C-40465D7E8682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6753B-A455-45C3-941A-B5D074B85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>
            <p:custDataLst>
              <p:tags r:id="rId1"/>
            </p:custDataLst>
          </p:nvPr>
        </p:nvCxnSpPr>
        <p:spPr>
          <a:xfrm>
            <a:off x="395288" y="285750"/>
            <a:ext cx="8748712" cy="1588"/>
          </a:xfrm>
          <a:prstGeom prst="line">
            <a:avLst/>
          </a:prstGeom>
          <a:ln w="1587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rcRect l="2470" r="18451"/>
          <a:stretch>
            <a:fillRect/>
          </a:stretch>
        </p:blipFill>
        <p:spPr bwMode="auto">
          <a:xfrm>
            <a:off x="0" y="5976938"/>
            <a:ext cx="5286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>
            <p:custDataLst>
              <p:tags r:id="rId3"/>
            </p:custDataLst>
          </p:nvPr>
        </p:nvSpPr>
        <p:spPr>
          <a:xfrm>
            <a:off x="7215188" y="6596063"/>
            <a:ext cx="30718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nl-NL" sz="1100" dirty="0">
                <a:latin typeface="+mn-lt"/>
                <a:cs typeface="+mn-cs"/>
              </a:rPr>
              <a:t>2009 Rick Mans </a:t>
            </a:r>
            <a:r>
              <a:rPr lang="nl-NL" sz="1100" b="1" dirty="0">
                <a:latin typeface="+mn-lt"/>
                <a:cs typeface="+mn-cs"/>
              </a:rPr>
              <a:t>Capgemini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>
            <p:custDataLst>
              <p:tags r:id="rId1"/>
            </p:custDataLst>
          </p:nvPr>
        </p:nvCxnSpPr>
        <p:spPr>
          <a:xfrm>
            <a:off x="395288" y="285750"/>
            <a:ext cx="8748712" cy="1588"/>
          </a:xfrm>
          <a:prstGeom prst="line">
            <a:avLst/>
          </a:prstGeom>
          <a:ln w="1587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rcRect l="2470" r="18451"/>
          <a:stretch>
            <a:fillRect/>
          </a:stretch>
        </p:blipFill>
        <p:spPr bwMode="auto">
          <a:xfrm>
            <a:off x="0" y="5976938"/>
            <a:ext cx="5286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>
            <p:custDataLst>
              <p:tags r:id="rId3"/>
            </p:custDataLst>
          </p:nvPr>
        </p:nvSpPr>
        <p:spPr>
          <a:xfrm>
            <a:off x="7215188" y="6596063"/>
            <a:ext cx="30718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nl-NL" sz="1100" dirty="0">
                <a:latin typeface="+mn-lt"/>
                <a:cs typeface="+mn-cs"/>
              </a:rPr>
              <a:t>2009 Rick Mans </a:t>
            </a:r>
            <a:r>
              <a:rPr lang="nl-NL" sz="1100" b="1" dirty="0">
                <a:latin typeface="+mn-lt"/>
                <a:cs typeface="+mn-cs"/>
              </a:rPr>
              <a:t>Capgemini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>
            <p:custDataLst>
              <p:tags r:id="rId1"/>
            </p:custDataLst>
          </p:nvPr>
        </p:nvCxnSpPr>
        <p:spPr>
          <a:xfrm>
            <a:off x="395288" y="285750"/>
            <a:ext cx="8748712" cy="1588"/>
          </a:xfrm>
          <a:prstGeom prst="line">
            <a:avLst/>
          </a:prstGeom>
          <a:ln w="1587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rcRect l="2470" r="18451"/>
          <a:stretch>
            <a:fillRect/>
          </a:stretch>
        </p:blipFill>
        <p:spPr bwMode="auto">
          <a:xfrm>
            <a:off x="0" y="5976938"/>
            <a:ext cx="5286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>
            <p:custDataLst>
              <p:tags r:id="rId3"/>
            </p:custDataLst>
          </p:nvPr>
        </p:nvSpPr>
        <p:spPr>
          <a:xfrm>
            <a:off x="7215188" y="6596063"/>
            <a:ext cx="30718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nl-NL" sz="1100" dirty="0">
                <a:latin typeface="+mn-lt"/>
                <a:cs typeface="+mn-cs"/>
              </a:rPr>
              <a:t>2009 Rick Mans </a:t>
            </a:r>
            <a:r>
              <a:rPr lang="nl-NL" sz="1100" b="1" dirty="0">
                <a:latin typeface="+mn-lt"/>
                <a:cs typeface="+mn-cs"/>
              </a:rPr>
              <a:t>Capgemini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>
            <p:custDataLst>
              <p:tags r:id="rId1"/>
            </p:custDataLst>
          </p:nvPr>
        </p:nvCxnSpPr>
        <p:spPr>
          <a:xfrm>
            <a:off x="395288" y="285750"/>
            <a:ext cx="8748712" cy="1588"/>
          </a:xfrm>
          <a:prstGeom prst="line">
            <a:avLst/>
          </a:prstGeom>
          <a:ln w="1587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rcRect l="2470" r="18451"/>
          <a:stretch>
            <a:fillRect/>
          </a:stretch>
        </p:blipFill>
        <p:spPr bwMode="auto">
          <a:xfrm>
            <a:off x="0" y="5976938"/>
            <a:ext cx="5286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>
            <p:custDataLst>
              <p:tags r:id="rId3"/>
            </p:custDataLst>
          </p:nvPr>
        </p:nvSpPr>
        <p:spPr>
          <a:xfrm>
            <a:off x="7215188" y="6596063"/>
            <a:ext cx="30718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44613" algn="l"/>
              </a:tabLst>
              <a:defRPr/>
            </a:pPr>
            <a:r>
              <a:rPr lang="nl-NL" sz="1100" dirty="0">
                <a:latin typeface="+mn-lt"/>
                <a:cs typeface="+mn-cs"/>
              </a:rPr>
              <a:t>2009 Rick Mans </a:t>
            </a:r>
            <a:r>
              <a:rPr lang="nl-NL" sz="1100" b="1" dirty="0">
                <a:latin typeface="+mn-lt"/>
                <a:cs typeface="+mn-cs"/>
              </a:rPr>
              <a:t>Capgemini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95288" y="285750"/>
            <a:ext cx="8748712" cy="1588"/>
          </a:xfrm>
          <a:prstGeom prst="line">
            <a:avLst/>
          </a:prstGeom>
          <a:ln w="1587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470" r="18451"/>
          <a:stretch>
            <a:fillRect/>
          </a:stretch>
        </p:blipFill>
        <p:spPr bwMode="auto">
          <a:xfrm>
            <a:off x="0" y="5976938"/>
            <a:ext cx="5286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7215188" y="6596063"/>
            <a:ext cx="30718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1344613" algn="l"/>
              </a:tabLst>
              <a:defRPr/>
            </a:pPr>
            <a:r>
              <a:rPr lang="nl-NL" sz="1100" dirty="0">
                <a:latin typeface="+mn-lt"/>
              </a:rPr>
              <a:t>2009 Rick Mans </a:t>
            </a:r>
            <a:r>
              <a:rPr lang="nl-NL" sz="1100" b="1" dirty="0">
                <a:latin typeface="+mn-lt"/>
              </a:rPr>
              <a:t>Capgemini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95288" y="285750"/>
            <a:ext cx="8748712" cy="1588"/>
          </a:xfrm>
          <a:prstGeom prst="line">
            <a:avLst/>
          </a:prstGeom>
          <a:ln w="1587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470" r="18451"/>
          <a:stretch>
            <a:fillRect/>
          </a:stretch>
        </p:blipFill>
        <p:spPr bwMode="auto">
          <a:xfrm>
            <a:off x="0" y="5976938"/>
            <a:ext cx="5286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7215188" y="6596063"/>
            <a:ext cx="30718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1344613" algn="l"/>
              </a:tabLst>
              <a:defRPr/>
            </a:pPr>
            <a:r>
              <a:rPr lang="nl-NL" sz="1100" dirty="0">
                <a:latin typeface="+mn-lt"/>
              </a:rPr>
              <a:t>2009 Rick Mans </a:t>
            </a:r>
            <a:r>
              <a:rPr lang="nl-NL" sz="1100" b="1" dirty="0">
                <a:latin typeface="+mn-lt"/>
              </a:rPr>
              <a:t>Capgemini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395288" y="285750"/>
            <a:ext cx="8748712" cy="1588"/>
          </a:xfrm>
          <a:prstGeom prst="line">
            <a:avLst/>
          </a:prstGeom>
          <a:ln w="1587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470" r="18451"/>
          <a:stretch>
            <a:fillRect/>
          </a:stretch>
        </p:blipFill>
        <p:spPr bwMode="auto">
          <a:xfrm>
            <a:off x="0" y="5976938"/>
            <a:ext cx="52863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6286500" y="6596063"/>
            <a:ext cx="3071813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1344613" algn="l"/>
              </a:tabLst>
              <a:defRPr/>
            </a:pPr>
            <a:r>
              <a:rPr lang="nl-NL" sz="1100" dirty="0">
                <a:latin typeface="Arial" charset="0"/>
                <a:cs typeface="Arial" charset="0"/>
              </a:rPr>
              <a:t>2009 Rick Mans &amp; Nikhil Nulkar </a:t>
            </a:r>
            <a:r>
              <a:rPr lang="nl-NL" sz="1100" b="1" dirty="0">
                <a:latin typeface="Arial" charset="0"/>
                <a:cs typeface="Arial" charset="0"/>
              </a:rPr>
              <a:t>Capgemini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>
            <a:lvl1pPr algn="l">
              <a:defRPr sz="2000" b="1" baseline="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0C98-0471-4D2B-97CB-97356EF9D65A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17A2-0CDF-405F-BDBB-3702AD087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BC1F-DBD0-48DE-B020-529943D20C4D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DBF3-FC4C-4719-A184-3C251E62C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91C3-51C3-4C08-B726-F9556FB5569A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91893-3B3F-4011-B502-2848679E5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D12E-1CD2-4893-BE02-234C100DBF94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6C1DA-4527-4301-9F6E-5C637F804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8AC9-3176-4336-8941-59ED146E441E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D960-ED30-4937-A2ED-E2DDF9FE6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2F3D2-28DB-4F4A-860C-519E50C122B6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F49F3-4C8A-4B2F-95F8-EA98584BF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C1D91-46B0-4447-83D8-C9552B771801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94BC-4432-4793-AD7C-09762A11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A567-0E4B-4437-B31B-4147358E31B5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A23FA-9E95-4F60-BF53-DC0AA40EE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457200" y="1428750"/>
            <a:ext cx="82296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436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0B836-FF64-48AA-B1FE-577215686371}" type="datetimeFigureOut">
              <a:rPr lang="nl-NL"/>
              <a:pPr>
                <a:defRPr/>
              </a:pPr>
              <a:t>18-4-2013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286750" y="6356350"/>
            <a:ext cx="400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B88487-9343-4DA7-AC68-460E495FD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>
            <p:custDataLst>
              <p:tags r:id="rId24"/>
            </p:custDataLst>
          </p:nvPr>
        </p:nvCxnSpPr>
        <p:spPr>
          <a:xfrm>
            <a:off x="428625" y="1428750"/>
            <a:ext cx="828675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Lt B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Lt B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Lt B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Lt B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k.com/edxrussi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pt@mesi.ru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Нормативно-правовое регулирование применения электронного обучения и Дот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002060"/>
                </a:solidFill>
              </a:rPr>
              <a:t>Тихомиров </a:t>
            </a:r>
            <a:r>
              <a:rPr lang="ru-RU" smtClean="0">
                <a:solidFill>
                  <a:srgbClr val="002060"/>
                </a:solidFill>
              </a:rPr>
              <a:t>В.П., </a:t>
            </a:r>
            <a:r>
              <a:rPr lang="ru-RU" dirty="0" smtClean="0">
                <a:solidFill>
                  <a:srgbClr val="002060"/>
                </a:solidFill>
              </a:rPr>
              <a:t>д.э.н., профессор, научный руководитель МЭСИ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5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Статья</a:t>
            </a:r>
            <a:r>
              <a:rPr lang="ru-RU" sz="2800" b="1" dirty="0" smtClean="0"/>
              <a:t> </a:t>
            </a:r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16. Реализация образовательных программ с применением электронного обучения и дистанционных образовательных технологий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</a:rPr>
              <a:t>4. При реализации образовательных программ с применением электронного обучения, дистанционных образовательных технологий местом осуществления образовательной деятельности является место нахождения организации, осуществляющей образовательную деятельность, или ее филиала независимо от места нахождения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1869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Статья 18. Печатные и электронные образовательные и информационные ресурсы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</a:rPr>
              <a:t>В организациях, осуществляющих образовательную деятельность, в целях обеспечения реализации образовательных программ формируются библиотеки, в том числе цифровые (электронные) </a:t>
            </a:r>
            <a:r>
              <a:rPr lang="ru-RU" sz="2200" dirty="0" smtClean="0">
                <a:solidFill>
                  <a:srgbClr val="002060"/>
                </a:solidFill>
              </a:rPr>
              <a:t>библиотеки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smtClean="0">
                <a:solidFill>
                  <a:srgbClr val="002060"/>
                </a:solidFill>
              </a:rPr>
              <a:t>обеспечивающие </a:t>
            </a:r>
            <a:r>
              <a:rPr lang="ru-RU" sz="2200" dirty="0">
                <a:solidFill>
                  <a:srgbClr val="002060"/>
                </a:solidFill>
              </a:rPr>
              <a:t>доступ к профессиональным базам данных, информационным справочным и поисковым системам, а также иным информационным ресурсам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838" y="642938"/>
            <a:ext cx="6596062" cy="1000125"/>
          </a:xfrm>
        </p:spPr>
        <p:txBody>
          <a:bodyPr/>
          <a:lstStyle/>
          <a:p>
            <a:pPr algn="ctr"/>
            <a:r>
              <a:rPr lang="ru-RU" sz="6600" dirty="0" smtClean="0">
                <a:latin typeface="Calibri" pitchFamily="34" charset="0"/>
              </a:rPr>
              <a:t>Что у них?</a:t>
            </a:r>
            <a:endParaRPr lang="ru-RU" sz="6600" dirty="0">
              <a:latin typeface="Calibri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41" y="2124075"/>
            <a:ext cx="5925342" cy="4313238"/>
          </a:xfrm>
        </p:spPr>
      </p:pic>
    </p:spTree>
    <p:extLst>
      <p:ext uri="{BB962C8B-B14F-4D97-AF65-F5344CB8AC3E}">
        <p14:creationId xmlns:p14="http://schemas.microsoft.com/office/powerpoint/2010/main" val="41157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Пресс-релиз Гарвардского университета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Гарвардский </a:t>
            </a:r>
            <a:r>
              <a:rPr lang="ru-RU" sz="2400" dirty="0">
                <a:latin typeface="Calibri" pitchFamily="34" charset="0"/>
              </a:rPr>
              <a:t>университет и Массачусетский институт технологии (MIT) объявили о запуске партнерства в области дистанционного образования. Новый проект получил название </a:t>
            </a:r>
            <a:r>
              <a:rPr lang="ru-RU" sz="2400" dirty="0" err="1">
                <a:latin typeface="Calibri" pitchFamily="34" charset="0"/>
              </a:rPr>
              <a:t>edX</a:t>
            </a:r>
            <a:r>
              <a:rPr lang="ru-RU" sz="2400" dirty="0" smtClean="0">
                <a:latin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Его главная цель </a:t>
            </a:r>
            <a:r>
              <a:rPr lang="ru-RU" sz="2400" dirty="0">
                <a:latin typeface="Calibri" pitchFamily="34" charset="0"/>
              </a:rPr>
              <a:t>– в объединении усилий двух ведущих университетов по созданию современных онлайновых курсов бесплатного обучения и предоставлению их студентам по всему миру</a:t>
            </a:r>
            <a:r>
              <a:rPr lang="ru-RU" sz="2400" dirty="0" smtClean="0">
                <a:latin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Планируется, что эта система бесплатного онлайн-обучения объединит до 1 миллиарда человек.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В это сообщество приглашаются люди, ищущие возможности для самообразования и заинтересованные в участии в этом проекте.</a:t>
            </a:r>
            <a:r>
              <a:rPr lang="ru-RU" sz="2400" dirty="0" smtClean="0">
                <a:effectLst/>
                <a:latin typeface="Calibri" pitchFamily="34" charset="0"/>
              </a:rPr>
              <a:t> </a:t>
            </a:r>
            <a:r>
              <a:rPr lang="ru-RU" sz="2400" u="sng" dirty="0">
                <a:latin typeface="Calibri" pitchFamily="34" charset="0"/>
                <a:hlinkClick r:id="rId2"/>
              </a:rPr>
              <a:t>http://vk.com/edxrussia</a:t>
            </a:r>
            <a:r>
              <a:rPr lang="ru-RU" sz="2400" dirty="0"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4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Реализация первоочередных проектов ЕС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Проект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HOME</a:t>
            </a:r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Higher education Online</a:t>
            </a:r>
            <a:r>
              <a:rPr lang="ru-RU" sz="2400" dirty="0">
                <a:latin typeface="Calibri" pitchFamily="34" charset="0"/>
              </a:rPr>
              <a:t>: </a:t>
            </a:r>
            <a:r>
              <a:rPr lang="en-US" sz="2400" dirty="0">
                <a:latin typeface="Calibri" pitchFamily="34" charset="0"/>
              </a:rPr>
              <a:t>MOOCs the European way</a:t>
            </a:r>
            <a:r>
              <a:rPr lang="ru-RU" sz="2400" dirty="0">
                <a:latin typeface="Calibri" pitchFamily="34" charset="0"/>
              </a:rPr>
              <a:t> – Высшее образование онлайн: </a:t>
            </a:r>
            <a:r>
              <a:rPr lang="en-US" sz="2400" dirty="0">
                <a:latin typeface="Calibri" pitchFamily="34" charset="0"/>
              </a:rPr>
              <a:t>MOOCs</a:t>
            </a:r>
            <a:r>
              <a:rPr lang="ru-RU" sz="2400" dirty="0">
                <a:latin typeface="Calibri" pitchFamily="34" charset="0"/>
              </a:rPr>
              <a:t> европейского стиля</a:t>
            </a:r>
            <a:r>
              <a:rPr lang="ru-RU" sz="2400" dirty="0" smtClean="0">
                <a:latin typeface="Calibri" pitchFamily="34" charset="0"/>
              </a:rPr>
              <a:t>).</a:t>
            </a:r>
          </a:p>
          <a:p>
            <a:pPr marL="0" indent="0"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alibri" pitchFamily="34" charset="0"/>
              </a:rPr>
              <a:t>Целями </a:t>
            </a:r>
            <a:r>
              <a:rPr lang="ru-RU" sz="2400" dirty="0">
                <a:latin typeface="Calibri" pitchFamily="34" charset="0"/>
              </a:rPr>
              <a:t>проекта являются</a:t>
            </a:r>
            <a:r>
              <a:rPr lang="ru-RU" sz="2400" dirty="0" smtClean="0">
                <a:latin typeface="Calibri" pitchFamily="34" charset="0"/>
              </a:rPr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развитие </a:t>
            </a:r>
            <a:r>
              <a:rPr lang="en-US" sz="2400" dirty="0">
                <a:latin typeface="Calibri" pitchFamily="34" charset="0"/>
              </a:rPr>
              <a:t>MOOCs</a:t>
            </a:r>
            <a:r>
              <a:rPr lang="ru-RU" sz="2400" dirty="0">
                <a:latin typeface="Calibri" pitchFamily="34" charset="0"/>
              </a:rPr>
              <a:t> европейского стиля на основе европейских ценностей, в том числе качества процессов управления</a:t>
            </a:r>
            <a:r>
              <a:rPr lang="ru-RU" sz="2400" dirty="0" smtClean="0">
                <a:latin typeface="Calibri" pitchFamily="34" charset="0"/>
              </a:rPr>
              <a:t>;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определение дидактических и педагогических моделей </a:t>
            </a:r>
            <a:r>
              <a:rPr lang="ru-RU" sz="2400" dirty="0" err="1">
                <a:latin typeface="Calibri" pitchFamily="34" charset="0"/>
              </a:rPr>
              <a:t>MOOCs</a:t>
            </a:r>
            <a:r>
              <a:rPr lang="ru-RU" sz="2400" dirty="0">
                <a:latin typeface="Calibri" pitchFamily="34" charset="0"/>
              </a:rPr>
              <a:t> с учетом языкового и культурного разнообразия Европы; разработка общих сервисов по предоставлению и мониторингу европейских </a:t>
            </a:r>
            <a:r>
              <a:rPr lang="ru-RU" sz="2400" dirty="0" err="1">
                <a:latin typeface="Calibri" pitchFamily="34" charset="0"/>
              </a:rPr>
              <a:t>MOOCs</a:t>
            </a:r>
            <a:r>
              <a:rPr lang="ru-RU" sz="2400" dirty="0" smtClean="0">
                <a:latin typeface="Calibri" pitchFamily="34" charset="0"/>
              </a:rPr>
              <a:t>;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Calibri" pitchFamily="34" charset="0"/>
              </a:rPr>
              <a:t>разработка устойчивых бизнес-моделей </a:t>
            </a:r>
            <a:r>
              <a:rPr lang="ru-RU" sz="2400" dirty="0" err="1">
                <a:solidFill>
                  <a:srgbClr val="0000FF"/>
                </a:solidFill>
                <a:latin typeface="Calibri" pitchFamily="34" charset="0"/>
              </a:rPr>
              <a:t>MOOCs</a:t>
            </a:r>
            <a:r>
              <a:rPr lang="ru-RU" sz="2400" dirty="0" smtClean="0">
                <a:solidFill>
                  <a:srgbClr val="0000FF"/>
                </a:solidFill>
                <a:latin typeface="Calibri" pitchFamily="34" charset="0"/>
              </a:rPr>
              <a:t>;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развитие открытой сети знаний в области </a:t>
            </a:r>
            <a:r>
              <a:rPr lang="ru-RU" sz="2400" dirty="0" err="1">
                <a:latin typeface="Calibri" pitchFamily="34" charset="0"/>
              </a:rPr>
              <a:t>MOOCs</a:t>
            </a:r>
            <a:r>
              <a:rPr lang="ru-RU" sz="2400" dirty="0" smtClean="0">
                <a:effectLst/>
                <a:latin typeface="Calibri" pitchFamily="34" charset="0"/>
              </a:rPr>
              <a:t> 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Участники проекта </a:t>
            </a:r>
            <a:r>
              <a:rPr lang="en-US" dirty="0" smtClean="0"/>
              <a:t>HOME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275" y="952057"/>
            <a:ext cx="8524875" cy="4313238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Испании </a:t>
            </a:r>
            <a:r>
              <a:rPr lang="ru-RU" sz="2400" dirty="0">
                <a:latin typeface="Calibri" pitchFamily="34" charset="0"/>
              </a:rPr>
              <a:t>(UNED)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Нидерландов (OU-NL)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Турции (</a:t>
            </a:r>
            <a:r>
              <a:rPr lang="ru-RU" sz="2400" dirty="0" err="1">
                <a:latin typeface="Calibri" pitchFamily="34" charset="0"/>
              </a:rPr>
              <a:t>Anadolu</a:t>
            </a:r>
            <a:r>
              <a:rPr lang="ru-RU" sz="2400" dirty="0">
                <a:latin typeface="Calibri" pitchFamily="34" charset="0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Израиля (</a:t>
            </a:r>
            <a:r>
              <a:rPr lang="en-US" sz="2400" dirty="0">
                <a:latin typeface="Calibri" pitchFamily="34" charset="0"/>
              </a:rPr>
              <a:t>OUI</a:t>
            </a:r>
            <a:r>
              <a:rPr lang="ru-RU" sz="2400" dirty="0">
                <a:latin typeface="Calibri" pitchFamily="34" charset="0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Кипра (</a:t>
            </a:r>
            <a:r>
              <a:rPr lang="en-US" sz="2400" dirty="0">
                <a:latin typeface="Calibri" pitchFamily="34" charset="0"/>
              </a:rPr>
              <a:t>OUC</a:t>
            </a:r>
            <a:r>
              <a:rPr lang="ru-RU" sz="2400" dirty="0">
                <a:latin typeface="Calibri" pitchFamily="34" charset="0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Португалии (</a:t>
            </a:r>
            <a:r>
              <a:rPr lang="en-US" sz="2400" dirty="0" err="1">
                <a:latin typeface="Calibri" pitchFamily="34" charset="0"/>
              </a:rPr>
              <a:t>UAb</a:t>
            </a:r>
            <a:r>
              <a:rPr lang="ru-RU" sz="2400" dirty="0">
                <a:latin typeface="Calibri" pitchFamily="34" charset="0"/>
              </a:rPr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Италии (UNINETTUNO)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России (МЭСИ)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Эстонии </a:t>
            </a:r>
            <a:r>
              <a:rPr lang="ru-RU" sz="2400" dirty="0">
                <a:latin typeface="Calibri" pitchFamily="34" charset="0"/>
              </a:rPr>
              <a:t>(Таллиннский университет)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Литвы (Каунасский технический университет)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Словакии (Словацкий технический университет, Братислава)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>
                <a:latin typeface="Calibri" pitchFamily="34" charset="0"/>
              </a:rPr>
              <a:t>Межуниверситетская федерация дистанционного образования Франции (FIED).</a:t>
            </a:r>
          </a:p>
          <a:p>
            <a:pPr>
              <a:buFont typeface="Arial" pitchFamily="34" charset="0"/>
              <a:buChar char="•"/>
            </a:pP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2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14552" y="160336"/>
            <a:ext cx="8520112" cy="10001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 Проект по формированию европейской платформы </a:t>
            </a:r>
            <a:r>
              <a:rPr lang="en-US" sz="3200" b="1" dirty="0" smtClean="0">
                <a:latin typeface="Calibri" pitchFamily="34" charset="0"/>
              </a:rPr>
              <a:t>MOOCs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275" y="1982561"/>
            <a:ext cx="8524875" cy="2879725"/>
          </a:xfrm>
        </p:spPr>
        <p:txBody>
          <a:bodyPr>
            <a:norm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6600"/>
                </a:solidFill>
              </a:rPr>
              <a:t>В </a:t>
            </a:r>
            <a:r>
              <a:rPr lang="ru-RU" sz="2400" dirty="0">
                <a:solidFill>
                  <a:srgbClr val="FF6600"/>
                </a:solidFill>
              </a:rPr>
              <a:t>настоящее время создается пул курсов, которые будут представлены на едином сайте в конце апреля 2013 г. </a:t>
            </a:r>
            <a:endParaRPr lang="ru-RU" sz="2400" dirty="0" smtClean="0">
              <a:solidFill>
                <a:srgbClr val="FF6600"/>
              </a:solidFill>
            </a:endParaRPr>
          </a:p>
          <a:p>
            <a:pPr marL="363538" indent="-363538">
              <a:buFont typeface="Arial" pitchFamily="34" charset="0"/>
              <a:buChar char="•"/>
            </a:pPr>
            <a:endParaRPr lang="ru-RU" sz="2400" dirty="0">
              <a:solidFill>
                <a:srgbClr val="FF6600"/>
              </a:solidFill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родвижение </a:t>
            </a:r>
            <a:r>
              <a:rPr lang="ru-RU" sz="2400" dirty="0"/>
              <a:t>будет осуществляться через единое окно под брендом </a:t>
            </a:r>
            <a:r>
              <a:rPr lang="en-US" sz="2400" dirty="0"/>
              <a:t>EADTU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55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44286" y="498583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libri" pitchFamily="34" charset="0"/>
              </a:rPr>
              <a:t>Участники проекта на 11 апреля 2013 г.</a:t>
            </a:r>
            <a:br>
              <a:rPr lang="ru-RU" sz="3200" dirty="0" smtClean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275" y="1721304"/>
            <a:ext cx="8660039" cy="4313238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Calibri" pitchFamily="34" charset="0"/>
              </a:rPr>
              <a:t>Открытый </a:t>
            </a:r>
            <a:r>
              <a:rPr lang="ru-RU" sz="2200" dirty="0">
                <a:latin typeface="Calibri" pitchFamily="34" charset="0"/>
              </a:rPr>
              <a:t>университет Великобритании: 8 курсов (все на английском).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>
                <a:latin typeface="Calibri" pitchFamily="34" charset="0"/>
              </a:rPr>
              <a:t>Университет </a:t>
            </a:r>
            <a:r>
              <a:rPr lang="ru-RU" sz="2200" dirty="0" err="1">
                <a:latin typeface="Calibri" pitchFamily="34" charset="0"/>
              </a:rPr>
              <a:t>Анадолу</a:t>
            </a:r>
            <a:r>
              <a:rPr lang="ru-RU" sz="2200" dirty="0">
                <a:latin typeface="Calibri" pitchFamily="34" charset="0"/>
              </a:rPr>
              <a:t> (Турция): 2 курса (один на английском, один на турецком).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>
                <a:latin typeface="Calibri" pitchFamily="34" charset="0"/>
              </a:rPr>
              <a:t>Открытый университет Португалии: 1 курс (на португальском с некоторыми материалами на английском).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>
                <a:latin typeface="Calibri" pitchFamily="34" charset="0"/>
              </a:rPr>
              <a:t>Открытый университет Израиля: 4 курса (по одному курсу на арабском, английском, русском и иврите). 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>
                <a:latin typeface="Calibri" pitchFamily="34" charset="0"/>
              </a:rPr>
              <a:t>Открытый университет Нидерландов: 2 курса (оба на нидерландском).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>
                <a:solidFill>
                  <a:srgbClr val="C00000"/>
                </a:solidFill>
                <a:latin typeface="Calibri" pitchFamily="34" charset="0"/>
              </a:rPr>
              <a:t>МЭСИ:</a:t>
            </a:r>
            <a:r>
              <a:rPr lang="ru-RU" sz="2200" dirty="0">
                <a:latin typeface="Calibri" pitchFamily="34" charset="0"/>
              </a:rPr>
              <a:t> 6 курсов (два -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>
                <a:latin typeface="Calibri" pitchFamily="34" charset="0"/>
              </a:rPr>
              <a:t>на русском, четыре – на русском и английском).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latin typeface="Calibri" pitchFamily="34" charset="0"/>
              </a:rPr>
              <a:t>Словацкий технический университет, Братислава: 1 курс (на словацком).</a:t>
            </a:r>
            <a:r>
              <a:rPr lang="ru-RU" sz="2200" dirty="0" smtClean="0">
                <a:effectLst/>
                <a:latin typeface="Calibri" pitchFamily="34" charset="0"/>
              </a:rPr>
              <a:t> </a:t>
            </a:r>
            <a:endParaRPr lang="ru-RU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35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749606"/>
              </p:ext>
            </p:extLst>
          </p:nvPr>
        </p:nvGraphicFramePr>
        <p:xfrm>
          <a:off x="139700" y="228600"/>
          <a:ext cx="8890000" cy="668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5" imgW="6207373" imgH="4857729" progId="Word.Document.12">
                  <p:embed/>
                </p:oleObj>
              </mc:Choice>
              <mc:Fallback>
                <p:oleObj name="Документ" r:id="rId5" imgW="6207373" imgH="48577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700" y="228600"/>
                        <a:ext cx="8890000" cy="668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6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0038" y="388939"/>
            <a:ext cx="8520112" cy="8302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Эволюция развития бизнес-моделей в образовании:</a:t>
            </a:r>
            <a:br>
              <a:rPr lang="ru-RU" sz="3200" dirty="0" smtClean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Бизнес –модель классического образования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Бизнес- модель, построенная на базе использования дистанционного обучения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Бизнес-модель, построенная на базе электронного обучения в классическом образовании.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Бизнес модель, построенная на основе Открытых образовательных ресурсов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</a:rPr>
              <a:t>Бизнес- модель, построенная на</a:t>
            </a:r>
            <a:r>
              <a:rPr lang="ru-RU" sz="28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глобальном</a:t>
            </a:r>
            <a:r>
              <a:rPr lang="ru-RU" sz="28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</a:rPr>
              <a:t>использовании (</a:t>
            </a: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 MOOCs)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</a:rPr>
              <a:t>массовых открытых   </a:t>
            </a:r>
            <a:r>
              <a:rPr lang="en-US" sz="2800" dirty="0" err="1" smtClean="0">
                <a:solidFill>
                  <a:srgbClr val="002060"/>
                </a:solidFill>
                <a:latin typeface="Calibri" pitchFamily="34" charset="0"/>
              </a:rPr>
              <a:t>OnLine</a:t>
            </a: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</a:rPr>
              <a:t>курсов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609" y="1639413"/>
            <a:ext cx="8229600" cy="2427619"/>
          </a:xfrm>
        </p:spPr>
        <p:txBody>
          <a:bodyPr/>
          <a:lstStyle/>
          <a:p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11-ФЗ </a:t>
            </a:r>
            <a:r>
              <a:rPr lang="ru-RU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от 28.02.2012  </a:t>
            </a: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- </a:t>
            </a:r>
            <a:r>
              <a:rPr lang="ru-RU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Законодательная основа </a:t>
            </a: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применения ЭО и ДОТ</a:t>
            </a:r>
            <a:endParaRPr lang="ru-RU" sz="32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  <a:ea typeface="SimSun-ExtB" pitchFamily="49" charset="-122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8552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/>
          <p:nvPr/>
        </p:nvCxnSpPr>
        <p:spPr>
          <a:xfrm flipH="1">
            <a:off x="5220072" y="1772816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37972" y="3068960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06408347"/>
              </p:ext>
            </p:extLst>
          </p:nvPr>
        </p:nvGraphicFramePr>
        <p:xfrm>
          <a:off x="107504" y="1340768"/>
          <a:ext cx="892899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7504" y="116631"/>
            <a:ext cx="5474430" cy="272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В разработке Минобрнауки России: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Проект постановления Правительства России </a:t>
            </a:r>
            <a:r>
              <a:rPr lang="ru-RU" sz="1400" b="1" dirty="0">
                <a:solidFill>
                  <a:srgbClr val="002060"/>
                </a:solidFill>
              </a:rPr>
              <a:t>«о Порядке 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</a:t>
            </a:r>
            <a:r>
              <a:rPr lang="ru-RU" sz="1400" b="1" dirty="0" smtClean="0">
                <a:solidFill>
                  <a:srgbClr val="002060"/>
                </a:solidFill>
              </a:rPr>
              <a:t>программ» </a:t>
            </a:r>
            <a:r>
              <a:rPr lang="ru-RU" sz="1400" dirty="0" smtClean="0">
                <a:solidFill>
                  <a:srgbClr val="002060"/>
                </a:solidFill>
              </a:rPr>
              <a:t>(от 29.03.2013)</a:t>
            </a:r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Проект постановления </a:t>
            </a:r>
            <a:r>
              <a:rPr lang="ru-RU" sz="1600" dirty="0">
                <a:solidFill>
                  <a:srgbClr val="002060"/>
                </a:solidFill>
              </a:rPr>
              <a:t>Правительства </a:t>
            </a:r>
            <a:r>
              <a:rPr lang="ru-RU" sz="1600" dirty="0" smtClean="0">
                <a:solidFill>
                  <a:srgbClr val="002060"/>
                </a:solidFill>
              </a:rPr>
              <a:t>России </a:t>
            </a:r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Об утверждении положения о лицензировании образовательной деятельности</a:t>
            </a:r>
            <a:r>
              <a:rPr lang="ru-RU" sz="1400" b="1" dirty="0" smtClean="0">
                <a:solidFill>
                  <a:srgbClr val="002060"/>
                </a:solidFill>
              </a:rPr>
              <a:t>» </a:t>
            </a:r>
            <a:r>
              <a:rPr lang="ru-RU" sz="1400" dirty="0" smtClean="0">
                <a:solidFill>
                  <a:srgbClr val="002060"/>
                </a:solidFill>
              </a:rPr>
              <a:t>(размещен на сайте МОН 12.04.2013)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Проект приказа Минобрнауки России </a:t>
            </a:r>
            <a:r>
              <a:rPr lang="ru-RU" sz="1400" b="1" dirty="0" smtClean="0">
                <a:solidFill>
                  <a:srgbClr val="002060"/>
                </a:solidFill>
              </a:rPr>
              <a:t>о требованиях к отбору вузов в целях государственной поддержки </a:t>
            </a:r>
            <a:r>
              <a:rPr lang="ru-RU" sz="1400" dirty="0" smtClean="0">
                <a:solidFill>
                  <a:srgbClr val="002060"/>
                </a:solidFill>
              </a:rPr>
              <a:t> (от 12.04.2013)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5220072" y="3573016"/>
            <a:ext cx="1152128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07504" y="3717032"/>
            <a:ext cx="5256584" cy="28083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Общее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количество документов, в которые необходимо внести изменения по всем уровням образования,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включая ФГОС ВПО, СПО и федеральные государственные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требования к ОП ДПО - </a:t>
            </a:r>
            <a:endParaRPr lang="ru-RU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более 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700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7740352" y="4797152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444208" y="5229200"/>
            <a:ext cx="2592288" cy="12744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alibri" pitchFamily="34" charset="0"/>
                <a:cs typeface="Calibri" pitchFamily="34" charset="0"/>
              </a:rPr>
              <a:t>Общее количество документов, в которые необходимо внести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изменения, -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более 200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81934" y="116632"/>
            <a:ext cx="345456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Требуемые изменения </a:t>
            </a:r>
            <a:r>
              <a:rPr lang="ru-RU" sz="2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действующей законодательной базы в связи с принятием 273-ФЗ</a:t>
            </a:r>
          </a:p>
        </p:txBody>
      </p:sp>
    </p:spTree>
    <p:extLst>
      <p:ext uri="{BB962C8B-B14F-4D97-AF65-F5344CB8AC3E}">
        <p14:creationId xmlns:p14="http://schemas.microsoft.com/office/powerpoint/2010/main" val="20646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0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KYAsnov\Pictures\4beb-3725b0-1df8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8" y="2129742"/>
            <a:ext cx="5275530" cy="388866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4171" y="528938"/>
            <a:ext cx="8824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prstClr val="black"/>
                </a:solidFill>
                <a:latin typeface="Calibri" pitchFamily="34" charset="0"/>
              </a:rPr>
              <a:t>Спасибо за внимание.</a:t>
            </a:r>
            <a:endParaRPr lang="ru-RU" sz="36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5929" y="3813368"/>
            <a:ext cx="36629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Тихомиров В.П.</a:t>
            </a:r>
            <a:endParaRPr lang="en-US" sz="28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hlinkClick r:id="rId3"/>
              </a:rPr>
              <a:t>vpt@mesi.ru</a:t>
            </a:r>
            <a:endParaRPr lang="ru-RU" sz="28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тел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. (495) 442-65-77</a:t>
            </a:r>
          </a:p>
        </p:txBody>
      </p:sp>
    </p:spTree>
    <p:extLst>
      <p:ext uri="{BB962C8B-B14F-4D97-AF65-F5344CB8AC3E}">
        <p14:creationId xmlns:p14="http://schemas.microsoft.com/office/powerpoint/2010/main" val="23859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126255" cy="21602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 eaLnBrk="1" hangingPunct="1">
              <a:buNone/>
            </a:pPr>
            <a:r>
              <a:rPr lang="ru-RU" sz="2000" b="1" dirty="0" smtClean="0"/>
              <a:t>«При реализации образовательных программ с применением электронного обучения, дистанционных образовательных технологий местом осуществления образовательной деятельности является место нахождения образовательного учреждения или его филиала независимо от мест нахождения обучающихся»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dirty="0" smtClean="0">
              <a:solidFill>
                <a:srgbClr val="002060"/>
              </a:solidFill>
            </a:endParaRPr>
          </a:p>
        </p:txBody>
      </p:sp>
      <p:pic>
        <p:nvPicPr>
          <p:cNvPr id="5" name="Picture 3" descr="C:\Users\KYAsnov\AppData\Local\Microsoft\Windows\Temporary Internet Files\Content.IE5\2HVCJ9Y6\MC90043394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3809"/>
            <a:ext cx="1173425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KYAsnov\AppData\Local\Microsoft\Windows\Temporary Internet Files\Content.IE5\EAW3K93D\MC9004339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74848"/>
            <a:ext cx="1173425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KYAsnov\AppData\Local\Microsoft\Windows\Temporary Internet Files\Content.IE5\I0LILE66\MC90043488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809" y="4420749"/>
            <a:ext cx="1173425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KYAsnov\AppData\Local\Microsoft\Windows\Temporary Internet Files\Content.IE5\EAW3K93D\MC90043265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850565"/>
            <a:ext cx="1173425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37" y="3463835"/>
            <a:ext cx="2232248" cy="14881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 стрелкой 9"/>
          <p:cNvCxnSpPr>
            <a:stCxn id="5" idx="3"/>
            <a:endCxn id="9" idx="1"/>
          </p:cNvCxnSpPr>
          <p:nvPr/>
        </p:nvCxnSpPr>
        <p:spPr>
          <a:xfrm>
            <a:off x="1173425" y="3150522"/>
            <a:ext cx="208517" cy="53125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3"/>
            <a:endCxn id="9" idx="3"/>
          </p:cNvCxnSpPr>
          <p:nvPr/>
        </p:nvCxnSpPr>
        <p:spPr>
          <a:xfrm flipV="1">
            <a:off x="1115616" y="4734063"/>
            <a:ext cx="266326" cy="27339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  <a:endCxn id="9" idx="7"/>
          </p:cNvCxnSpPr>
          <p:nvPr/>
        </p:nvCxnSpPr>
        <p:spPr>
          <a:xfrm flipH="1" flipV="1">
            <a:off x="2960380" y="3681772"/>
            <a:ext cx="4934637" cy="6650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1"/>
            <a:endCxn id="9" idx="5"/>
          </p:cNvCxnSpPr>
          <p:nvPr/>
        </p:nvCxnSpPr>
        <p:spPr>
          <a:xfrm flipH="1" flipV="1">
            <a:off x="2960380" y="4734063"/>
            <a:ext cx="5284028" cy="70321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86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3024335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При реализации образовательных программ независимо от форм получения образования могут применяться электронное обучение, дистанционные образовательные технологии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5131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078957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Под электронным обучением понимается организация образовательного процесса с применением содержащейся </a:t>
            </a: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 базах данных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</a:t>
            </a: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взаимодействие участников образовательного процесса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9307"/>
            <a:ext cx="8568952" cy="6032311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При реализации образовательных программ с применением исключительно электронного обучения, дистанционных образовательных технологий в образовательном учреждении должны быть созданы условия для функционирования электронной информационно-образовательной среды, включающей в себя: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электронные информационные ресурсы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электронные образовательные ресурсы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совокупность информационных технологий, телекоммуникационных технологий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соответствующих технологических средств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 обеспечивающей освоение обучающимися образовательных программ в полном объеме </a:t>
            </a:r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независимо от их мест нахождения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273-ФЗ </a:t>
            </a:r>
            <a:r>
              <a:rPr lang="ru-RU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от </a:t>
            </a: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29.12.2012  </a:t>
            </a:r>
            <a:b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</a:b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Закон об образовании в Российской Федерации</a:t>
            </a:r>
            <a:endParaRPr lang="ru-RU" sz="32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  <a:ea typeface="SimSun-ExtB" pitchFamily="49" charset="-122"/>
              <a:cs typeface="Cordia New" pitchFamily="34" charset="-34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9904" y="1715352"/>
            <a:ext cx="8229600" cy="445343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Статья 15. </a:t>
            </a:r>
            <a:r>
              <a:rPr lang="ru-RU" dirty="0" smtClean="0">
                <a:solidFill>
                  <a:srgbClr val="002060"/>
                </a:solidFill>
              </a:rPr>
              <a:t>Сетевая </a:t>
            </a:r>
            <a:r>
              <a:rPr lang="ru-RU" dirty="0">
                <a:solidFill>
                  <a:srgbClr val="002060"/>
                </a:solidFill>
              </a:rPr>
              <a:t>форма реализации образовательных программ (далее - сетевая форма)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деятельность, в том числе иностранных, а также при необходимости с использованием ресурсов иных организаций.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1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Статья</a:t>
            </a:r>
            <a:r>
              <a:rPr lang="ru-RU" sz="2800" b="1" dirty="0">
                <a:solidFill>
                  <a:prstClr val="black"/>
                </a:solidFill>
              </a:rPr>
              <a:t> </a:t>
            </a:r>
            <a:r>
              <a:rPr lang="ru-RU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15. Сетевая форма реализации образовательных программ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 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…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</a:t>
            </a:r>
          </a:p>
          <a:p>
            <a:pPr marL="0" indent="0" algn="just"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SimSun-ExtB" pitchFamily="49" charset="-122"/>
                <a:cs typeface="Cordia New" pitchFamily="34" charset="-34"/>
              </a:rPr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3. При реализации образовательных программ с применением исключительно электронного обучения,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дистанционных образовательных технологий в организации, осуществляющей образовательную деятельность, должны быть созданы условия для функционирования </a:t>
            </a:r>
            <a:r>
              <a:rPr lang="ru-RU" sz="1800" b="1" dirty="0" smtClean="0">
                <a:solidFill>
                  <a:srgbClr val="002060"/>
                </a:solidFill>
              </a:rPr>
              <a:t>электронной информационно-образовательной среды, включающей в себя электронные информационные ресурсы, электронные образовательные ресурсы, совокупность информационных технологий, телекоммуникационных технологий, соответствующих технологических средств</a:t>
            </a:r>
            <a:r>
              <a:rPr lang="ru-RU" sz="1800" dirty="0" smtClean="0">
                <a:solidFill>
                  <a:srgbClr val="002060"/>
                </a:solidFill>
              </a:rPr>
              <a:t> и обеспечивающей освоение обучающимися образовательных программ в полном объеме независимо от места нахождения обучающихся. 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Перечень профессий, специальностей и направлений подготовки, реализация образовательных программ по которым </a:t>
            </a:r>
            <a:r>
              <a:rPr lang="ru-RU" sz="1800" b="1" dirty="0" smtClean="0">
                <a:solidFill>
                  <a:srgbClr val="002060"/>
                </a:solidFill>
              </a:rPr>
              <a:t>не допускается с применением исключительно электронного обучения</a:t>
            </a:r>
            <a:r>
              <a:rPr lang="ru-RU" sz="1800" dirty="0" smtClean="0">
                <a:solidFill>
                  <a:srgbClr val="002060"/>
                </a:solidFill>
              </a:rPr>
              <a:t>, дистанционных образовательных технологий, утверждается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</a:r>
            <a:r>
              <a:rPr lang="en-US" sz="1800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0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PE2azv1Wdb1kQ2aXx56k"/>
  <p:tag name="DVSHEQ" val="16904767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gG84eP8Wo0xSQ1z1YqDl"/>
  <p:tag name="DVSHEQ" val="3796050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VXlg7ZOxgqhfueREKDqWx"/>
  <p:tag name="DVSHEQ" val="1693619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5hu5V4DRFQWEzKAy05FiE"/>
  <p:tag name="DVSHEQ" val="-9309980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vj07dsH3GNLS4L23JToL"/>
  <p:tag name="DVSHEQ" val="-169584337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bOhyXf8T3QjxkX1GS9Wg"/>
  <p:tag name="DVSHEQ" val="1693619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7vvMDSoq4H1fnXZAPdRT"/>
  <p:tag name="DVSHEQ" val="-9309980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FiTynYpbUY5wGM2aBfuC"/>
  <p:tag name="DVSHEQ" val="-169584337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1wmgc2j2VzHYz77RDmvO"/>
  <p:tag name="DVSHEQ" val="1693619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vXf8i6EhpDDZhpSgAkT1"/>
  <p:tag name="DVSHEQ" val="-93099801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Ihzh8yVye4Hn0p04JcoD"/>
  <p:tag name="DVSHEQ" val="-169584337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Kiw1HoFdE43aT5IIXaWG"/>
  <p:tag name="DVSHEQ" val="101957294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iTotgvAGDf8EWZrqAyN3"/>
  <p:tag name="DVSHEQ" val="1693619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bDNa2wIeihjFMhWju6fze"/>
  <p:tag name="DVSHEQ" val="-93099801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4z1yzxvN3lq6gAidZRsk"/>
  <p:tag name="DVSHEQ" val="-169584337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ZaIu75sxtUj8JB0X9GNu"/>
  <p:tag name="DVSHEQ" val="1693619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mbGIbTgILxwezRP4qpkw"/>
  <p:tag name="DVSHEQ" val="-93099801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M8QHc1IMwtzGNxNoTyhL"/>
  <p:tag name="DVSHEQ" val="-169584337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un1wODkltTJOE6a1w6Tb"/>
  <p:tag name="DVSHEQ" val="1693619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gYvxX4QifWlUtKdZAeIq"/>
  <p:tag name="DVSHEQ" val="-9309980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O1tZELGLtjZg720gGfua"/>
  <p:tag name="DVSHEQ" val="-169584337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b7WlCa8seEbRvWht8QCv"/>
  <p:tag name="DVSHEQ" val="169361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susFpfAixmkwUKExNDgZ"/>
  <p:tag name="DVSHEQ" val="-53698553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I6TVujB3HQ4DvLzP5Gh5"/>
  <p:tag name="DVSHEQ" val="-93099801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FfXVOm43fnu86oPrGFPRb"/>
  <p:tag name="DVSHEQ" val="-169584337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VlYvG0RjauSdm29aUmWL"/>
  <p:tag name="DVSHEQ" val="1693619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kWLVh7ogX1jds1LSHZAV"/>
  <p:tag name="DVSHEQ" val="-93099801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2XHlGYP7vuFt11KKJKUT"/>
  <p:tag name="DVSHEQ" val="-169584337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AW7VwNkvsGk4BA8GUHGl"/>
  <p:tag name="DVSHEQ" val="1693619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emIKE9RQEmXwyo3Bcqsvu"/>
  <p:tag name="DVSHEQ" val="-93099801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RZYapSSLSXilAobSDsEN"/>
  <p:tag name="DVSHEQ" val="-169584337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FNlv8I6oW87N7LjIrKAN"/>
  <p:tag name="DVSHEQ" val="11557444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5N3uev4KsL79irglNMKG"/>
  <p:tag name="DVSHEQ" val="-168914779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gG84eP8Wo0xSQ1z1YqDl"/>
  <p:tag name="DVSHEQ" val="37960502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6ziTEUAw5t9iHxrEtAkb"/>
  <p:tag name="DVSHEQ" val="-79510098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ZZJJU9j9mzNJSlrNsuzh"/>
  <p:tag name="DVSHEQ" val="11557444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H6QXs8Ka2JG2Xs7IbNuU"/>
  <p:tag name="DVSHEQ" val="-168914779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OWBQT3HEnpdtiDSWGbpc"/>
  <p:tag name="DVSHEQ" val="-79510098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Pu9tQf6ju3uKTLsVnWlA"/>
  <p:tag name="DVSHEQ" val="11557444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cCmYA4XIJ9HL0TOcT3Fs"/>
  <p:tag name="DVSHEQ" val="-168914779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dbx0A9jjw2LE8hx7SE1mM"/>
  <p:tag name="DVSHEQ" val="-79510098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7RBh51pD6eTPuSPAc8sK"/>
  <p:tag name="DVSHEQ" val="11557444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si5iUE7In6e70TXO52Sh"/>
  <p:tag name="DVSHEQ" val="-168914779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6Bk4akrgLn4CojcM6Lwo"/>
  <p:tag name="DVSHEQ" val="-79510098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QnbY3pmipMlvdMxl1KaB"/>
  <p:tag name="DVSHEQ" val="-21181839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4EWLrMYr0SHeuzPbh1st"/>
  <p:tag name="DVSHEQ" val="1693619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QinKalh0r2kmg9QIbBUK"/>
  <p:tag name="DVSHEQ" val="-9309980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P9EvBfiC5WbzOEoHCD90"/>
  <p:tag name="DVSHEQ" val="-169584337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susFpfAixmkwUKExNDgZ"/>
  <p:tag name="DVSHEQ" val="-536985534"/>
</p:tagLst>
</file>

<file path=ppt/theme/theme1.xml><?xml version="1.0" encoding="utf-8"?>
<a:theme xmlns:a="http://schemas.openxmlformats.org/drawingml/2006/main" name="Capgemini Interaction Design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tura light">
      <a:majorFont>
        <a:latin typeface="Futura Lt BT"/>
        <a:ea typeface=""/>
        <a:cs typeface=""/>
      </a:majorFont>
      <a:minorFont>
        <a:latin typeface="Futura L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65968BD44B02C4B9D03FF35ABC07C71" ma:contentTypeVersion="0" ma:contentTypeDescription="Создание документа." ma:contentTypeScope="" ma:versionID="e4a3572d48d54583ac801815d55aeb22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671859-4C6B-4360-B2EB-B8D9F6A70501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9AB596-CD96-4AC5-A6F2-6C54DF496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8BA6D7A-FA1B-4667-9930-97865AB14F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Capgemini Interaction Designv</Template>
  <TotalTime>8551</TotalTime>
  <Words>1105</Words>
  <Application>Microsoft Office PowerPoint</Application>
  <PresentationFormat>Экран (4:3)</PresentationFormat>
  <Paragraphs>92</Paragraphs>
  <Slides>21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Capgemini Interaction Designv</vt:lpstr>
      <vt:lpstr>Документ</vt:lpstr>
      <vt:lpstr>Нормативно-правовое регулирование применения электронного обучения и Дот</vt:lpstr>
      <vt:lpstr>11-ФЗ от 28.02.2012  - Законодательная основа применения ЭО и ДОТ</vt:lpstr>
      <vt:lpstr>Презентация PowerPoint</vt:lpstr>
      <vt:lpstr>Презентация PowerPoint</vt:lpstr>
      <vt:lpstr>Презентация PowerPoint</vt:lpstr>
      <vt:lpstr>Презентация PowerPoint</vt:lpstr>
      <vt:lpstr>273-ФЗ от 29.12.2012   Закон об образовании в Российской Федерации</vt:lpstr>
      <vt:lpstr>Статья 15. Сетевая форма реализации образовательных программ (2)</vt:lpstr>
      <vt:lpstr>Статья 16. Реализация образовательных программ с применением электронного обучения и дистанционных образовательных технологий</vt:lpstr>
      <vt:lpstr>Статья 16. Реализация образовательных программ с применением электронного обучения и дистанционных образовательных технологий (2)</vt:lpstr>
      <vt:lpstr>Статья 18. Печатные и электронные образовательные и информационные ресурсы</vt:lpstr>
      <vt:lpstr>Что у них?</vt:lpstr>
      <vt:lpstr>Пресс-релиз Гарвардского университета</vt:lpstr>
      <vt:lpstr>Реализация первоочередных проектов ЕС</vt:lpstr>
      <vt:lpstr>Участники проекта HOME:</vt:lpstr>
      <vt:lpstr> Проект по формированию европейской платформы MOOCs</vt:lpstr>
      <vt:lpstr>Участники проекта на 11 апреля 2013 г. </vt:lpstr>
      <vt:lpstr>Презентация PowerPoint</vt:lpstr>
      <vt:lpstr>Эволюция развития бизнес-моделей в образовании: </vt:lpstr>
      <vt:lpstr>Презентация PowerPoint</vt:lpstr>
      <vt:lpstr>Презентация PowerPoint</vt:lpstr>
    </vt:vector>
  </TitlesOfParts>
  <Company>Capgemini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Mans, Rick</dc:creator>
  <cp:lastModifiedBy>User</cp:lastModifiedBy>
  <cp:revision>264</cp:revision>
  <dcterms:created xsi:type="dcterms:W3CDTF">2009-07-16T17:16:03Z</dcterms:created>
  <dcterms:modified xsi:type="dcterms:W3CDTF">2013-04-18T07:03:24Z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.DocumentId">
    <vt:lpwstr>DRXnfm2fK9xdptWBOeLG1I</vt:lpwstr>
  </property>
  <property fmtid="{D5CDD505-2E9C-101B-9397-08002B2CF9AE}" pid="3" name="DV.VersionId">
    <vt:lpwstr>L2ow9lA8GVHZagRntIYaoU</vt:lpwstr>
  </property>
  <property fmtid="{D5CDD505-2E9C-101B-9397-08002B2CF9AE}" pid="4" name="DV.PreviousVersionId">
    <vt:lpwstr>Fqb5TgbWzX2m0kNEGBZClF</vt:lpwstr>
  </property>
  <property fmtid="{D5CDD505-2E9C-101B-9397-08002B2CF9AE}" pid="5" name="DV.PluginVersion">
    <vt:lpwstr>1.2.3062.0</vt:lpwstr>
  </property>
  <property fmtid="{D5CDD505-2E9C-101B-9397-08002B2CF9AE}" pid="6" name="DV.Tracking">
    <vt:lpwstr>false</vt:lpwstr>
  </property>
</Properties>
</file>