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16" r:id="rId3"/>
    <p:sldId id="381" r:id="rId4"/>
    <p:sldId id="389" r:id="rId5"/>
    <p:sldId id="364" r:id="rId6"/>
    <p:sldId id="386" r:id="rId7"/>
    <p:sldId id="376" r:id="rId8"/>
    <p:sldId id="385" r:id="rId9"/>
    <p:sldId id="377" r:id="rId10"/>
    <p:sldId id="379" r:id="rId11"/>
    <p:sldId id="387" r:id="rId12"/>
    <p:sldId id="384" r:id="rId13"/>
    <p:sldId id="310" r:id="rId14"/>
    <p:sldId id="361" r:id="rId15"/>
    <p:sldId id="368" r:id="rId16"/>
    <p:sldId id="365" r:id="rId17"/>
    <p:sldId id="366" r:id="rId18"/>
    <p:sldId id="367" r:id="rId19"/>
    <p:sldId id="371" r:id="rId20"/>
    <p:sldId id="388" r:id="rId21"/>
    <p:sldId id="3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 varScale="1">
        <p:scale>
          <a:sx n="39" d="100"/>
          <a:sy n="39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48;&#1089;&#1072;&#1082;%20&#1060;&#1088;&#1091;&#1084;&#1080;&#1085;\&#1076;&#1086;&#1082;&#1083;&#1072;&#1076;&#1099;\&#1072;&#1087;&#1088;&#1077;&#1083;&#1100;%202012\&#1076;&#1083;&#1103;%20&#1088;&#1077;&#1082;&#1090;&#1086;&#1088;&#1072;\&#1041;&#1072;&#1083;&#1083;&#1099;%20&#1045;&#1043;&#1069;%20&#1087;&#1086;%20&#1074;&#1091;&#1079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Лист5!$Q$59</c:f>
              <c:strCache>
                <c:ptCount val="1"/>
                <c:pt idx="0">
                  <c:v>Больше 70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7.4500821747775198E-2"/>
                  <c:y val="-5.2647549940553874E-3"/>
                </c:manualLayout>
              </c:layout>
              <c:spPr/>
              <c:txPr>
                <a:bodyPr/>
                <a:lstStyle/>
                <a:p>
                  <a:pPr>
                    <a:defRPr sz="4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Лист5!$P$62:$P$65</c:f>
              <c:strCache>
                <c:ptCount val="4"/>
                <c:pt idx="0">
                  <c:v>Гуманитарные</c:v>
                </c:pt>
                <c:pt idx="1">
                  <c:v>Классические университеты</c:v>
                </c:pt>
                <c:pt idx="2">
                  <c:v>Медицинские</c:v>
                </c:pt>
                <c:pt idx="3">
                  <c:v>Педагогические</c:v>
                </c:pt>
              </c:strCache>
            </c:strRef>
          </c:cat>
          <c:val>
            <c:numRef>
              <c:f>Лист5!$Q$62:$Q$65</c:f>
              <c:numCache>
                <c:formatCode>0</c:formatCode>
                <c:ptCount val="4"/>
                <c:pt idx="0">
                  <c:v>15.4</c:v>
                </c:pt>
                <c:pt idx="1">
                  <c:v>12.5</c:v>
                </c:pt>
                <c:pt idx="2">
                  <c:v>84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Лист5!$R$59</c:f>
              <c:strCache>
                <c:ptCount val="1"/>
                <c:pt idx="0">
                  <c:v>56-70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Лист5!$P$62:$P$65</c:f>
              <c:strCache>
                <c:ptCount val="4"/>
                <c:pt idx="0">
                  <c:v>Гуманитарные</c:v>
                </c:pt>
                <c:pt idx="1">
                  <c:v>Классические университеты</c:v>
                </c:pt>
                <c:pt idx="2">
                  <c:v>Медицинские</c:v>
                </c:pt>
                <c:pt idx="3">
                  <c:v>Педагогические</c:v>
                </c:pt>
              </c:strCache>
            </c:strRef>
          </c:cat>
          <c:val>
            <c:numRef>
              <c:f>Лист5!$R$62:$R$65</c:f>
              <c:numCache>
                <c:formatCode>0</c:formatCode>
                <c:ptCount val="4"/>
                <c:pt idx="0">
                  <c:v>76.900000000000006</c:v>
                </c:pt>
                <c:pt idx="1">
                  <c:v>81.3</c:v>
                </c:pt>
                <c:pt idx="2">
                  <c:v>16</c:v>
                </c:pt>
                <c:pt idx="3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Лист5!$S$59</c:f>
              <c:strCache>
                <c:ptCount val="1"/>
                <c:pt idx="0">
                  <c:v>Не больше 55 баллов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9.9196978718622597E-2"/>
                  <c:y val="-3.3901781373313296E-2"/>
                </c:manualLayout>
              </c:layout>
              <c:spPr/>
              <c:txPr>
                <a:bodyPr/>
                <a:lstStyle/>
                <a:p>
                  <a:pPr>
                    <a:defRPr sz="4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Лист5!$P$62:$P$65</c:f>
              <c:strCache>
                <c:ptCount val="4"/>
                <c:pt idx="0">
                  <c:v>Гуманитарные</c:v>
                </c:pt>
                <c:pt idx="1">
                  <c:v>Классические университеты</c:v>
                </c:pt>
                <c:pt idx="2">
                  <c:v>Медицинские</c:v>
                </c:pt>
                <c:pt idx="3">
                  <c:v>Педагогические</c:v>
                </c:pt>
              </c:strCache>
            </c:strRef>
          </c:cat>
          <c:val>
            <c:numRef>
              <c:f>Лист5!$S$62:$S$65</c:f>
              <c:numCache>
                <c:formatCode>0</c:formatCode>
                <c:ptCount val="4"/>
                <c:pt idx="0">
                  <c:v>7.7</c:v>
                </c:pt>
                <c:pt idx="1">
                  <c:v>6.2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83712"/>
        <c:axId val="70085248"/>
        <c:axId val="0"/>
      </c:bar3DChart>
      <c:catAx>
        <c:axId val="7008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0085248"/>
        <c:crosses val="autoZero"/>
        <c:auto val="1"/>
        <c:lblAlgn val="ctr"/>
        <c:lblOffset val="100"/>
        <c:noMultiLvlLbl val="0"/>
      </c:catAx>
      <c:valAx>
        <c:axId val="7008524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0083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024832855778474E-2"/>
          <c:y val="3.5087719298245612E-2"/>
          <c:w val="0.91595033428844363"/>
          <c:h val="0.8722662633272528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1 курс</c:v>
                </c:pt>
                <c:pt idx="1">
                  <c:v>3 курс</c:v>
                </c:pt>
                <c:pt idx="2">
                  <c:v>5 курс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22.3</c:v>
                </c:pt>
                <c:pt idx="1">
                  <c:v>17.3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0113536"/>
        <c:axId val="70116480"/>
        <c:axId val="0"/>
      </c:bar3DChart>
      <c:catAx>
        <c:axId val="70113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70116480"/>
        <c:crosses val="autoZero"/>
        <c:auto val="1"/>
        <c:lblAlgn val="ctr"/>
        <c:lblOffset val="100"/>
        <c:noMultiLvlLbl val="0"/>
      </c:catAx>
      <c:valAx>
        <c:axId val="70116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011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7432D-47E3-40EB-9F6A-91220B957E43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D00672-098E-4345-8F0A-A6ED7FFCF3C8}">
      <dgm:prSet phldrT="[Текст]"/>
      <dgm:spPr/>
      <dgm:t>
        <a:bodyPr/>
        <a:lstStyle/>
        <a:p>
          <a:r>
            <a:rPr lang="ru-RU" b="1" dirty="0" smtClean="0"/>
            <a:t>ОЖИДАЕИЯ  ПОТРЕБИТЕЛЕЙ</a:t>
          </a:r>
          <a:endParaRPr lang="ru-RU" dirty="0"/>
        </a:p>
      </dgm:t>
    </dgm:pt>
    <dgm:pt modelId="{D8DF2122-D0AD-40A1-8659-ADFEFF081E86}" type="parTrans" cxnId="{5FD2370C-FA3C-4BE0-B463-8AE1E2E14796}">
      <dgm:prSet/>
      <dgm:spPr/>
      <dgm:t>
        <a:bodyPr/>
        <a:lstStyle/>
        <a:p>
          <a:endParaRPr lang="ru-RU"/>
        </a:p>
      </dgm:t>
    </dgm:pt>
    <dgm:pt modelId="{3AFA666B-F27D-4B5F-8195-7397333D0E0B}" type="sibTrans" cxnId="{5FD2370C-FA3C-4BE0-B463-8AE1E2E14796}">
      <dgm:prSet/>
      <dgm:spPr/>
      <dgm:t>
        <a:bodyPr/>
        <a:lstStyle/>
        <a:p>
          <a:endParaRPr lang="ru-RU"/>
        </a:p>
      </dgm:t>
    </dgm:pt>
    <dgm:pt modelId="{B61BC4FB-8399-4788-A30D-E7726B07DD01}">
      <dgm:prSet phldrT="[Текст]"/>
      <dgm:spPr/>
      <dgm:t>
        <a:bodyPr/>
        <a:lstStyle/>
        <a:p>
          <a:r>
            <a:rPr lang="ru-RU" b="1" dirty="0" smtClean="0"/>
            <a:t>ИНДИТВИДУАЛЬНЫЙ, ТВОРЧЕСКИЙ ХАРАКТЕР ДЕЯТЕЛЬНОСТИ</a:t>
          </a:r>
          <a:endParaRPr lang="ru-RU" b="1" dirty="0"/>
        </a:p>
      </dgm:t>
    </dgm:pt>
    <dgm:pt modelId="{5A779D76-8739-4B1D-A03A-D846B10373F7}" type="parTrans" cxnId="{96D719BB-55EA-4CC6-9BCF-AA02A95F27FC}">
      <dgm:prSet/>
      <dgm:spPr/>
      <dgm:t>
        <a:bodyPr/>
        <a:lstStyle/>
        <a:p>
          <a:endParaRPr lang="ru-RU"/>
        </a:p>
      </dgm:t>
    </dgm:pt>
    <dgm:pt modelId="{6E69ACCE-DB03-4523-A514-C0755CAFA145}" type="sibTrans" cxnId="{96D719BB-55EA-4CC6-9BCF-AA02A95F27FC}">
      <dgm:prSet/>
      <dgm:spPr/>
      <dgm:t>
        <a:bodyPr/>
        <a:lstStyle/>
        <a:p>
          <a:endParaRPr lang="ru-RU"/>
        </a:p>
      </dgm:t>
    </dgm:pt>
    <dgm:pt modelId="{0A9E6262-6536-464C-B6E3-D1C1FA8964A3}">
      <dgm:prSet phldrT="[Текст]"/>
      <dgm:spPr/>
      <dgm:t>
        <a:bodyPr/>
        <a:lstStyle/>
        <a:p>
          <a:r>
            <a:rPr lang="ru-RU" b="1" dirty="0" smtClean="0"/>
            <a:t>ИНДУСТРИАЛНЫЙ, ПОТОЧНЫЙ СПОСОБ ПОДГОТОВКИ</a:t>
          </a:r>
          <a:endParaRPr lang="ru-RU" b="1" dirty="0"/>
        </a:p>
      </dgm:t>
    </dgm:pt>
    <dgm:pt modelId="{3026D02C-5007-4292-BB25-714211657870}" type="parTrans" cxnId="{95967DBF-E353-41F5-887F-7E3CE2EFD5E5}">
      <dgm:prSet/>
      <dgm:spPr/>
      <dgm:t>
        <a:bodyPr/>
        <a:lstStyle/>
        <a:p>
          <a:endParaRPr lang="ru-RU"/>
        </a:p>
      </dgm:t>
    </dgm:pt>
    <dgm:pt modelId="{793B5F08-361F-44A3-B071-F75D9BB5783E}" type="sibTrans" cxnId="{95967DBF-E353-41F5-887F-7E3CE2EFD5E5}">
      <dgm:prSet/>
      <dgm:spPr/>
      <dgm:t>
        <a:bodyPr/>
        <a:lstStyle/>
        <a:p>
          <a:endParaRPr lang="ru-RU"/>
        </a:p>
      </dgm:t>
    </dgm:pt>
    <dgm:pt modelId="{FCAEC2AB-AFDD-42E8-9FCA-6B75DE8F7A0D}">
      <dgm:prSet/>
      <dgm:spPr/>
      <dgm:t>
        <a:bodyPr/>
        <a:lstStyle/>
        <a:p>
          <a:r>
            <a:rPr lang="ru-RU" b="1" dirty="0" smtClean="0"/>
            <a:t>ВОЗМОЖНОСТИ</a:t>
          </a:r>
        </a:p>
        <a:p>
          <a:r>
            <a:rPr lang="ru-RU" b="1" dirty="0" smtClean="0"/>
            <a:t>УЧИТЕЛЯ</a:t>
          </a:r>
          <a:endParaRPr lang="ru-RU" b="1" dirty="0"/>
        </a:p>
      </dgm:t>
    </dgm:pt>
    <dgm:pt modelId="{F8116565-C8CF-4631-A5A1-8585CE52359D}" type="parTrans" cxnId="{455D2732-C55B-41F6-9430-18D43B8EC0C0}">
      <dgm:prSet/>
      <dgm:spPr/>
      <dgm:t>
        <a:bodyPr/>
        <a:lstStyle/>
        <a:p>
          <a:endParaRPr lang="ru-RU"/>
        </a:p>
      </dgm:t>
    </dgm:pt>
    <dgm:pt modelId="{8C9388E2-FA7B-4126-BBB0-A8783B8915E7}" type="sibTrans" cxnId="{455D2732-C55B-41F6-9430-18D43B8EC0C0}">
      <dgm:prSet/>
      <dgm:spPr/>
      <dgm:t>
        <a:bodyPr/>
        <a:lstStyle/>
        <a:p>
          <a:endParaRPr lang="ru-RU"/>
        </a:p>
      </dgm:t>
    </dgm:pt>
    <dgm:pt modelId="{84D10326-8EAA-4361-AEB2-C729DE38111E}" type="pres">
      <dgm:prSet presAssocID="{B267432D-47E3-40EB-9F6A-91220B957E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DC2F1-BFF6-4326-B1ED-99EC56497631}" type="pres">
      <dgm:prSet presAssocID="{9AD00672-098E-4345-8F0A-A6ED7FFCF3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C3657-F8C9-45C3-A3FD-F3EF57E91AA8}" type="pres">
      <dgm:prSet presAssocID="{3AFA666B-F27D-4B5F-8195-7397333D0E0B}" presName="sibTrans" presStyleCnt="0"/>
      <dgm:spPr/>
    </dgm:pt>
    <dgm:pt modelId="{CDD8488F-ED68-448D-8111-21A5D728AE1C}" type="pres">
      <dgm:prSet presAssocID="{FCAEC2AB-AFDD-42E8-9FCA-6B75DE8F7A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F771-B01A-4F10-B9E2-854D2F262CA8}" type="pres">
      <dgm:prSet presAssocID="{8C9388E2-FA7B-4126-BBB0-A8783B8915E7}" presName="sibTrans" presStyleCnt="0"/>
      <dgm:spPr/>
    </dgm:pt>
    <dgm:pt modelId="{5E3A4DD8-80D8-40CB-BF97-1805C9C34CA7}" type="pres">
      <dgm:prSet presAssocID="{B61BC4FB-8399-4788-A30D-E7726B07DD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BB333-E11F-46D1-8CAB-57D0A898A66F}" type="pres">
      <dgm:prSet presAssocID="{6E69ACCE-DB03-4523-A514-C0755CAFA145}" presName="sibTrans" presStyleCnt="0"/>
      <dgm:spPr/>
    </dgm:pt>
    <dgm:pt modelId="{83D2BDAB-EC2E-4F8F-8E45-F62143450E58}" type="pres">
      <dgm:prSet presAssocID="{0A9E6262-6536-464C-B6E3-D1C1FA8964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10EA1-C6C5-494D-BDC0-28AB28016386}" type="presOf" srcId="{B267432D-47E3-40EB-9F6A-91220B957E43}" destId="{84D10326-8EAA-4361-AEB2-C729DE38111E}" srcOrd="0" destOrd="0" presId="urn:microsoft.com/office/officeart/2005/8/layout/default#3"/>
    <dgm:cxn modelId="{95967DBF-E353-41F5-887F-7E3CE2EFD5E5}" srcId="{B267432D-47E3-40EB-9F6A-91220B957E43}" destId="{0A9E6262-6536-464C-B6E3-D1C1FA8964A3}" srcOrd="3" destOrd="0" parTransId="{3026D02C-5007-4292-BB25-714211657870}" sibTransId="{793B5F08-361F-44A3-B071-F75D9BB5783E}"/>
    <dgm:cxn modelId="{C6DAFD63-C2D9-436D-B3E8-B668F7C82894}" type="presOf" srcId="{B61BC4FB-8399-4788-A30D-E7726B07DD01}" destId="{5E3A4DD8-80D8-40CB-BF97-1805C9C34CA7}" srcOrd="0" destOrd="0" presId="urn:microsoft.com/office/officeart/2005/8/layout/default#3"/>
    <dgm:cxn modelId="{5FD2370C-FA3C-4BE0-B463-8AE1E2E14796}" srcId="{B267432D-47E3-40EB-9F6A-91220B957E43}" destId="{9AD00672-098E-4345-8F0A-A6ED7FFCF3C8}" srcOrd="0" destOrd="0" parTransId="{D8DF2122-D0AD-40A1-8659-ADFEFF081E86}" sibTransId="{3AFA666B-F27D-4B5F-8195-7397333D0E0B}"/>
    <dgm:cxn modelId="{20025B28-DA5D-44D1-B866-FCC5B83A94D6}" type="presOf" srcId="{0A9E6262-6536-464C-B6E3-D1C1FA8964A3}" destId="{83D2BDAB-EC2E-4F8F-8E45-F62143450E58}" srcOrd="0" destOrd="0" presId="urn:microsoft.com/office/officeart/2005/8/layout/default#3"/>
    <dgm:cxn modelId="{A547AE83-75A3-4E14-B5A3-3AA624B45773}" type="presOf" srcId="{FCAEC2AB-AFDD-42E8-9FCA-6B75DE8F7A0D}" destId="{CDD8488F-ED68-448D-8111-21A5D728AE1C}" srcOrd="0" destOrd="0" presId="urn:microsoft.com/office/officeart/2005/8/layout/default#3"/>
    <dgm:cxn modelId="{455D2732-C55B-41F6-9430-18D43B8EC0C0}" srcId="{B267432D-47E3-40EB-9F6A-91220B957E43}" destId="{FCAEC2AB-AFDD-42E8-9FCA-6B75DE8F7A0D}" srcOrd="1" destOrd="0" parTransId="{F8116565-C8CF-4631-A5A1-8585CE52359D}" sibTransId="{8C9388E2-FA7B-4126-BBB0-A8783B8915E7}"/>
    <dgm:cxn modelId="{59A08F08-E2F8-493F-AE8A-85F3A5D7813F}" type="presOf" srcId="{9AD00672-098E-4345-8F0A-A6ED7FFCF3C8}" destId="{225DC2F1-BFF6-4326-B1ED-99EC56497631}" srcOrd="0" destOrd="0" presId="urn:microsoft.com/office/officeart/2005/8/layout/default#3"/>
    <dgm:cxn modelId="{96D719BB-55EA-4CC6-9BCF-AA02A95F27FC}" srcId="{B267432D-47E3-40EB-9F6A-91220B957E43}" destId="{B61BC4FB-8399-4788-A30D-E7726B07DD01}" srcOrd="2" destOrd="0" parTransId="{5A779D76-8739-4B1D-A03A-D846B10373F7}" sibTransId="{6E69ACCE-DB03-4523-A514-C0755CAFA145}"/>
    <dgm:cxn modelId="{43A58019-447D-4175-BB14-C31F990F6EC7}" type="presParOf" srcId="{84D10326-8EAA-4361-AEB2-C729DE38111E}" destId="{225DC2F1-BFF6-4326-B1ED-99EC56497631}" srcOrd="0" destOrd="0" presId="urn:microsoft.com/office/officeart/2005/8/layout/default#3"/>
    <dgm:cxn modelId="{5E9EEDB3-E373-4034-BD00-563D364E3905}" type="presParOf" srcId="{84D10326-8EAA-4361-AEB2-C729DE38111E}" destId="{B06C3657-F8C9-45C3-A3FD-F3EF57E91AA8}" srcOrd="1" destOrd="0" presId="urn:microsoft.com/office/officeart/2005/8/layout/default#3"/>
    <dgm:cxn modelId="{8F8F60B5-028D-475B-B2C0-9C9F236A09D2}" type="presParOf" srcId="{84D10326-8EAA-4361-AEB2-C729DE38111E}" destId="{CDD8488F-ED68-448D-8111-21A5D728AE1C}" srcOrd="2" destOrd="0" presId="urn:microsoft.com/office/officeart/2005/8/layout/default#3"/>
    <dgm:cxn modelId="{16B005E2-B797-4695-8D72-8D6C6380A128}" type="presParOf" srcId="{84D10326-8EAA-4361-AEB2-C729DE38111E}" destId="{7928F771-B01A-4F10-B9E2-854D2F262CA8}" srcOrd="3" destOrd="0" presId="urn:microsoft.com/office/officeart/2005/8/layout/default#3"/>
    <dgm:cxn modelId="{7639C228-9159-49D8-8A79-AF001B6651C6}" type="presParOf" srcId="{84D10326-8EAA-4361-AEB2-C729DE38111E}" destId="{5E3A4DD8-80D8-40CB-BF97-1805C9C34CA7}" srcOrd="4" destOrd="0" presId="urn:microsoft.com/office/officeart/2005/8/layout/default#3"/>
    <dgm:cxn modelId="{E9138351-0098-4FB4-B2E1-77FA798B4F13}" type="presParOf" srcId="{84D10326-8EAA-4361-AEB2-C729DE38111E}" destId="{476BB333-E11F-46D1-8CAB-57D0A898A66F}" srcOrd="5" destOrd="0" presId="urn:microsoft.com/office/officeart/2005/8/layout/default#3"/>
    <dgm:cxn modelId="{6B95C300-2655-41D4-A21D-1F1F6ED0CE86}" type="presParOf" srcId="{84D10326-8EAA-4361-AEB2-C729DE38111E}" destId="{83D2BDAB-EC2E-4F8F-8E45-F62143450E58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CEA5C-99B6-42DF-8DD2-49767060884A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43CA98EA-9B04-408A-919C-4A3C649820B6}">
      <dgm:prSet phldrT="[Текст]"/>
      <dgm:spPr/>
      <dgm:t>
        <a:bodyPr/>
        <a:lstStyle/>
        <a:p>
          <a:pPr lvl="0">
            <a:spcAft>
              <a:spcPts val="0"/>
            </a:spcAft>
          </a:pPr>
          <a:r>
            <a:rPr lang="ru-RU" b="1" dirty="0" smtClean="0"/>
            <a:t>Действиям, направленным на повышение</a:t>
          </a:r>
        </a:p>
        <a:p>
          <a:pPr lvl="0">
            <a:spcAft>
              <a:spcPts val="0"/>
            </a:spcAft>
          </a:pPr>
          <a:r>
            <a:rPr lang="ru-RU" b="1" dirty="0" smtClean="0"/>
            <a:t> престижности  профессии учителя</a:t>
          </a:r>
        </a:p>
        <a:p>
          <a:pPr>
            <a:spcAft>
              <a:spcPct val="35000"/>
            </a:spcAft>
          </a:pPr>
          <a:endParaRPr lang="ru-RU" dirty="0"/>
        </a:p>
      </dgm:t>
    </dgm:pt>
    <dgm:pt modelId="{0E98143C-AFBC-4A2E-AA93-FB9D683ED68C}" type="parTrans" cxnId="{7E992799-2863-43A0-8B30-A1FED2404B2A}">
      <dgm:prSet/>
      <dgm:spPr/>
      <dgm:t>
        <a:bodyPr/>
        <a:lstStyle/>
        <a:p>
          <a:endParaRPr lang="ru-RU"/>
        </a:p>
      </dgm:t>
    </dgm:pt>
    <dgm:pt modelId="{9A528D24-0722-487F-93EC-A6900650F559}" type="sibTrans" cxnId="{7E992799-2863-43A0-8B30-A1FED2404B2A}">
      <dgm:prSet/>
      <dgm:spPr/>
      <dgm:t>
        <a:bodyPr/>
        <a:lstStyle/>
        <a:p>
          <a:endParaRPr lang="ru-RU"/>
        </a:p>
      </dgm:t>
    </dgm:pt>
    <dgm:pt modelId="{6859762A-5C7F-4C82-9008-BB1269243D0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Упрощению, прагматичной ориентации в процессе модернизации образовательных программ подготовки учителей</a:t>
          </a:r>
          <a:endParaRPr lang="ru-RU" b="1" dirty="0">
            <a:solidFill>
              <a:schemeClr val="bg1"/>
            </a:solidFill>
          </a:endParaRPr>
        </a:p>
      </dgm:t>
    </dgm:pt>
    <dgm:pt modelId="{B4545871-A85C-4A7E-B45F-90D452014769}" type="parTrans" cxnId="{9EF4D151-886D-47D3-A0B4-E486728BBE67}">
      <dgm:prSet/>
      <dgm:spPr/>
      <dgm:t>
        <a:bodyPr/>
        <a:lstStyle/>
        <a:p>
          <a:endParaRPr lang="ru-RU"/>
        </a:p>
      </dgm:t>
    </dgm:pt>
    <dgm:pt modelId="{B4551F44-CB78-445A-AB72-78B3C225CC17}" type="sibTrans" cxnId="{9EF4D151-886D-47D3-A0B4-E486728BBE67}">
      <dgm:prSet/>
      <dgm:spPr/>
      <dgm:t>
        <a:bodyPr/>
        <a:lstStyle/>
        <a:p>
          <a:endParaRPr lang="ru-RU"/>
        </a:p>
      </dgm:t>
    </dgm:pt>
    <dgm:pt modelId="{6B5CFF53-1DFB-428C-8D82-B3962B4861B5}">
      <dgm:prSet phldrT="[Текст]"/>
      <dgm:spPr/>
      <dgm:t>
        <a:bodyPr/>
        <a:lstStyle/>
        <a:p>
          <a:r>
            <a:rPr lang="ru-RU" b="1" dirty="0" smtClean="0"/>
            <a:t>Системе мер, направленных на удержание учителей  в профессии</a:t>
          </a:r>
          <a:endParaRPr lang="ru-RU" b="1" dirty="0"/>
        </a:p>
      </dgm:t>
    </dgm:pt>
    <dgm:pt modelId="{6A0325C1-7336-47DF-B2C5-328EFECE167A}" type="parTrans" cxnId="{1E8D97FF-2AD3-4297-834A-8C9240380227}">
      <dgm:prSet/>
      <dgm:spPr/>
      <dgm:t>
        <a:bodyPr/>
        <a:lstStyle/>
        <a:p>
          <a:endParaRPr lang="ru-RU"/>
        </a:p>
      </dgm:t>
    </dgm:pt>
    <dgm:pt modelId="{74774720-D04D-4D6E-A4FD-62AD7D69C3CC}" type="sibTrans" cxnId="{1E8D97FF-2AD3-4297-834A-8C9240380227}">
      <dgm:prSet/>
      <dgm:spPr/>
      <dgm:t>
        <a:bodyPr/>
        <a:lstStyle/>
        <a:p>
          <a:endParaRPr lang="ru-RU"/>
        </a:p>
      </dgm:t>
    </dgm:pt>
    <dgm:pt modelId="{B5519D1E-A865-4BE2-BC03-E3D5B7FE3468}" type="pres">
      <dgm:prSet presAssocID="{9EECEA5C-99B6-42DF-8DD2-49767060884A}" presName="Name0" presStyleCnt="0">
        <dgm:presLayoutVars>
          <dgm:dir/>
          <dgm:resizeHandles val="exact"/>
        </dgm:presLayoutVars>
      </dgm:prSet>
      <dgm:spPr/>
    </dgm:pt>
    <dgm:pt modelId="{38A6CB36-5982-428A-BD37-3DCA683EEF4D}" type="pres">
      <dgm:prSet presAssocID="{9EECEA5C-99B6-42DF-8DD2-49767060884A}" presName="fgShape" presStyleLbl="fgShp" presStyleIdx="0" presStyleCnt="1"/>
      <dgm:spPr/>
    </dgm:pt>
    <dgm:pt modelId="{5A6E5CD1-F301-4662-869D-78FF0C702A4D}" type="pres">
      <dgm:prSet presAssocID="{9EECEA5C-99B6-42DF-8DD2-49767060884A}" presName="linComp" presStyleCnt="0"/>
      <dgm:spPr/>
    </dgm:pt>
    <dgm:pt modelId="{C7A5A6B5-13EF-4612-BDBE-B022F6BCBEF8}" type="pres">
      <dgm:prSet presAssocID="{43CA98EA-9B04-408A-919C-4A3C649820B6}" presName="compNode" presStyleCnt="0"/>
      <dgm:spPr/>
    </dgm:pt>
    <dgm:pt modelId="{6E1EB5BE-F498-4E58-B32B-199ED9CF5F7B}" type="pres">
      <dgm:prSet presAssocID="{43CA98EA-9B04-408A-919C-4A3C649820B6}" presName="bkgdShape" presStyleLbl="node1" presStyleIdx="0" presStyleCnt="3"/>
      <dgm:spPr/>
      <dgm:t>
        <a:bodyPr/>
        <a:lstStyle/>
        <a:p>
          <a:endParaRPr lang="ru-RU"/>
        </a:p>
      </dgm:t>
    </dgm:pt>
    <dgm:pt modelId="{01C66580-147B-46DC-8C40-D2997785E326}" type="pres">
      <dgm:prSet presAssocID="{43CA98EA-9B04-408A-919C-4A3C649820B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1E323-03C3-454F-9C5B-6C89BF6A5C96}" type="pres">
      <dgm:prSet presAssocID="{43CA98EA-9B04-408A-919C-4A3C649820B6}" presName="invisiNode" presStyleLbl="node1" presStyleIdx="0" presStyleCnt="3"/>
      <dgm:spPr/>
    </dgm:pt>
    <dgm:pt modelId="{6686C9FC-7061-4FC9-A5B2-8E1A4D458A5D}" type="pres">
      <dgm:prSet presAssocID="{43CA98EA-9B04-408A-919C-4A3C649820B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1771B7C-3ACC-46F9-84A3-E7857ABB0708}" type="pres">
      <dgm:prSet presAssocID="{9A528D24-0722-487F-93EC-A6900650F5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FA3381-8512-416D-9A1D-077CA2B24CDF}" type="pres">
      <dgm:prSet presAssocID="{6859762A-5C7F-4C82-9008-BB1269243D0A}" presName="compNode" presStyleCnt="0"/>
      <dgm:spPr/>
    </dgm:pt>
    <dgm:pt modelId="{321DCB7A-1ED9-4FE1-B434-1DBD8FC19AC4}" type="pres">
      <dgm:prSet presAssocID="{6859762A-5C7F-4C82-9008-BB1269243D0A}" presName="bkgdShape" presStyleLbl="node1" presStyleIdx="1" presStyleCnt="3"/>
      <dgm:spPr/>
      <dgm:t>
        <a:bodyPr/>
        <a:lstStyle/>
        <a:p>
          <a:endParaRPr lang="ru-RU"/>
        </a:p>
      </dgm:t>
    </dgm:pt>
    <dgm:pt modelId="{28F442A7-B13A-490B-8E6D-C03D9FACB30F}" type="pres">
      <dgm:prSet presAssocID="{6859762A-5C7F-4C82-9008-BB1269243D0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844B-727D-42B2-B93B-C079D7BFD5FE}" type="pres">
      <dgm:prSet presAssocID="{6859762A-5C7F-4C82-9008-BB1269243D0A}" presName="invisiNode" presStyleLbl="node1" presStyleIdx="1" presStyleCnt="3"/>
      <dgm:spPr/>
    </dgm:pt>
    <dgm:pt modelId="{D6FDF5A0-FF78-4826-825D-015BDCADCF08}" type="pres">
      <dgm:prSet presAssocID="{6859762A-5C7F-4C82-9008-BB1269243D0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AAE6E0CE-FCFF-4C35-BEC8-94155537A953}" type="pres">
      <dgm:prSet presAssocID="{B4551F44-CB78-445A-AB72-78B3C225CC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FE2E58-ACBD-4F32-BA1B-F7CA48344C8E}" type="pres">
      <dgm:prSet presAssocID="{6B5CFF53-1DFB-428C-8D82-B3962B4861B5}" presName="compNode" presStyleCnt="0"/>
      <dgm:spPr/>
    </dgm:pt>
    <dgm:pt modelId="{C30ADB1F-FE7F-4C08-811A-6ADE59C1A651}" type="pres">
      <dgm:prSet presAssocID="{6B5CFF53-1DFB-428C-8D82-B3962B4861B5}" presName="bkgdShape" presStyleLbl="node1" presStyleIdx="2" presStyleCnt="3"/>
      <dgm:spPr/>
      <dgm:t>
        <a:bodyPr/>
        <a:lstStyle/>
        <a:p>
          <a:endParaRPr lang="ru-RU"/>
        </a:p>
      </dgm:t>
    </dgm:pt>
    <dgm:pt modelId="{9F3ACBC3-AE61-4251-ABB6-B175F60FB3E8}" type="pres">
      <dgm:prSet presAssocID="{6B5CFF53-1DFB-428C-8D82-B3962B4861B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245E0-ED07-4D72-A530-2146F7A11726}" type="pres">
      <dgm:prSet presAssocID="{6B5CFF53-1DFB-428C-8D82-B3962B4861B5}" presName="invisiNode" presStyleLbl="node1" presStyleIdx="2" presStyleCnt="3"/>
      <dgm:spPr/>
    </dgm:pt>
    <dgm:pt modelId="{7922355B-E1AB-4FE6-B1DA-3EECC23F1C05}" type="pres">
      <dgm:prSet presAssocID="{6B5CFF53-1DFB-428C-8D82-B3962B4861B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5CC99007-407B-4108-BC95-7AEFB474C472}" type="presOf" srcId="{6B5CFF53-1DFB-428C-8D82-B3962B4861B5}" destId="{C30ADB1F-FE7F-4C08-811A-6ADE59C1A651}" srcOrd="0" destOrd="0" presId="urn:microsoft.com/office/officeart/2005/8/layout/hList7#2"/>
    <dgm:cxn modelId="{35139E96-C0DD-45A4-8314-3BAAD205672D}" type="presOf" srcId="{6859762A-5C7F-4C82-9008-BB1269243D0A}" destId="{28F442A7-B13A-490B-8E6D-C03D9FACB30F}" srcOrd="1" destOrd="0" presId="urn:microsoft.com/office/officeart/2005/8/layout/hList7#2"/>
    <dgm:cxn modelId="{BBBEADE5-A1D5-4075-B13B-1D7CA41B2D8D}" type="presOf" srcId="{6859762A-5C7F-4C82-9008-BB1269243D0A}" destId="{321DCB7A-1ED9-4FE1-B434-1DBD8FC19AC4}" srcOrd="0" destOrd="0" presId="urn:microsoft.com/office/officeart/2005/8/layout/hList7#2"/>
    <dgm:cxn modelId="{1E8D97FF-2AD3-4297-834A-8C9240380227}" srcId="{9EECEA5C-99B6-42DF-8DD2-49767060884A}" destId="{6B5CFF53-1DFB-428C-8D82-B3962B4861B5}" srcOrd="2" destOrd="0" parTransId="{6A0325C1-7336-47DF-B2C5-328EFECE167A}" sibTransId="{74774720-D04D-4D6E-A4FD-62AD7D69C3CC}"/>
    <dgm:cxn modelId="{9EF4D151-886D-47D3-A0B4-E486728BBE67}" srcId="{9EECEA5C-99B6-42DF-8DD2-49767060884A}" destId="{6859762A-5C7F-4C82-9008-BB1269243D0A}" srcOrd="1" destOrd="0" parTransId="{B4545871-A85C-4A7E-B45F-90D452014769}" sibTransId="{B4551F44-CB78-445A-AB72-78B3C225CC17}"/>
    <dgm:cxn modelId="{5404D9CF-7732-42F8-8F0C-2B8C3E28269E}" type="presOf" srcId="{43CA98EA-9B04-408A-919C-4A3C649820B6}" destId="{01C66580-147B-46DC-8C40-D2997785E326}" srcOrd="1" destOrd="0" presId="urn:microsoft.com/office/officeart/2005/8/layout/hList7#2"/>
    <dgm:cxn modelId="{7E992799-2863-43A0-8B30-A1FED2404B2A}" srcId="{9EECEA5C-99B6-42DF-8DD2-49767060884A}" destId="{43CA98EA-9B04-408A-919C-4A3C649820B6}" srcOrd="0" destOrd="0" parTransId="{0E98143C-AFBC-4A2E-AA93-FB9D683ED68C}" sibTransId="{9A528D24-0722-487F-93EC-A6900650F559}"/>
    <dgm:cxn modelId="{F5747FBC-0E49-4714-9F6F-979073E15160}" type="presOf" srcId="{6B5CFF53-1DFB-428C-8D82-B3962B4861B5}" destId="{9F3ACBC3-AE61-4251-ABB6-B175F60FB3E8}" srcOrd="1" destOrd="0" presId="urn:microsoft.com/office/officeart/2005/8/layout/hList7#2"/>
    <dgm:cxn modelId="{6B63F984-540A-49BE-81F4-4540EF7DB273}" type="presOf" srcId="{43CA98EA-9B04-408A-919C-4A3C649820B6}" destId="{6E1EB5BE-F498-4E58-B32B-199ED9CF5F7B}" srcOrd="0" destOrd="0" presId="urn:microsoft.com/office/officeart/2005/8/layout/hList7#2"/>
    <dgm:cxn modelId="{D9DB99A8-84A0-4CC3-9477-E6E166B5BDB0}" type="presOf" srcId="{9A528D24-0722-487F-93EC-A6900650F559}" destId="{A1771B7C-3ACC-46F9-84A3-E7857ABB0708}" srcOrd="0" destOrd="0" presId="urn:microsoft.com/office/officeart/2005/8/layout/hList7#2"/>
    <dgm:cxn modelId="{BF81288B-991D-447D-80E5-F9827080472F}" type="presOf" srcId="{B4551F44-CB78-445A-AB72-78B3C225CC17}" destId="{AAE6E0CE-FCFF-4C35-BEC8-94155537A953}" srcOrd="0" destOrd="0" presId="urn:microsoft.com/office/officeart/2005/8/layout/hList7#2"/>
    <dgm:cxn modelId="{69A04FE3-3F15-42FF-9DFC-09B677655C0F}" type="presOf" srcId="{9EECEA5C-99B6-42DF-8DD2-49767060884A}" destId="{B5519D1E-A865-4BE2-BC03-E3D5B7FE3468}" srcOrd="0" destOrd="0" presId="urn:microsoft.com/office/officeart/2005/8/layout/hList7#2"/>
    <dgm:cxn modelId="{2580CF47-3298-46E1-9AB7-C96BF2E786B3}" type="presParOf" srcId="{B5519D1E-A865-4BE2-BC03-E3D5B7FE3468}" destId="{38A6CB36-5982-428A-BD37-3DCA683EEF4D}" srcOrd="0" destOrd="0" presId="urn:microsoft.com/office/officeart/2005/8/layout/hList7#2"/>
    <dgm:cxn modelId="{A9231544-188B-4827-B225-A352D789E592}" type="presParOf" srcId="{B5519D1E-A865-4BE2-BC03-E3D5B7FE3468}" destId="{5A6E5CD1-F301-4662-869D-78FF0C702A4D}" srcOrd="1" destOrd="0" presId="urn:microsoft.com/office/officeart/2005/8/layout/hList7#2"/>
    <dgm:cxn modelId="{D2701320-E283-4FB4-B3F8-7353E6190FFA}" type="presParOf" srcId="{5A6E5CD1-F301-4662-869D-78FF0C702A4D}" destId="{C7A5A6B5-13EF-4612-BDBE-B022F6BCBEF8}" srcOrd="0" destOrd="0" presId="urn:microsoft.com/office/officeart/2005/8/layout/hList7#2"/>
    <dgm:cxn modelId="{61172617-E026-4E1E-95D8-8BDBE8FE7E63}" type="presParOf" srcId="{C7A5A6B5-13EF-4612-BDBE-B022F6BCBEF8}" destId="{6E1EB5BE-F498-4E58-B32B-199ED9CF5F7B}" srcOrd="0" destOrd="0" presId="urn:microsoft.com/office/officeart/2005/8/layout/hList7#2"/>
    <dgm:cxn modelId="{10142E52-661E-4E14-9DDD-FFFA2FEDC4AE}" type="presParOf" srcId="{C7A5A6B5-13EF-4612-BDBE-B022F6BCBEF8}" destId="{01C66580-147B-46DC-8C40-D2997785E326}" srcOrd="1" destOrd="0" presId="urn:microsoft.com/office/officeart/2005/8/layout/hList7#2"/>
    <dgm:cxn modelId="{E4363A6B-9120-4F6A-890F-C79F294A43FF}" type="presParOf" srcId="{C7A5A6B5-13EF-4612-BDBE-B022F6BCBEF8}" destId="{B221E323-03C3-454F-9C5B-6C89BF6A5C96}" srcOrd="2" destOrd="0" presId="urn:microsoft.com/office/officeart/2005/8/layout/hList7#2"/>
    <dgm:cxn modelId="{E3E2C3BE-FAAD-4C85-A9D7-54DF3759527D}" type="presParOf" srcId="{C7A5A6B5-13EF-4612-BDBE-B022F6BCBEF8}" destId="{6686C9FC-7061-4FC9-A5B2-8E1A4D458A5D}" srcOrd="3" destOrd="0" presId="urn:microsoft.com/office/officeart/2005/8/layout/hList7#2"/>
    <dgm:cxn modelId="{B2C65BA8-7A22-44BA-9386-CC96586D0346}" type="presParOf" srcId="{5A6E5CD1-F301-4662-869D-78FF0C702A4D}" destId="{A1771B7C-3ACC-46F9-84A3-E7857ABB0708}" srcOrd="1" destOrd="0" presId="urn:microsoft.com/office/officeart/2005/8/layout/hList7#2"/>
    <dgm:cxn modelId="{8ECCAA57-45F7-4457-A80A-8AF9F71E46AE}" type="presParOf" srcId="{5A6E5CD1-F301-4662-869D-78FF0C702A4D}" destId="{82FA3381-8512-416D-9A1D-077CA2B24CDF}" srcOrd="2" destOrd="0" presId="urn:microsoft.com/office/officeart/2005/8/layout/hList7#2"/>
    <dgm:cxn modelId="{297E9D6F-D2EE-4464-82E8-ED8440D2FA6C}" type="presParOf" srcId="{82FA3381-8512-416D-9A1D-077CA2B24CDF}" destId="{321DCB7A-1ED9-4FE1-B434-1DBD8FC19AC4}" srcOrd="0" destOrd="0" presId="urn:microsoft.com/office/officeart/2005/8/layout/hList7#2"/>
    <dgm:cxn modelId="{5130345F-4989-4E4C-903E-3FDFE1127600}" type="presParOf" srcId="{82FA3381-8512-416D-9A1D-077CA2B24CDF}" destId="{28F442A7-B13A-490B-8E6D-C03D9FACB30F}" srcOrd="1" destOrd="0" presId="urn:microsoft.com/office/officeart/2005/8/layout/hList7#2"/>
    <dgm:cxn modelId="{EF43859D-2E97-47FA-B0AF-98BFD35B21C1}" type="presParOf" srcId="{82FA3381-8512-416D-9A1D-077CA2B24CDF}" destId="{FAE9844B-727D-42B2-B93B-C079D7BFD5FE}" srcOrd="2" destOrd="0" presId="urn:microsoft.com/office/officeart/2005/8/layout/hList7#2"/>
    <dgm:cxn modelId="{5EEFAFB4-E757-4FA4-82DE-84F6B5795466}" type="presParOf" srcId="{82FA3381-8512-416D-9A1D-077CA2B24CDF}" destId="{D6FDF5A0-FF78-4826-825D-015BDCADCF08}" srcOrd="3" destOrd="0" presId="urn:microsoft.com/office/officeart/2005/8/layout/hList7#2"/>
    <dgm:cxn modelId="{95175495-F2EB-4E52-AC16-38D9C35330EF}" type="presParOf" srcId="{5A6E5CD1-F301-4662-869D-78FF0C702A4D}" destId="{AAE6E0CE-FCFF-4C35-BEC8-94155537A953}" srcOrd="3" destOrd="0" presId="urn:microsoft.com/office/officeart/2005/8/layout/hList7#2"/>
    <dgm:cxn modelId="{CDAC6D13-68C2-4684-8124-3645D561B4D9}" type="presParOf" srcId="{5A6E5CD1-F301-4662-869D-78FF0C702A4D}" destId="{DFFE2E58-ACBD-4F32-BA1B-F7CA48344C8E}" srcOrd="4" destOrd="0" presId="urn:microsoft.com/office/officeart/2005/8/layout/hList7#2"/>
    <dgm:cxn modelId="{16318A24-2632-464F-82C3-4B37B3C813FC}" type="presParOf" srcId="{DFFE2E58-ACBD-4F32-BA1B-F7CA48344C8E}" destId="{C30ADB1F-FE7F-4C08-811A-6ADE59C1A651}" srcOrd="0" destOrd="0" presId="urn:microsoft.com/office/officeart/2005/8/layout/hList7#2"/>
    <dgm:cxn modelId="{36716172-6E9C-4B87-AA0D-AF9947168B7B}" type="presParOf" srcId="{DFFE2E58-ACBD-4F32-BA1B-F7CA48344C8E}" destId="{9F3ACBC3-AE61-4251-ABB6-B175F60FB3E8}" srcOrd="1" destOrd="0" presId="urn:microsoft.com/office/officeart/2005/8/layout/hList7#2"/>
    <dgm:cxn modelId="{3F2AEAA2-23D6-4828-BB6A-2F10CE31D321}" type="presParOf" srcId="{DFFE2E58-ACBD-4F32-BA1B-F7CA48344C8E}" destId="{48E245E0-ED07-4D72-A530-2146F7A11726}" srcOrd="2" destOrd="0" presId="urn:microsoft.com/office/officeart/2005/8/layout/hList7#2"/>
    <dgm:cxn modelId="{E1C15D04-50DF-42A9-BD8D-3964FCD4BD57}" type="presParOf" srcId="{DFFE2E58-ACBD-4F32-BA1B-F7CA48344C8E}" destId="{7922355B-E1AB-4FE6-B1DA-3EECC23F1C0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7432D-47E3-40EB-9F6A-91220B957E43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D00672-098E-4345-8F0A-A6ED7FFCF3C8}">
      <dgm:prSet phldrT="[Текст]"/>
      <dgm:spPr/>
      <dgm:t>
        <a:bodyPr/>
        <a:lstStyle/>
        <a:p>
          <a:r>
            <a:rPr lang="ru-RU" b="1" dirty="0" smtClean="0"/>
            <a:t>ОЖИДАЕИЯ  ПОТРЕБИТЕЛЕЙ</a:t>
          </a:r>
          <a:endParaRPr lang="ru-RU" dirty="0"/>
        </a:p>
      </dgm:t>
    </dgm:pt>
    <dgm:pt modelId="{D8DF2122-D0AD-40A1-8659-ADFEFF081E86}" type="parTrans" cxnId="{5FD2370C-FA3C-4BE0-B463-8AE1E2E14796}">
      <dgm:prSet/>
      <dgm:spPr/>
      <dgm:t>
        <a:bodyPr/>
        <a:lstStyle/>
        <a:p>
          <a:endParaRPr lang="ru-RU"/>
        </a:p>
      </dgm:t>
    </dgm:pt>
    <dgm:pt modelId="{3AFA666B-F27D-4B5F-8195-7397333D0E0B}" type="sibTrans" cxnId="{5FD2370C-FA3C-4BE0-B463-8AE1E2E14796}">
      <dgm:prSet/>
      <dgm:spPr/>
      <dgm:t>
        <a:bodyPr/>
        <a:lstStyle/>
        <a:p>
          <a:endParaRPr lang="ru-RU"/>
        </a:p>
      </dgm:t>
    </dgm:pt>
    <dgm:pt modelId="{B61BC4FB-8399-4788-A30D-E7726B07DD01}">
      <dgm:prSet phldrT="[Текст]"/>
      <dgm:spPr/>
      <dgm:t>
        <a:bodyPr/>
        <a:lstStyle/>
        <a:p>
          <a:r>
            <a:rPr lang="ru-RU" b="1" dirty="0" smtClean="0"/>
            <a:t>ИНДИТВИДУАЛЬНЫЙ, ТВОРЧЕСКИЙ ХАРАКТЕР ДЕЯТЕЛЬНОСТИ</a:t>
          </a:r>
          <a:endParaRPr lang="ru-RU" b="1" dirty="0"/>
        </a:p>
      </dgm:t>
    </dgm:pt>
    <dgm:pt modelId="{5A779D76-8739-4B1D-A03A-D846B10373F7}" type="parTrans" cxnId="{96D719BB-55EA-4CC6-9BCF-AA02A95F27FC}">
      <dgm:prSet/>
      <dgm:spPr/>
      <dgm:t>
        <a:bodyPr/>
        <a:lstStyle/>
        <a:p>
          <a:endParaRPr lang="ru-RU"/>
        </a:p>
      </dgm:t>
    </dgm:pt>
    <dgm:pt modelId="{6E69ACCE-DB03-4523-A514-C0755CAFA145}" type="sibTrans" cxnId="{96D719BB-55EA-4CC6-9BCF-AA02A95F27FC}">
      <dgm:prSet/>
      <dgm:spPr/>
      <dgm:t>
        <a:bodyPr/>
        <a:lstStyle/>
        <a:p>
          <a:endParaRPr lang="ru-RU"/>
        </a:p>
      </dgm:t>
    </dgm:pt>
    <dgm:pt modelId="{0A9E6262-6536-464C-B6E3-D1C1FA8964A3}">
      <dgm:prSet phldrT="[Текст]"/>
      <dgm:spPr/>
      <dgm:t>
        <a:bodyPr/>
        <a:lstStyle/>
        <a:p>
          <a:r>
            <a:rPr lang="ru-RU" b="1" dirty="0" smtClean="0"/>
            <a:t>ИНДУСТРИАЛНЫЙ, ПОТОЧНЫЙ СПОСОБ ПОДГОТОВКИ</a:t>
          </a:r>
          <a:endParaRPr lang="ru-RU" b="1" dirty="0"/>
        </a:p>
      </dgm:t>
    </dgm:pt>
    <dgm:pt modelId="{3026D02C-5007-4292-BB25-714211657870}" type="parTrans" cxnId="{95967DBF-E353-41F5-887F-7E3CE2EFD5E5}">
      <dgm:prSet/>
      <dgm:spPr/>
      <dgm:t>
        <a:bodyPr/>
        <a:lstStyle/>
        <a:p>
          <a:endParaRPr lang="ru-RU"/>
        </a:p>
      </dgm:t>
    </dgm:pt>
    <dgm:pt modelId="{793B5F08-361F-44A3-B071-F75D9BB5783E}" type="sibTrans" cxnId="{95967DBF-E353-41F5-887F-7E3CE2EFD5E5}">
      <dgm:prSet/>
      <dgm:spPr/>
      <dgm:t>
        <a:bodyPr/>
        <a:lstStyle/>
        <a:p>
          <a:endParaRPr lang="ru-RU"/>
        </a:p>
      </dgm:t>
    </dgm:pt>
    <dgm:pt modelId="{FCAEC2AB-AFDD-42E8-9FCA-6B75DE8F7A0D}">
      <dgm:prSet/>
      <dgm:spPr/>
      <dgm:t>
        <a:bodyPr/>
        <a:lstStyle/>
        <a:p>
          <a:r>
            <a:rPr lang="ru-RU" b="1" dirty="0" smtClean="0"/>
            <a:t>ВОЗМОЖНОСТИ</a:t>
          </a:r>
        </a:p>
        <a:p>
          <a:r>
            <a:rPr lang="ru-RU" b="1" dirty="0" smtClean="0"/>
            <a:t>УЧИТЕЛЯ</a:t>
          </a:r>
          <a:endParaRPr lang="ru-RU" b="1" dirty="0"/>
        </a:p>
      </dgm:t>
    </dgm:pt>
    <dgm:pt modelId="{F8116565-C8CF-4631-A5A1-8585CE52359D}" type="parTrans" cxnId="{455D2732-C55B-41F6-9430-18D43B8EC0C0}">
      <dgm:prSet/>
      <dgm:spPr/>
      <dgm:t>
        <a:bodyPr/>
        <a:lstStyle/>
        <a:p>
          <a:endParaRPr lang="ru-RU"/>
        </a:p>
      </dgm:t>
    </dgm:pt>
    <dgm:pt modelId="{8C9388E2-FA7B-4126-BBB0-A8783B8915E7}" type="sibTrans" cxnId="{455D2732-C55B-41F6-9430-18D43B8EC0C0}">
      <dgm:prSet/>
      <dgm:spPr/>
      <dgm:t>
        <a:bodyPr/>
        <a:lstStyle/>
        <a:p>
          <a:endParaRPr lang="ru-RU"/>
        </a:p>
      </dgm:t>
    </dgm:pt>
    <dgm:pt modelId="{84D10326-8EAA-4361-AEB2-C729DE38111E}" type="pres">
      <dgm:prSet presAssocID="{B267432D-47E3-40EB-9F6A-91220B957E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DC2F1-BFF6-4326-B1ED-99EC56497631}" type="pres">
      <dgm:prSet presAssocID="{9AD00672-098E-4345-8F0A-A6ED7FFCF3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C3657-F8C9-45C3-A3FD-F3EF57E91AA8}" type="pres">
      <dgm:prSet presAssocID="{3AFA666B-F27D-4B5F-8195-7397333D0E0B}" presName="sibTrans" presStyleCnt="0"/>
      <dgm:spPr/>
    </dgm:pt>
    <dgm:pt modelId="{CDD8488F-ED68-448D-8111-21A5D728AE1C}" type="pres">
      <dgm:prSet presAssocID="{FCAEC2AB-AFDD-42E8-9FCA-6B75DE8F7A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F771-B01A-4F10-B9E2-854D2F262CA8}" type="pres">
      <dgm:prSet presAssocID="{8C9388E2-FA7B-4126-BBB0-A8783B8915E7}" presName="sibTrans" presStyleCnt="0"/>
      <dgm:spPr/>
    </dgm:pt>
    <dgm:pt modelId="{5E3A4DD8-80D8-40CB-BF97-1805C9C34CA7}" type="pres">
      <dgm:prSet presAssocID="{B61BC4FB-8399-4788-A30D-E7726B07DD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BB333-E11F-46D1-8CAB-57D0A898A66F}" type="pres">
      <dgm:prSet presAssocID="{6E69ACCE-DB03-4523-A514-C0755CAFA145}" presName="sibTrans" presStyleCnt="0"/>
      <dgm:spPr/>
    </dgm:pt>
    <dgm:pt modelId="{83D2BDAB-EC2E-4F8F-8E45-F62143450E58}" type="pres">
      <dgm:prSet presAssocID="{0A9E6262-6536-464C-B6E3-D1C1FA8964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67DBF-E353-41F5-887F-7E3CE2EFD5E5}" srcId="{B267432D-47E3-40EB-9F6A-91220B957E43}" destId="{0A9E6262-6536-464C-B6E3-D1C1FA8964A3}" srcOrd="3" destOrd="0" parTransId="{3026D02C-5007-4292-BB25-714211657870}" sibTransId="{793B5F08-361F-44A3-B071-F75D9BB5783E}"/>
    <dgm:cxn modelId="{20BAE43C-CCD6-44F8-9487-DA7DDA086B25}" type="presOf" srcId="{B61BC4FB-8399-4788-A30D-E7726B07DD01}" destId="{5E3A4DD8-80D8-40CB-BF97-1805C9C34CA7}" srcOrd="0" destOrd="0" presId="urn:microsoft.com/office/officeart/2005/8/layout/default#4"/>
    <dgm:cxn modelId="{EDC616CC-9A1E-48C7-8693-4F1FB501BC00}" type="presOf" srcId="{9AD00672-098E-4345-8F0A-A6ED7FFCF3C8}" destId="{225DC2F1-BFF6-4326-B1ED-99EC56497631}" srcOrd="0" destOrd="0" presId="urn:microsoft.com/office/officeart/2005/8/layout/default#4"/>
    <dgm:cxn modelId="{D728131A-C6C2-4923-A99C-FE9B00322FC8}" type="presOf" srcId="{FCAEC2AB-AFDD-42E8-9FCA-6B75DE8F7A0D}" destId="{CDD8488F-ED68-448D-8111-21A5D728AE1C}" srcOrd="0" destOrd="0" presId="urn:microsoft.com/office/officeart/2005/8/layout/default#4"/>
    <dgm:cxn modelId="{5FD2370C-FA3C-4BE0-B463-8AE1E2E14796}" srcId="{B267432D-47E3-40EB-9F6A-91220B957E43}" destId="{9AD00672-098E-4345-8F0A-A6ED7FFCF3C8}" srcOrd="0" destOrd="0" parTransId="{D8DF2122-D0AD-40A1-8659-ADFEFF081E86}" sibTransId="{3AFA666B-F27D-4B5F-8195-7397333D0E0B}"/>
    <dgm:cxn modelId="{FFCC8C91-494E-4A7A-8DA4-FA42EB227BBE}" type="presOf" srcId="{0A9E6262-6536-464C-B6E3-D1C1FA8964A3}" destId="{83D2BDAB-EC2E-4F8F-8E45-F62143450E58}" srcOrd="0" destOrd="0" presId="urn:microsoft.com/office/officeart/2005/8/layout/default#4"/>
    <dgm:cxn modelId="{A96DF7E1-8240-4C42-8392-5A5D3986152E}" type="presOf" srcId="{B267432D-47E3-40EB-9F6A-91220B957E43}" destId="{84D10326-8EAA-4361-AEB2-C729DE38111E}" srcOrd="0" destOrd="0" presId="urn:microsoft.com/office/officeart/2005/8/layout/default#4"/>
    <dgm:cxn modelId="{455D2732-C55B-41F6-9430-18D43B8EC0C0}" srcId="{B267432D-47E3-40EB-9F6A-91220B957E43}" destId="{FCAEC2AB-AFDD-42E8-9FCA-6B75DE8F7A0D}" srcOrd="1" destOrd="0" parTransId="{F8116565-C8CF-4631-A5A1-8585CE52359D}" sibTransId="{8C9388E2-FA7B-4126-BBB0-A8783B8915E7}"/>
    <dgm:cxn modelId="{96D719BB-55EA-4CC6-9BCF-AA02A95F27FC}" srcId="{B267432D-47E3-40EB-9F6A-91220B957E43}" destId="{B61BC4FB-8399-4788-A30D-E7726B07DD01}" srcOrd="2" destOrd="0" parTransId="{5A779D76-8739-4B1D-A03A-D846B10373F7}" sibTransId="{6E69ACCE-DB03-4523-A514-C0755CAFA145}"/>
    <dgm:cxn modelId="{5AEA75C2-0B43-445C-A57D-0AF0A1973843}" type="presParOf" srcId="{84D10326-8EAA-4361-AEB2-C729DE38111E}" destId="{225DC2F1-BFF6-4326-B1ED-99EC56497631}" srcOrd="0" destOrd="0" presId="urn:microsoft.com/office/officeart/2005/8/layout/default#4"/>
    <dgm:cxn modelId="{A0134E4E-EA99-4646-9AC5-4DA6A847F18B}" type="presParOf" srcId="{84D10326-8EAA-4361-AEB2-C729DE38111E}" destId="{B06C3657-F8C9-45C3-A3FD-F3EF57E91AA8}" srcOrd="1" destOrd="0" presId="urn:microsoft.com/office/officeart/2005/8/layout/default#4"/>
    <dgm:cxn modelId="{D9F29607-47F7-48F7-AFD8-11E18808B128}" type="presParOf" srcId="{84D10326-8EAA-4361-AEB2-C729DE38111E}" destId="{CDD8488F-ED68-448D-8111-21A5D728AE1C}" srcOrd="2" destOrd="0" presId="urn:microsoft.com/office/officeart/2005/8/layout/default#4"/>
    <dgm:cxn modelId="{966F2F2C-D844-4128-938C-4666E96FA3E4}" type="presParOf" srcId="{84D10326-8EAA-4361-AEB2-C729DE38111E}" destId="{7928F771-B01A-4F10-B9E2-854D2F262CA8}" srcOrd="3" destOrd="0" presId="urn:microsoft.com/office/officeart/2005/8/layout/default#4"/>
    <dgm:cxn modelId="{A16F97B1-A07F-49A3-B3F5-2E5E166B08C9}" type="presParOf" srcId="{84D10326-8EAA-4361-AEB2-C729DE38111E}" destId="{5E3A4DD8-80D8-40CB-BF97-1805C9C34CA7}" srcOrd="4" destOrd="0" presId="urn:microsoft.com/office/officeart/2005/8/layout/default#4"/>
    <dgm:cxn modelId="{F20BE8F6-9747-4407-A04D-896C10D2678B}" type="presParOf" srcId="{84D10326-8EAA-4361-AEB2-C729DE38111E}" destId="{476BB333-E11F-46D1-8CAB-57D0A898A66F}" srcOrd="5" destOrd="0" presId="urn:microsoft.com/office/officeart/2005/8/layout/default#4"/>
    <dgm:cxn modelId="{7F312BB8-7438-49A7-910D-7B554135AEC5}" type="presParOf" srcId="{84D10326-8EAA-4361-AEB2-C729DE38111E}" destId="{83D2BDAB-EC2E-4F8F-8E45-F62143450E58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DC2F1-BFF6-4326-B1ED-99EC56497631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ОЖИДАЕИЯ  ПОТРЕБИТЕЛЕЙ</a:t>
          </a:r>
          <a:endParaRPr lang="ru-RU" sz="2200" kern="1200" dirty="0"/>
        </a:p>
      </dsp:txBody>
      <dsp:txXfrm>
        <a:off x="744" y="145603"/>
        <a:ext cx="2902148" cy="1741289"/>
      </dsp:txXfrm>
    </dsp:sp>
    <dsp:sp modelId="{CDD8488F-ED68-448D-8111-21A5D728AE1C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ВОЗМОЖНОСТИ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УЧИТЕЛЯ</a:t>
          </a:r>
          <a:endParaRPr lang="ru-RU" sz="2200" b="1" kern="1200" dirty="0"/>
        </a:p>
      </dsp:txBody>
      <dsp:txXfrm>
        <a:off x="3193107" y="145603"/>
        <a:ext cx="2902148" cy="1741289"/>
      </dsp:txXfrm>
    </dsp:sp>
    <dsp:sp modelId="{5E3A4DD8-80D8-40CB-BF97-1805C9C34CA7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ИНДИТВИДУАЛЬНЫЙ, ТВОРЧЕСКИЙ ХАРАКТЕР ДЕЯТЕЛЬНОСТИ</a:t>
          </a:r>
          <a:endParaRPr lang="ru-RU" sz="2200" b="1" kern="1200" dirty="0"/>
        </a:p>
      </dsp:txBody>
      <dsp:txXfrm>
        <a:off x="744" y="2177107"/>
        <a:ext cx="2902148" cy="1741289"/>
      </dsp:txXfrm>
    </dsp:sp>
    <dsp:sp modelId="{83D2BDAB-EC2E-4F8F-8E45-F62143450E58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ИНДУСТРИАЛНЫЙ, ПОТОЧНЫЙ СПОСОБ ПОДГОТОВКИ</a:t>
          </a:r>
          <a:endParaRPr lang="ru-RU" sz="2200" b="1" kern="1200" dirty="0"/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</cdr:x>
      <cdr:y>0.13717</cdr:y>
    </cdr:from>
    <cdr:to>
      <cdr:x>0.72739</cdr:x>
      <cdr:y>0.48387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552760" y="612395"/>
          <a:ext cx="97819" cy="15478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prstDash val="dash"/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D626E-90BA-4670-ADF8-0CE8F3817AF6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Ярославль, апрель 2012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CD0E-18D8-4971-B81E-9FDE4C3858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53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B84D-DA4D-47F8-B87C-5DFDC5B8D37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Ярославль, апрель 2012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385CE-0FD1-4B0D-8640-63FBF0A29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602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6012-C81D-4E5A-9E20-4A6B88630F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Ярославль, апрель 2012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385CE-0FD1-4B0D-8640-63FBF0A2933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514C-9DBD-4616-B99B-706B2508641D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77F-247E-4CE7-BAA6-1F7F648A33FB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3FA8-8233-4080-A035-528B5365B543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63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6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3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1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3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0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5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035-F735-41B1-9F49-895C873FDA5B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93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8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B335-2DC5-4E68-A979-E05560E25A8F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A9A-8F36-4A03-A042-0986F6B24420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424B-43A5-44AB-9FF9-712E58CAA2E1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9FEB-7FDA-4EF5-9C57-8B322359CB98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84E0-775D-4B7A-B9A6-8F93429C1000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148F-473B-417E-A90C-76140B0BA79E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0BE9-F458-4865-BC24-1B2117B6F319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AA62-111B-4E03-B612-7C707221517B}" type="datetime1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Экспертный семинар, 17 сентября  2013 года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D8FE-0656-4DAE-9A4D-CBCA75DF3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F3B8-3920-4452-B766-7F5E5F03E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52AE-A956-4C6B-A852-4B0A8BDA18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9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Рисунок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21517" y="-37144"/>
            <a:ext cx="9164638" cy="6873875"/>
          </a:xfrm>
        </p:spPr>
      </p:pic>
      <p:sp>
        <p:nvSpPr>
          <p:cNvPr id="6" name="Прямоугольник 5"/>
          <p:cNvSpPr/>
          <p:nvPr/>
        </p:nvSpPr>
        <p:spPr>
          <a:xfrm>
            <a:off x="514400" y="2549467"/>
            <a:ext cx="8229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ea typeface="Calibri"/>
                <a:cs typeface="Times New Roman"/>
              </a:rPr>
              <a:t>Комплекс мер по модернизации педагогического образования </a:t>
            </a:r>
            <a:r>
              <a:rPr lang="ru-RU" sz="2400" b="1" dirty="0" smtClean="0">
                <a:ea typeface="Calibri"/>
                <a:cs typeface="Times New Roman"/>
              </a:rPr>
              <a:t>(предложения рабочей группы)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i="1" dirty="0"/>
              <a:t>(</a:t>
            </a:r>
            <a:r>
              <a:rPr lang="ru-RU" sz="2000" i="1" dirty="0" err="1"/>
              <a:t>В.Болотов</a:t>
            </a:r>
            <a:r>
              <a:rPr lang="ru-RU" sz="2000" i="1" dirty="0"/>
              <a:t>, </a:t>
            </a:r>
            <a:r>
              <a:rPr lang="ru-RU" sz="2000" i="1" dirty="0" err="1"/>
              <a:t>Н.Бысик</a:t>
            </a:r>
            <a:r>
              <a:rPr lang="ru-RU" sz="2000" i="1" dirty="0"/>
              <a:t>, </a:t>
            </a:r>
            <a:r>
              <a:rPr lang="ru-RU" sz="2000" i="1" dirty="0" err="1"/>
              <a:t>А.Каспржак</a:t>
            </a:r>
            <a:r>
              <a:rPr lang="ru-RU" sz="2000" i="1" dirty="0"/>
              <a:t>, </a:t>
            </a:r>
            <a:r>
              <a:rPr lang="ru-RU" sz="2000" i="1" dirty="0" err="1"/>
              <a:t>А.Марголис</a:t>
            </a:r>
            <a:r>
              <a:rPr lang="ru-RU" sz="2000" i="1" dirty="0"/>
              <a:t>, </a:t>
            </a:r>
            <a:r>
              <a:rPr lang="ru-RU" sz="2000" i="1" dirty="0" err="1"/>
              <a:t>П.Мордуляш</a:t>
            </a:r>
            <a:r>
              <a:rPr lang="ru-RU" sz="2000" i="1" dirty="0"/>
              <a:t>, </a:t>
            </a:r>
            <a:r>
              <a:rPr lang="ru-RU" sz="2000" i="1" dirty="0" err="1"/>
              <a:t>В.Рубцов</a:t>
            </a:r>
            <a:r>
              <a:rPr lang="ru-RU" sz="2000" i="1" dirty="0"/>
              <a:t>, </a:t>
            </a:r>
            <a:r>
              <a:rPr lang="ru-RU" sz="2000" i="1" dirty="0" err="1" smtClean="0"/>
              <a:t>И.Фрумин</a:t>
            </a:r>
            <a:r>
              <a:rPr lang="ru-RU" sz="2000" i="1" dirty="0" smtClean="0"/>
              <a:t> и др.)</a:t>
            </a:r>
            <a:endParaRPr lang="ru-RU" sz="2000" i="1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a typeface="Calibri"/>
                <a:cs typeface="Times New Roman"/>
              </a:rPr>
              <a:t> </a:t>
            </a:r>
            <a:endParaRPr lang="ru-RU" sz="2400" b="1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596455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Семинар ИО " Актуальные исследования и разработки в области образования" </a:t>
            </a:r>
            <a:r>
              <a:rPr lang="en-US" dirty="0" smtClean="0"/>
              <a:t>1</a:t>
            </a:r>
            <a:r>
              <a:rPr lang="en-US" dirty="0"/>
              <a:t>5</a:t>
            </a:r>
            <a:r>
              <a:rPr lang="ru-RU" dirty="0" smtClean="0"/>
              <a:t>.</a:t>
            </a:r>
            <a:r>
              <a:rPr lang="en-US" smtClean="0"/>
              <a:t>10</a:t>
            </a:r>
            <a:r>
              <a:rPr lang="ru-RU" smtClean="0"/>
              <a:t>.2013</a:t>
            </a:r>
            <a:endParaRPr lang="ru-RU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428749" y="188640"/>
            <a:ext cx="74422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Основные характеристики системы подготовки учителей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6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ru-RU" sz="3100" dirty="0" smtClean="0"/>
              <a:t>Обычно имеются несколько квалификационных экзаменов на пути к получению статуса учителя, которые не принимают работники вуза;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ru-RU" dirty="0" smtClean="0"/>
              <a:t>Особое внимание уделяется  методическому обеспечению, теоретической и практической частей подготовки, в которой участвуют государственные служащие, профессиональные ассоциации, преподаватели университетов и университетских институтов подготовки учителей, учителя-методисты, представители администрации базовых школ;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ru-RU" dirty="0" smtClean="0"/>
              <a:t>Система подготовки и переподготовки кадров составляют единую систему непрерывного педагогического образования;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ru-RU" dirty="0" smtClean="0"/>
              <a:t>Создаются «кадровые перспективы» внутри учительской профессии, которые делают систему непрерывного педагогического образования востребованной.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4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0219758"/>
              </p:ext>
            </p:extLst>
          </p:nvPr>
        </p:nvGraphicFramePr>
        <p:xfrm>
          <a:off x="395536" y="3861048"/>
          <a:ext cx="345638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556792"/>
            <a:ext cx="33696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Стратегия выживания: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Экстенсивный способ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подготовки кадров;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Подъем заработной платы;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Увеличение социальных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льгот…..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556792"/>
            <a:ext cx="4374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Стратегия преодоления: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Учителя заменяет ансамбль;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Создание </a:t>
            </a:r>
            <a:r>
              <a:rPr lang="ru-RU" i="1" smtClean="0"/>
              <a:t>избыточно насыщенной </a:t>
            </a:r>
            <a:r>
              <a:rPr lang="ru-RU" i="1" dirty="0" smtClean="0"/>
              <a:t>образовательной среды 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«Открытие»….. </a:t>
            </a:r>
            <a:r>
              <a:rPr lang="ru-RU" i="1" dirty="0"/>
              <a:t>п</a:t>
            </a:r>
            <a:r>
              <a:rPr lang="ru-RU" i="1" dirty="0" smtClean="0"/>
              <a:t>едагогического коллектива;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«Доводка» учителей.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234448"/>
            <a:ext cx="42162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Стратегия развития: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u="sng" dirty="0" smtClean="0"/>
              <a:t>Институциональная реформа….. </a:t>
            </a:r>
            <a:r>
              <a:rPr lang="ru-RU" sz="3200" i="1" dirty="0" smtClean="0">
                <a:solidFill>
                  <a:srgbClr val="FF0000"/>
                </a:solidFill>
              </a:rPr>
              <a:t>!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387240"/>
            <a:ext cx="721947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Возможные стратегии реформы педагогического образования</a:t>
            </a:r>
            <a:endParaRPr lang="ru-RU" sz="20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10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475656" y="188640"/>
            <a:ext cx="7488832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Основной тезис реформы (что мы предлагаем):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5898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200" dirty="0" smtClean="0"/>
              <a:t>В настоящее время речь должна идти не о реформировании педагогических вузов, а об институциональной реформе педагогического образования в единой связке с учительской профессией. Реформа должна обеспечить приход в школу (</a:t>
            </a:r>
            <a:r>
              <a:rPr lang="ru-RU" sz="2200" b="1" dirty="0" smtClean="0"/>
              <a:t>«вход» в вуз</a:t>
            </a:r>
            <a:r>
              <a:rPr lang="ru-RU" sz="2200" dirty="0" smtClean="0"/>
              <a:t>) и удержание в ней талантливых, мотивированных (</a:t>
            </a:r>
            <a:r>
              <a:rPr lang="ru-RU" sz="2200" b="1" dirty="0" smtClean="0"/>
              <a:t>«выход» из вуза, «вход» в профессию</a:t>
            </a:r>
            <a:r>
              <a:rPr lang="ru-RU" sz="2200" dirty="0" smtClean="0"/>
              <a:t>), компетентных людей (</a:t>
            </a:r>
            <a:r>
              <a:rPr lang="ru-RU" sz="2200" b="1" dirty="0" smtClean="0"/>
              <a:t>новые модели подготовки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259632" y="188640"/>
            <a:ext cx="7884368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задачи государственной политики в области реформирования педагогического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u="sng" dirty="0" smtClean="0"/>
              <a:t>На входе:</a:t>
            </a:r>
          </a:p>
          <a:p>
            <a:pPr>
              <a:buNone/>
            </a:pPr>
            <a:endParaRPr lang="ru-RU" sz="2600" b="1" u="sng" dirty="0" smtClean="0"/>
          </a:p>
          <a:p>
            <a:pPr algn="just"/>
            <a:r>
              <a:rPr lang="ru-RU" sz="2000" dirty="0" smtClean="0"/>
              <a:t>Разработка и проведение ежегодного  мониторинга  потребностей региональных и муниципальных систем образования в педагогических и управленческих кадрах в сфере общего образования.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Возрождение системы эффективной педагогической профессиональной ориентации в школах, улавливающей учащихся с задатками и интересами к профессии учителя.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Создание нормативных возможностей введения дополнительных вступительных испытаний для поступления в вузы на педагогические образовательные программы.</a:t>
            </a:r>
            <a:endParaRPr lang="ru-RU" sz="2000" dirty="0" smtClean="0">
              <a:latin typeface="Times New Roman"/>
              <a:ea typeface="Times New Roman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259632" y="188640"/>
            <a:ext cx="7884368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задачи государственной политики в области реформирования педагогического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u="sng" dirty="0" smtClean="0"/>
              <a:t>В период подготовки:</a:t>
            </a:r>
          </a:p>
          <a:p>
            <a:pPr algn="just">
              <a:buNone/>
            </a:pPr>
            <a:endParaRPr lang="ru-RU" sz="2400" b="1" u="sng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/>
              <a:t>Переход к новому конкурентному механизму определения контрольных цифр приема на педагогические специальности (отдельно для педагогического бакалавриата, программ ускоренной подготовки и магистратуры) с усилением ответственности регионов.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20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/>
              <a:t>Разработка моделей гибкой многоуровневой и многоканальной подготовки педагогических работников, включая новые формы практики, механизмы  сетевого взаимодействия колледжей, организаций высшего и дополнительного профессионального образования.</a:t>
            </a:r>
            <a:endParaRPr lang="ru-RU" sz="2000" dirty="0" smtClean="0">
              <a:latin typeface="Times New Roman"/>
              <a:ea typeface="Times New Roman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/>
              <a:t>В период подготовки:</a:t>
            </a:r>
          </a:p>
          <a:p>
            <a:pPr marL="0" indent="0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Разработка моделей получения будущими педагогами практических компетенций, в том числе через педагогическую интернатуру, стажировки, практики. </a:t>
            </a:r>
          </a:p>
          <a:p>
            <a:pPr algn="just"/>
            <a:r>
              <a:rPr lang="ru-RU" sz="2400" dirty="0" smtClean="0"/>
              <a:t>Разработка программ по освоению дополнительных педагогических квалификаций в ходе получения основной педагогической квалификации или в период педагогической деятельности (управленческое звено системы образования, педагоги-психологи, социальные педагоги и т.д.). </a:t>
            </a:r>
            <a:endParaRPr lang="ru-RU" sz="2800" dirty="0" smtClean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259632" y="188640"/>
            <a:ext cx="7884368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Основные задачи государственной политики в области реформирования педагогического образования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9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 smtClean="0"/>
              <a:t>В </a:t>
            </a:r>
            <a:r>
              <a:rPr lang="ru-RU" sz="2400" b="1" u="sng" dirty="0"/>
              <a:t>период подготовки</a:t>
            </a:r>
            <a:r>
              <a:rPr lang="ru-RU" sz="2400" b="1" u="sng" dirty="0" smtClean="0"/>
              <a:t>:</a:t>
            </a:r>
          </a:p>
          <a:p>
            <a:pPr marL="0" indent="0" algn="just">
              <a:buNone/>
            </a:pPr>
            <a:endParaRPr lang="ru-RU" sz="2400" b="1" u="sng" dirty="0"/>
          </a:p>
          <a:p>
            <a:pPr algn="just"/>
            <a:r>
              <a:rPr lang="ru-RU" sz="2000" dirty="0" smtClean="0"/>
              <a:t>Создание в ведущих университетах программ ускоренного получения квалификации учителя-предметника студентами непедагогических специальностей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Проведение на базе ведущих российских вузов, Российской академии наук (а также ведущих международных центров педагогического образования) программ профессиональной переподготовки и повышения квалификации профессорско-преподавательского состава вузов, ведущих подготовку по педагогическим специальностям.</a:t>
            </a:r>
            <a:endParaRPr lang="ru-RU" sz="2000" dirty="0" smtClean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pPr algn="just"/>
            <a:endParaRPr lang="ru-RU" dirty="0" smtClean="0">
              <a:latin typeface="Times New Roman"/>
              <a:ea typeface="Times New Roman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259632" y="188640"/>
            <a:ext cx="7884368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задачи государственной политики в области реформирования педагогического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9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u="sng" dirty="0" smtClean="0"/>
              <a:t>На выходе:</a:t>
            </a:r>
          </a:p>
          <a:p>
            <a:pPr algn="just">
              <a:buNone/>
            </a:pPr>
            <a:endParaRPr lang="ru-RU" sz="2400" b="1" u="sng" dirty="0" smtClean="0"/>
          </a:p>
          <a:p>
            <a:pPr algn="just"/>
            <a:r>
              <a:rPr lang="ru-RU" sz="2000" dirty="0" smtClean="0"/>
              <a:t>Доработка профессионального стандарта «Учитель» с учетом возможного использования при проектировании образовательных программ, при проведении аттестации и для отражения в нем возможных вариантов педагогической карьеры в сфере общего образования.</a:t>
            </a:r>
          </a:p>
          <a:p>
            <a:pPr algn="just"/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 smtClean="0"/>
              <a:t>Разработка квалификационных испытаний (сертификации квалификации) для кандидатов на работу в сфере общего образования, а также для использования при аттестации. Апробация и распространение моделей квалификационных испытаний в регионах.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259632" y="188640"/>
            <a:ext cx="7884368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задачи государственной политики в области реформирования педагогического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u="sng" dirty="0"/>
              <a:t>На выходе</a:t>
            </a:r>
            <a:r>
              <a:rPr lang="ru-RU" sz="2800" b="1" u="sng" dirty="0" smtClean="0"/>
              <a:t>:</a:t>
            </a:r>
          </a:p>
          <a:p>
            <a:pPr marL="0" indent="0" algn="just">
              <a:buNone/>
            </a:pPr>
            <a:endParaRPr lang="ru-RU" sz="2800" b="1" u="sng" dirty="0"/>
          </a:p>
          <a:p>
            <a:pPr algn="just"/>
            <a:r>
              <a:rPr lang="ru-RU" sz="2000" dirty="0" smtClean="0"/>
              <a:t>Разработка и широкое общественно-профессиональное обсуждение Положения о  карьере учителя, в котором будут  обозначены уровни педагогического образования, необходимого для каждой ступени развития карьеры.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Разработка моделей организационного и финансового взаимодействия организаций высшего образования, профессиональных образовательных организаций и организаций общего и дополнительного профессионального образования для организации подготовки и переподготовки педагогических работников для сферы общего образования.</a:t>
            </a:r>
            <a:endParaRPr lang="ru-RU" sz="2000" dirty="0" smtClean="0">
              <a:latin typeface="Times New Roman"/>
              <a:ea typeface="Times New Roman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259632" y="188640"/>
            <a:ext cx="7884368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задачи государственной политики в области реформирования педагогического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8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84784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 smtClean="0"/>
              <a:t>Первоочередное:</a:t>
            </a:r>
          </a:p>
          <a:p>
            <a:pPr marL="0" indent="0" algn="just">
              <a:buNone/>
            </a:pPr>
            <a:endParaRPr lang="ru-RU" sz="2400" b="1" u="sng" dirty="0"/>
          </a:p>
          <a:p>
            <a:pPr algn="just"/>
            <a:r>
              <a:rPr lang="ru-RU" sz="2000" dirty="0" smtClean="0"/>
              <a:t>Разработка моделей организационного и финансового взаимодействия организаций высшего образования, профессиональных образовательных организаций и организаций общего и дополнительного профессионального образования для организации подготовки и переподготовки педагогических работников для сферы общего образования.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Проведение конкурса на выполнение функций </a:t>
            </a:r>
            <a:r>
              <a:rPr lang="ru-RU" sz="2000" dirty="0" err="1" smtClean="0"/>
              <a:t>пилотных</a:t>
            </a:r>
            <a:r>
              <a:rPr lang="ru-RU" sz="2000" dirty="0" smtClean="0"/>
              <a:t> площадок для отработки  новых моделей и технологий педагогического образования на 2014 – 2018 гг.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259632" y="188640"/>
            <a:ext cx="7884368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Основные задачи государственной политики в области реформирования педагогического образования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7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682099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95536" y="3284984"/>
            <a:ext cx="8424936" cy="0"/>
          </a:xfrm>
          <a:prstGeom prst="line">
            <a:avLst/>
          </a:prstGeom>
          <a:ln w="4445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1340768"/>
            <a:ext cx="375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Образовательная политика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3198" y="5733256"/>
            <a:ext cx="3431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Политика в образовании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33352"/>
            <a:ext cx="56419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противоречия сегодняшней школы и 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педагогического образования</a:t>
            </a:r>
            <a:endParaRPr lang="ru-RU" sz="2000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10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Подготовку педагогов  ведут 167 ВУЗов (27% от общего числа), в том числе: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48 педагогических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119 университетов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71, 43%  педагогических вузов отнесены к учреждениям, имеющим признаки неэффективности, тогда как среди медицинских таковых 10,26%, а гуманитарных – 42,86%,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2011 году выпущено 105 тысяч специалистов с высшим педагогическим образованием - 9% от выпуска по программам ВО.</a:t>
            </a:r>
          </a:p>
          <a:p>
            <a:pPr marL="0" indent="0" algn="just">
              <a:buNone/>
            </a:pPr>
            <a:r>
              <a:rPr lang="ru-RU" dirty="0" smtClean="0"/>
              <a:t>Еще 40 тысяч педагогов выпущены СПО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/>
              <a:t>Даже без учета выпускников прошлых лет, выпуск специалистов с педагогическим образованием  превышает годовую потребность не менее чем в 3 раза.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/>
              <a:t>В </a:t>
            </a:r>
            <a:r>
              <a:rPr lang="ru-RU" dirty="0"/>
              <a:t>дальнейшем относительная численность учителей будет сокращаться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174171"/>
            <a:ext cx="7319963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Масштабы педагогического образования в РФ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(МАМСО, </a:t>
            </a:r>
            <a:r>
              <a:rPr lang="ru-RU" sz="2000" b="1" dirty="0" err="1" smtClean="0">
                <a:solidFill>
                  <a:schemeClr val="bg1"/>
                </a:solidFill>
              </a:rPr>
              <a:t>М.Агранович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5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2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310362" y="1375901"/>
            <a:ext cx="1872208" cy="3816424"/>
          </a:xfrm>
          <a:prstGeom prst="ellipse">
            <a:avLst/>
          </a:prstGeom>
          <a:ln>
            <a:solidFill>
              <a:schemeClr val="dk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42035368"/>
              </p:ext>
            </p:extLst>
          </p:nvPr>
        </p:nvGraphicFramePr>
        <p:xfrm>
          <a:off x="611560" y="1700808"/>
          <a:ext cx="50187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174171"/>
            <a:ext cx="7319963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prstClr val="white"/>
                </a:solidFill>
              </a:rPr>
              <a:t>Педагогическое образование.</a:t>
            </a:r>
          </a:p>
          <a:p>
            <a:r>
              <a:rPr lang="ru-RU" b="1" dirty="0" smtClean="0">
                <a:solidFill>
                  <a:prstClr val="white"/>
                </a:solidFill>
              </a:rPr>
              <a:t>Базовая проблема 1: двойной негативный отбор (</a:t>
            </a:r>
            <a:r>
              <a:rPr lang="ru-RU" b="1" dirty="0" err="1" smtClean="0">
                <a:solidFill>
                  <a:prstClr val="white"/>
                </a:solidFill>
              </a:rPr>
              <a:t>Собкин</a:t>
            </a:r>
            <a:r>
              <a:rPr lang="ru-RU" b="1" dirty="0" smtClean="0">
                <a:solidFill>
                  <a:prstClr val="white"/>
                </a:solidFill>
              </a:rPr>
              <a:t> В.С.)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5428502"/>
              </p:ext>
            </p:extLst>
          </p:nvPr>
        </p:nvGraphicFramePr>
        <p:xfrm>
          <a:off x="5364088" y="1723838"/>
          <a:ext cx="3384625" cy="307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48064" y="5192325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Возрастная динамика изменения образовательных и профессиональных планов студентов педагогических вузов (%, 2007 год)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10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28750" y="174171"/>
            <a:ext cx="7319963" cy="8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 smtClean="0">
                <a:solidFill>
                  <a:prstClr val="white"/>
                </a:solidFill>
              </a:rPr>
              <a:t>Педагогическое образование.</a:t>
            </a:r>
          </a:p>
          <a:p>
            <a:r>
              <a:rPr lang="ru-RU" b="1" dirty="0" smtClean="0">
                <a:solidFill>
                  <a:prstClr val="white"/>
                </a:solidFill>
              </a:rPr>
              <a:t>Базовая проблема 1: двойной негативный отбор (</a:t>
            </a:r>
            <a:r>
              <a:rPr lang="ru-RU" b="1" dirty="0" err="1" smtClean="0">
                <a:solidFill>
                  <a:prstClr val="white"/>
                </a:solidFill>
              </a:rPr>
              <a:t>Собкин</a:t>
            </a:r>
            <a:r>
              <a:rPr lang="ru-RU" b="1" dirty="0" smtClean="0">
                <a:solidFill>
                  <a:prstClr val="white"/>
                </a:solidFill>
              </a:rPr>
              <a:t> В.С.)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10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22292" t="23782" r="29900" b="14183"/>
          <a:stretch>
            <a:fillRect/>
          </a:stretch>
        </p:blipFill>
        <p:spPr bwMode="auto">
          <a:xfrm>
            <a:off x="683568" y="2492896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16288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среднего балла абитуриентов по направлениям подготовки, 2013 г.</a:t>
            </a:r>
            <a:r>
              <a:rPr lang="ru-RU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lang="ru-RU" b="1" baseline="30000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5479195"/>
            <a:ext cx="79208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Данные мониторинга НИУ ВШЭ и РИА Новости в рамках  совместного проекта  «Общественный контроль за процедурами приема в вузы как условие обеспечения равного доступа к образованию» о качестве приема в вузы в 2011-2013 гг.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5" cstate="print"/>
          <a:srcRect l="20417" t="19628" r="15951" b="15902"/>
          <a:stretch>
            <a:fillRect/>
          </a:stretch>
        </p:blipFill>
        <p:spPr bwMode="auto">
          <a:xfrm>
            <a:off x="5004048" y="2708920"/>
            <a:ext cx="3610734" cy="258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76056" y="16288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среднего балла абитуриентов по профилям вузов, 2013 г.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408" y="2304974"/>
            <a:ext cx="172819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Бакалавриат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216" y="4390249"/>
            <a:ext cx="182179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Школа</a:t>
            </a:r>
          </a:p>
        </p:txBody>
      </p:sp>
      <p:sp>
        <p:nvSpPr>
          <p:cNvPr id="4" name="Блок-схема: ручное управление 3"/>
          <p:cNvSpPr/>
          <p:nvPr/>
        </p:nvSpPr>
        <p:spPr>
          <a:xfrm rot="16200000">
            <a:off x="4583221" y="2502707"/>
            <a:ext cx="1008112" cy="612648"/>
          </a:xfrm>
          <a:prstGeom prst="flowChartManualOpe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е управление 4"/>
          <p:cNvSpPr>
            <a:spLocks noChangeAspect="1"/>
          </p:cNvSpPr>
          <p:nvPr/>
        </p:nvSpPr>
        <p:spPr>
          <a:xfrm rot="16200000">
            <a:off x="6616090" y="2619222"/>
            <a:ext cx="592380" cy="360000"/>
          </a:xfrm>
          <a:prstGeom prst="flowChartManualOpe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5393601" y="2493221"/>
            <a:ext cx="1338679" cy="61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Магистратура</a:t>
            </a:r>
            <a:endParaRPr lang="ru-RU" sz="1400" b="1" dirty="0"/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7092280" y="2619221"/>
            <a:ext cx="1560978" cy="36000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Школа</a:t>
            </a:r>
            <a:endParaRPr lang="ru-RU" sz="1400" b="1" dirty="0"/>
          </a:p>
        </p:txBody>
      </p:sp>
      <p:sp>
        <p:nvSpPr>
          <p:cNvPr id="8" name="Блок-схема: ручное управление 7"/>
          <p:cNvSpPr>
            <a:spLocks noChangeAspect="1"/>
          </p:cNvSpPr>
          <p:nvPr/>
        </p:nvSpPr>
        <p:spPr>
          <a:xfrm rot="16200000">
            <a:off x="1692076" y="2305032"/>
            <a:ext cx="1658664" cy="1008000"/>
          </a:xfrm>
          <a:prstGeom prst="flowChartManualOpe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9216" y="1979698"/>
            <a:ext cx="1728192" cy="1658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Школа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5408" y="4398563"/>
            <a:ext cx="1727658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Бакалавриат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3066" y="4392612"/>
            <a:ext cx="2008450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/>
              <a:t>Магистратура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2279" y="4390249"/>
            <a:ext cx="2049429" cy="1008112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Школа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11008" y="4390249"/>
            <a:ext cx="914400" cy="10164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53066" y="4409008"/>
            <a:ext cx="755038" cy="99436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32280" y="4390249"/>
            <a:ext cx="360000" cy="99436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3"/>
          </p:cNvCxnSpPr>
          <p:nvPr/>
        </p:nvCxnSpPr>
        <p:spPr>
          <a:xfrm flipV="1">
            <a:off x="2521408" y="1628800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022868" y="1887183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892274" y="2039583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956376" y="2093098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616407" y="3854977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057731" y="3873483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796172" y="3873483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956376" y="3863014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599866" y="5406675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146014" y="5419495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954837" y="5384615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281408" y="5406675"/>
            <a:ext cx="970472" cy="516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28749" y="170246"/>
            <a:ext cx="760774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Основной «институциональный тупик» российской системы педагогического образования: система замкнута. Отсутствует  механизм восполнения кадровых потерь, способность реагировать на изменение запроса</a:t>
            </a:r>
          </a:p>
        </p:txBody>
      </p:sp>
      <p:pic>
        <p:nvPicPr>
          <p:cNvPr id="35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28749" y="170246"/>
            <a:ext cx="760774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prstClr val="white"/>
                </a:solidFill>
              </a:rPr>
              <a:t>Педагогическое образование.</a:t>
            </a:r>
          </a:p>
          <a:p>
            <a:r>
              <a:rPr lang="ru-RU" sz="1600" b="1" dirty="0">
                <a:solidFill>
                  <a:prstClr val="white"/>
                </a:solidFill>
              </a:rPr>
              <a:t>Базовая проблема </a:t>
            </a:r>
            <a:r>
              <a:rPr lang="ru-RU" sz="1600" b="1" dirty="0" smtClean="0">
                <a:solidFill>
                  <a:prstClr val="white"/>
                </a:solidFill>
              </a:rPr>
              <a:t>2: </a:t>
            </a:r>
            <a:r>
              <a:rPr lang="ru-RU" sz="1600" b="1" dirty="0" smtClean="0">
                <a:solidFill>
                  <a:schemeClr val="bg1"/>
                </a:solidFill>
              </a:rPr>
              <a:t>система замкнута. Отсутствует  механизм восполнения кадровых потерь, способность реагировать на изменение запроса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12" y="3789039"/>
            <a:ext cx="1620000" cy="121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Анатолий\Desktop\1343791764_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42145"/>
            <a:ext cx="5022941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0" y="5161609"/>
            <a:ext cx="162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95" y="1423027"/>
            <a:ext cx="18526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3027"/>
            <a:ext cx="1620000" cy="98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8076"/>
            <a:ext cx="1620000" cy="12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39" y="2811688"/>
            <a:ext cx="1620000" cy="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0" y="3898145"/>
            <a:ext cx="1620000" cy="1217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0" y="5224418"/>
            <a:ext cx="1620000" cy="107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24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11663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Анализ реформ систем подготовки учителей в 12 странах Азии, Европы и Северной Америки, показал, что все действия реформаторов можно свести к –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7865921"/>
              </p:ext>
            </p:extLst>
          </p:nvPr>
        </p:nvGraphicFramePr>
        <p:xfrm>
          <a:off x="611560" y="1628800"/>
          <a:ext cx="8064896" cy="447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5427453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Канада</a:t>
            </a:r>
            <a:r>
              <a:rPr lang="ru-RU" sz="1000" b="1" dirty="0"/>
              <a:t>, США, Англия, Германия, Венгрия, Польша, Финляндия, Франция, Китай, Сингапур, Южная Корея, Япония </a:t>
            </a:r>
          </a:p>
        </p:txBody>
      </p:sp>
    </p:spTree>
    <p:extLst>
      <p:ext uri="{BB962C8B-B14F-4D97-AF65-F5344CB8AC3E}">
        <p14:creationId xmlns:p14="http://schemas.microsoft.com/office/powerpoint/2010/main" val="38183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55615" y="188640"/>
            <a:ext cx="74422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характеристики системы подготовки учителей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pic>
        <p:nvPicPr>
          <p:cNvPr id="6" name="Picture 2" descr="C:\Users\agkasprzhak\AppData\Local\Microsoft\Windows\Temporary Internet Files\Content.Outlook\30S7L0R9\logo_insitut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7939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Многоканальность получения высшего педагогического образования;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Тщательный отбор кандидатов через систему тестов, анализ личного дела и собеседование 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Выбор направления учебы не только с учетом специальности, но и с учетом специфики выбранного учебного заведения, что делает подготовку максимально практичной, адресной;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Акцент на практическую подготовку: разветвленная система практик, стажировок, которых много и во время которых студенты и начинающие учителя работают самостоятельно в должности учителя;</a:t>
            </a:r>
          </a:p>
          <a:p>
            <a:pPr marL="514350" indent="-514350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Принятие окончательного решения относительно выбора профессии отложено, происходит обычно после </a:t>
            </a:r>
            <a:r>
              <a:rPr lang="ru-RU" dirty="0" err="1" smtClean="0"/>
              <a:t>бакалавриата</a:t>
            </a:r>
            <a:r>
              <a:rPr lang="ru-RU" dirty="0" smtClean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4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1207</Words>
  <Application>Microsoft Office PowerPoint</Application>
  <PresentationFormat>Экран (4:3)</PresentationFormat>
  <Paragraphs>154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Студент НИУ ВШЭ</cp:lastModifiedBy>
  <cp:revision>63</cp:revision>
  <dcterms:created xsi:type="dcterms:W3CDTF">2012-04-12T07:54:58Z</dcterms:created>
  <dcterms:modified xsi:type="dcterms:W3CDTF">2013-10-15T11:45:17Z</dcterms:modified>
</cp:coreProperties>
</file>