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8080"/>
    <a:srgbClr val="800000"/>
    <a:srgbClr val="660033"/>
    <a:srgbClr val="3366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5" autoAdjust="0"/>
    <p:restoredTop sz="94670" autoAdjust="0"/>
  </p:normalViewPr>
  <p:slideViewPr>
    <p:cSldViewPr>
      <p:cViewPr varScale="1">
        <p:scale>
          <a:sx n="71" d="100"/>
          <a:sy n="71" d="100"/>
        </p:scale>
        <p:origin x="-108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8C41-F449-4F7C-8444-68AA376730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6C6C-5BCF-450B-B3C6-83A5D790108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F6C64-8A3F-463E-BEE1-5D7DD3A2C8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BF68E-051B-4CC4-B10E-F7BA9B318C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12C74-C50E-4A62-9D01-37FBC2A678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20206-5E3D-4C87-BE5F-A0A4731496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AB4AD-1463-4BD8-805C-5B21ED854AE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163AF-B545-4039-B50D-70F6E4A50BE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892F0-52CA-4801-890C-BD279774091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98350-AB7F-4822-8B60-A9ADE9ACFD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2161E-3F5C-4210-8946-CAF9906783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9C936-F324-4391-AB35-ACC37CBF2F14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0" name="Rectangle 132"/>
          <p:cNvSpPr>
            <a:spLocks noGrp="1" noChangeArrowheads="1"/>
          </p:cNvSpPr>
          <p:nvPr>
            <p:ph type="ctrTitle"/>
          </p:nvPr>
        </p:nvSpPr>
        <p:spPr>
          <a:xfrm>
            <a:off x="1285852" y="1357298"/>
            <a:ext cx="7036611" cy="2431742"/>
          </a:xfrm>
        </p:spPr>
        <p:txBody>
          <a:bodyPr/>
          <a:lstStyle/>
          <a:p>
            <a:r>
              <a:rPr lang="en-US" dirty="0" smtClean="0">
                <a:solidFill>
                  <a:srgbClr val="336699"/>
                </a:solidFill>
              </a:rPr>
              <a:t>T</a:t>
            </a:r>
            <a:r>
              <a:rPr lang="en-US" dirty="0" smtClean="0">
                <a:solidFill>
                  <a:srgbClr val="336699"/>
                </a:solidFill>
              </a:rPr>
              <a:t>he evolution of the US strategies towards rising powers</a:t>
            </a:r>
            <a:endParaRPr lang="es-ES" dirty="0">
              <a:solidFill>
                <a:srgbClr val="336699"/>
              </a:solidFill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500926" y="6500810"/>
            <a:ext cx="1643074" cy="3571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it-IT" dirty="0" smtClean="0"/>
              <a:t>Results: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2011-2012 Reconsideration of US policy on China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Strengthening deterrence (Strategic defence guidance 09.01.2012; Pacific anti missile program)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Chinese factor in policy of «refocusing» on Pacific Rim.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Meanwhile – collaboration on global economic regulation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10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229600" cy="5649491"/>
          </a:xfrm>
        </p:spPr>
        <p:txBody>
          <a:bodyPr/>
          <a:lstStyle/>
          <a:p>
            <a:r>
              <a:rPr lang="en-US" sz="4400" b="1" i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part</a:t>
            </a:r>
          </a:p>
          <a:p>
            <a:pPr marL="74295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600" dirty="0" err="1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Ikenberry</a:t>
            </a:r>
            <a:r>
              <a:rPr lang="en-US" sz="2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’s version of Neoliberalism as theoretical basis of the US strategies towards new rising powers at early stages of B. Obama’s presidency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Liberal order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agenda should reinforce international institutions  and regimes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Necessity of counteraction to such problems as proliferation, international terrorism, cybercrime.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endParaRPr lang="en-US" sz="26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7500926" y="6500810"/>
            <a:ext cx="1643074" cy="35719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8245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Democratization + development of means of communications facilitate the global civil society to shape the decisions of states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The institutional structure is not based on power distribution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USA is still a leader, but it’s system is open for lobbying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 </a:t>
            </a:r>
            <a:r>
              <a:rPr lang="en-US" dirty="0"/>
              <a:t>convergence of world views and values around liberal capitalism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08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2.   </a:t>
            </a:r>
            <a:r>
              <a:rPr lang="en-US" sz="2800" dirty="0" smtClean="0"/>
              <a:t>The “Great Debates” of 2012 as theoretical  </a:t>
            </a:r>
            <a:r>
              <a:rPr lang="en-US" sz="2800" dirty="0"/>
              <a:t> </a:t>
            </a:r>
            <a:r>
              <a:rPr lang="en-US" sz="2800" dirty="0" smtClean="0"/>
              <a:t>	basis of correction the US “Great Strategy” 	and it’s policy during Obama’s second term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Realists: The strategy of retrenchment (</a:t>
            </a:r>
            <a:r>
              <a:rPr lang="it-IT" sz="2800" dirty="0" smtClean="0"/>
              <a:t>Barry R.Posen «Pull Back»)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Liberalars: The strategy of engagement </a:t>
            </a:r>
            <a:r>
              <a:rPr lang="en-US" sz="2800" dirty="0" smtClean="0"/>
              <a:t>(</a:t>
            </a:r>
            <a:r>
              <a:rPr lang="en-US" sz="2800" dirty="0"/>
              <a:t>Stephen </a:t>
            </a:r>
            <a:r>
              <a:rPr lang="en-US" sz="2800" dirty="0" err="1"/>
              <a:t>G.Brooks</a:t>
            </a:r>
            <a:r>
              <a:rPr lang="en-US" sz="2800" dirty="0"/>
              <a:t>, G. John </a:t>
            </a:r>
            <a:r>
              <a:rPr lang="en-US" sz="2800" dirty="0" err="1"/>
              <a:t>Ikenberry</a:t>
            </a:r>
            <a:r>
              <a:rPr lang="en-US" sz="2800" dirty="0"/>
              <a:t>, and William C. </a:t>
            </a:r>
            <a:r>
              <a:rPr lang="en-US" sz="2800" dirty="0" err="1"/>
              <a:t>Wohlforth</a:t>
            </a:r>
            <a:r>
              <a:rPr lang="en-US" sz="2800" dirty="0" smtClean="0"/>
              <a:t>, art. “</a:t>
            </a:r>
            <a:r>
              <a:rPr lang="en-US" sz="2800" dirty="0"/>
              <a:t>Lean Forward”)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302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649491"/>
          </a:xfrm>
        </p:spPr>
        <p:txBody>
          <a:bodyPr/>
          <a:lstStyle/>
          <a:p>
            <a:r>
              <a:rPr lang="it-IT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Aspects of the «Great Strategy» development</a:t>
            </a:r>
          </a:p>
          <a:p>
            <a:pPr marL="742950" indent="-742950">
              <a:buFont typeface="+mj-lt"/>
              <a:buAutoNum type="arabicPeriod"/>
            </a:pPr>
            <a:r>
              <a:rPr lang="it-IT" sz="2800" dirty="0" smtClean="0"/>
              <a:t>Main components of the GS 2008-2011</a:t>
            </a:r>
          </a:p>
          <a:p>
            <a:pPr marL="742950" indent="-742950">
              <a:buFont typeface="+mj-lt"/>
              <a:buAutoNum type="arabicPeriod"/>
            </a:pPr>
            <a:endParaRPr lang="it-IT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Leadership under conditions of multipolarity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/>
              <a:t>I</a:t>
            </a:r>
            <a:r>
              <a:rPr lang="it-IT" sz="2800" dirty="0" smtClean="0"/>
              <a:t>nvolvement of new powers into American-led order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The US 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US as producer of global collective goods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03988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688631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it-IT" dirty="0" smtClean="0"/>
              <a:t>The GS transformation during 2011-2014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900" dirty="0"/>
              <a:t> </a:t>
            </a:r>
            <a:r>
              <a:rPr lang="it-IT" sz="2900" dirty="0" smtClean="0"/>
              <a:t>Collaboration vs deterrence with rising powers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900" dirty="0" smtClean="0"/>
              <a:t>Consolidation of traditional allies and self-reinforcement in frame of NATO, TFTA as well as bilateral partnerships with SEA</a:t>
            </a:r>
            <a:r>
              <a:rPr lang="it-IT" sz="2900" dirty="0"/>
              <a:t> </a:t>
            </a:r>
            <a:r>
              <a:rPr lang="it-IT" sz="2900" dirty="0" smtClean="0"/>
              <a:t>countries.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900" dirty="0"/>
              <a:t> </a:t>
            </a:r>
            <a:r>
              <a:rPr lang="it-IT" sz="2900" dirty="0" smtClean="0"/>
              <a:t>Creation of «expanded west» as the countrary to rising powers. Denial of consolidation.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900" dirty="0" smtClean="0"/>
              <a:t>Crisis of spring 2014, China’s attitude</a:t>
            </a:r>
          </a:p>
        </p:txBody>
      </p:sp>
    </p:spTree>
    <p:extLst>
      <p:ext uri="{BB962C8B-B14F-4D97-AF65-F5344CB8AC3E}">
        <p14:creationId xmlns:p14="http://schemas.microsoft.com/office/powerpoint/2010/main" val="374728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824536"/>
          </a:xfrm>
        </p:spPr>
        <p:txBody>
          <a:bodyPr/>
          <a:lstStyle/>
          <a:p>
            <a:r>
              <a:rPr lang="it-IT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analysis of US strategy towards Russia and China</a:t>
            </a:r>
            <a:endParaRPr lang="it-IT" sz="2800" dirty="0" smtClean="0"/>
          </a:p>
          <a:p>
            <a:pPr marL="742950" indent="-742950">
              <a:buFont typeface="+mj-lt"/>
              <a:buAutoNum type="arabicPeriod"/>
            </a:pPr>
            <a:r>
              <a:rPr lang="it-IT" sz="2800" dirty="0" smtClean="0"/>
              <a:t>Russia</a:t>
            </a:r>
          </a:p>
          <a:p>
            <a:pPr marL="0" indent="0">
              <a:buNone/>
            </a:pPr>
            <a:endParaRPr lang="it-IT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Reset: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800" dirty="0" smtClean="0"/>
              <a:t>Initial success (</a:t>
            </a:r>
            <a:r>
              <a:rPr lang="it-IT" sz="2800" dirty="0"/>
              <a:t>New </a:t>
            </a:r>
            <a:r>
              <a:rPr lang="it-IT" sz="2800" dirty="0" smtClean="0"/>
              <a:t>START; Collaboration </a:t>
            </a:r>
            <a:r>
              <a:rPr lang="it-IT" sz="2800" dirty="0"/>
              <a:t>in Afganistan; Iran; war on terrorism; proliferation; Russian entry to the WTO; U.S.–Russia Bilateral Presidential </a:t>
            </a:r>
            <a:r>
              <a:rPr lang="it-IT" sz="2800" dirty="0" smtClean="0"/>
              <a:t>Commission etc.)</a:t>
            </a:r>
            <a:endParaRPr lang="it-IT" sz="2800" dirty="0"/>
          </a:p>
          <a:p>
            <a:pPr>
              <a:buFont typeface="Wingdings" panose="05000000000000000000" pitchFamily="2" charset="2"/>
              <a:buChar char="ü"/>
            </a:pPr>
            <a:endParaRPr lang="it-IT" sz="2800" dirty="0" smtClean="0"/>
          </a:p>
          <a:p>
            <a:pPr>
              <a:buFont typeface="Wingdings" panose="05000000000000000000" pitchFamily="2" charset="2"/>
              <a:buChar char="ü"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188963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Subsequent crisis and crash (Missile defence; Lybian contradictions TNW; Putin’s return; Magnitsky’s list)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2013 – selective collaboration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Syrian and Ukrainian crises. The strategy of deterrence. Strengthening of neoconservative component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67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75252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it-IT" sz="2800" dirty="0" smtClean="0"/>
              <a:t>China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2010 – failure of China’s integration (Declined G2; attempts of establishing regional hegemony; military policy)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Anti-access &amp; Area denial strategies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ASEAN+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dirty="0" smtClean="0"/>
              <a:t>Territorial dispute with Japan; Philippines; Vietnam</a:t>
            </a:r>
          </a:p>
        </p:txBody>
      </p:sp>
    </p:spTree>
    <p:extLst>
      <p:ext uri="{BB962C8B-B14F-4D97-AF65-F5344CB8AC3E}">
        <p14:creationId xmlns:p14="http://schemas.microsoft.com/office/powerpoint/2010/main" val="211355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4197</TotalTime>
  <Words>378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The evolution of the US strategies towards rising powers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Студент НИУ ВШЭ</cp:lastModifiedBy>
  <cp:revision>594</cp:revision>
  <dcterms:created xsi:type="dcterms:W3CDTF">2010-05-23T14:28:12Z</dcterms:created>
  <dcterms:modified xsi:type="dcterms:W3CDTF">2014-06-27T12:31:00Z</dcterms:modified>
</cp:coreProperties>
</file>