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08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0D9AD3C-76AB-4873-BB04-5F1FF26DDF38}" type="datetimeFigureOut">
              <a:rPr lang="ru-RU" smtClean="0"/>
              <a:t>26.06.2014</a:t>
            </a:fld>
            <a:endParaRPr lang="ru-RU"/>
          </a:p>
        </p:txBody>
      </p:sp>
      <p:sp>
        <p:nvSpPr>
          <p:cNvPr id="17" name="Нижний колонтитул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ru-RU"/>
          </a:p>
        </p:txBody>
      </p:sp>
      <p:sp>
        <p:nvSpPr>
          <p:cNvPr id="29" name="Номер слайда 28"/>
          <p:cNvSpPr>
            <a:spLocks noGrp="1"/>
          </p:cNvSpPr>
          <p:nvPr>
            <p:ph type="sldNum" sz="quarter" idx="12"/>
          </p:nvPr>
        </p:nvSpPr>
        <p:spPr>
          <a:xfrm>
            <a:off x="8001000" y="228600"/>
            <a:ext cx="838200" cy="381000"/>
          </a:xfrm>
        </p:spPr>
        <p:txBody>
          <a:bodyPr/>
          <a:lstStyle>
            <a:lvl1pPr>
              <a:defRPr>
                <a:solidFill>
                  <a:schemeClr val="tx2"/>
                </a:solidFill>
              </a:defRPr>
            </a:lvl1pPr>
          </a:lstStyle>
          <a:p>
            <a:fld id="{6CC2B7BE-3E06-492D-B954-26114D6CFED8}"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0D9AD3C-76AB-4873-BB04-5F1FF26DDF38}" type="datetimeFigureOut">
              <a:rPr lang="ru-RU" smtClean="0"/>
              <a:t>26.06.2014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CC2B7BE-3E06-492D-B954-26114D6CFED8}"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1"/>
      </p:bgRef>
    </p:bg>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609600"/>
            <a:ext cx="2057400" cy="55165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609600"/>
            <a:ext cx="5562600" cy="5516564"/>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6553200" y="6248402"/>
            <a:ext cx="2209800" cy="365125"/>
          </a:xfrm>
        </p:spPr>
        <p:txBody>
          <a:bodyPr/>
          <a:lstStyle/>
          <a:p>
            <a:fld id="{E0D9AD3C-76AB-4873-BB04-5F1FF26DDF38}" type="datetimeFigureOut">
              <a:rPr lang="ru-RU" smtClean="0"/>
              <a:t>26.06.2014</a:t>
            </a:fld>
            <a:endParaRPr lang="ru-RU"/>
          </a:p>
        </p:txBody>
      </p:sp>
      <p:sp>
        <p:nvSpPr>
          <p:cNvPr id="5" name="Нижний колонтитул 4"/>
          <p:cNvSpPr>
            <a:spLocks noGrp="1"/>
          </p:cNvSpPr>
          <p:nvPr>
            <p:ph type="ftr" sz="quarter" idx="11"/>
          </p:nvPr>
        </p:nvSpPr>
        <p:spPr>
          <a:xfrm>
            <a:off x="457201" y="6248207"/>
            <a:ext cx="5573483" cy="365125"/>
          </a:xfrm>
        </p:spPr>
        <p:txBody>
          <a:bodyPr/>
          <a:lstStyle/>
          <a:p>
            <a:endParaRPr lang="ru-RU"/>
          </a:p>
        </p:txBody>
      </p:sp>
      <p:sp>
        <p:nvSpPr>
          <p:cNvPr id="7" name="Прямоугольник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Прямоугольник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Номер слайда 5"/>
          <p:cNvSpPr>
            <a:spLocks noGrp="1"/>
          </p:cNvSpPr>
          <p:nvPr>
            <p:ph type="sldNum" sz="quarter" idx="12"/>
          </p:nvPr>
        </p:nvSpPr>
        <p:spPr>
          <a:xfrm rot="5400000">
            <a:off x="5989638" y="144462"/>
            <a:ext cx="533400" cy="244476"/>
          </a:xfrm>
        </p:spPr>
        <p:txBody>
          <a:bodyPr/>
          <a:lstStyle/>
          <a:p>
            <a:fld id="{6CC2B7BE-3E06-492D-B954-26114D6CFED8}"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E0D9AD3C-76AB-4873-BB04-5F1FF26DDF38}" type="datetimeFigureOut">
              <a:rPr lang="ru-RU" smtClean="0"/>
              <a:t>26.06.2014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lvl1pPr>
              <a:defRPr>
                <a:solidFill>
                  <a:srgbClr val="FFFFFF"/>
                </a:solidFill>
              </a:defRPr>
            </a:lvl1pPr>
          </a:lstStyle>
          <a:p>
            <a:fld id="{6CC2B7BE-3E06-492D-B954-26114D6CFED8}" type="slidenum">
              <a:rPr lang="ru-RU" smtClean="0"/>
              <a:t>‹#›</a:t>
            </a:fld>
            <a:endParaRPr lang="ru-RU"/>
          </a:p>
        </p:txBody>
      </p:sp>
      <p:sp>
        <p:nvSpPr>
          <p:cNvPr id="8" name="Содержимое 7"/>
          <p:cNvSpPr>
            <a:spLocks noGrp="1"/>
          </p:cNvSpPr>
          <p:nvPr>
            <p:ph sz="quarter" idx="1"/>
          </p:nvPr>
        </p:nvSpPr>
        <p:spPr>
          <a:xfrm>
            <a:off x="612648" y="1600200"/>
            <a:ext cx="8153400" cy="44958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7"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E0D9AD3C-76AB-4873-BB04-5F1FF26DDF38}" type="datetimeFigureOut">
              <a:rPr lang="ru-RU" smtClean="0"/>
              <a:t>26.06.2014</a:t>
            </a:fld>
            <a:endParaRPr lang="ru-RU"/>
          </a:p>
        </p:txBody>
      </p:sp>
      <p:sp>
        <p:nvSpPr>
          <p:cNvPr id="13" name="Номер слайда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6CC2B7BE-3E06-492D-B954-26114D6CFED8}" type="slidenum">
              <a:rPr lang="ru-RU" smtClean="0"/>
              <a:t>‹#›</a:t>
            </a:fld>
            <a:endParaRPr lang="ru-RU"/>
          </a:p>
        </p:txBody>
      </p:sp>
      <p:sp>
        <p:nvSpPr>
          <p:cNvPr id="14" name="Нижний колонтитул 13"/>
          <p:cNvSpPr>
            <a:spLocks noGrp="1"/>
          </p:cNvSpPr>
          <p:nvPr>
            <p:ph type="ftr" sz="quarter" idx="12"/>
          </p:nvPr>
        </p:nvSpPr>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9" name="Содержимое 8"/>
          <p:cNvSpPr>
            <a:spLocks noGrp="1"/>
          </p:cNvSpPr>
          <p:nvPr>
            <p:ph sz="quarter" idx="1"/>
          </p:nvPr>
        </p:nvSpPr>
        <p:spPr>
          <a:xfrm>
            <a:off x="609600"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844901"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8" name="Дата 7"/>
          <p:cNvSpPr>
            <a:spLocks noGrp="1"/>
          </p:cNvSpPr>
          <p:nvPr>
            <p:ph type="dt" sz="half" idx="15"/>
          </p:nvPr>
        </p:nvSpPr>
        <p:spPr/>
        <p:txBody>
          <a:bodyPr rtlCol="0"/>
          <a:lstStyle/>
          <a:p>
            <a:fld id="{E0D9AD3C-76AB-4873-BB04-5F1FF26DDF38}" type="datetimeFigureOut">
              <a:rPr lang="ru-RU" smtClean="0"/>
              <a:t>26.06.2014</a:t>
            </a:fld>
            <a:endParaRPr lang="ru-RU"/>
          </a:p>
        </p:txBody>
      </p:sp>
      <p:sp>
        <p:nvSpPr>
          <p:cNvPr id="10" name="Номер слайда 9"/>
          <p:cNvSpPr>
            <a:spLocks noGrp="1"/>
          </p:cNvSpPr>
          <p:nvPr>
            <p:ph type="sldNum" sz="quarter" idx="16"/>
          </p:nvPr>
        </p:nvSpPr>
        <p:spPr/>
        <p:txBody>
          <a:bodyPr rtlCol="0"/>
          <a:lstStyle/>
          <a:p>
            <a:fld id="{6CC2B7BE-3E06-492D-B954-26114D6CFED8}" type="slidenum">
              <a:rPr lang="ru-RU" smtClean="0"/>
              <a:t>‹#›</a:t>
            </a:fld>
            <a:endParaRPr lang="ru-RU"/>
          </a:p>
        </p:txBody>
      </p:sp>
      <p:sp>
        <p:nvSpPr>
          <p:cNvPr id="12" name="Нижний колонтитул 11"/>
          <p:cNvSpPr>
            <a:spLocks noGrp="1"/>
          </p:cNvSpPr>
          <p:nvPr>
            <p:ph type="ftr" sz="quarter" idx="17"/>
          </p:nvPr>
        </p:nvSpPr>
        <p:spPr/>
        <p:txBody>
          <a:bodyPr rtlCol="0"/>
          <a:lstStyle/>
          <a:p>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0"/>
            <a:ext cx="8153400" cy="869950"/>
          </a:xfrm>
        </p:spPr>
        <p:txBody>
          <a:bodyPr anchor="ctr"/>
          <a:lstStyle>
            <a:lvl1pPr>
              <a:defRPr/>
            </a:lvl1pPr>
          </a:lstStyle>
          <a:p>
            <a:r>
              <a:rPr kumimoji="0" lang="ru-RU" smtClean="0"/>
              <a:t>Образец заголовка</a:t>
            </a:r>
            <a:endParaRPr kumimoji="0" lang="en-US"/>
          </a:p>
        </p:txBody>
      </p:sp>
      <p:sp>
        <p:nvSpPr>
          <p:cNvPr id="11" name="Содержимое 10"/>
          <p:cNvSpPr>
            <a:spLocks noGrp="1"/>
          </p:cNvSpPr>
          <p:nvPr>
            <p:ph sz="quarter" idx="2"/>
          </p:nvPr>
        </p:nvSpPr>
        <p:spPr>
          <a:xfrm>
            <a:off x="609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800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5"/>
          </p:nvPr>
        </p:nvSpPr>
        <p:spPr/>
        <p:txBody>
          <a:bodyPr rtlCol="0"/>
          <a:lstStyle/>
          <a:p>
            <a:fld id="{E0D9AD3C-76AB-4873-BB04-5F1FF26DDF38}" type="datetimeFigureOut">
              <a:rPr lang="ru-RU" smtClean="0"/>
              <a:t>26.06.2014</a:t>
            </a:fld>
            <a:endParaRPr lang="ru-RU"/>
          </a:p>
        </p:txBody>
      </p:sp>
      <p:sp>
        <p:nvSpPr>
          <p:cNvPr id="12" name="Номер слайда 11"/>
          <p:cNvSpPr>
            <a:spLocks noGrp="1"/>
          </p:cNvSpPr>
          <p:nvPr>
            <p:ph type="sldNum" sz="quarter" idx="16"/>
          </p:nvPr>
        </p:nvSpPr>
        <p:spPr/>
        <p:txBody>
          <a:bodyPr rtlCol="0"/>
          <a:lstStyle/>
          <a:p>
            <a:fld id="{6CC2B7BE-3E06-492D-B954-26114D6CFED8}" type="slidenum">
              <a:rPr lang="ru-RU" smtClean="0"/>
              <a:t>‹#›</a:t>
            </a:fld>
            <a:endParaRPr lang="ru-RU"/>
          </a:p>
        </p:txBody>
      </p:sp>
      <p:sp>
        <p:nvSpPr>
          <p:cNvPr id="14" name="Нижний колонтитул 13"/>
          <p:cNvSpPr>
            <a:spLocks noGrp="1"/>
          </p:cNvSpPr>
          <p:nvPr>
            <p:ph type="ftr" sz="quarter" idx="17"/>
          </p:nvPr>
        </p:nvSpPr>
        <p:spPr/>
        <p:txBody>
          <a:bodyPr rtlCol="0"/>
          <a:lstStyle/>
          <a:p>
            <a:endParaRPr lang="ru-RU"/>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E0D9AD3C-76AB-4873-BB04-5F1FF26DDF38}" type="datetimeFigureOut">
              <a:rPr lang="ru-RU" smtClean="0"/>
              <a:t>26.06.2014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lvl1pPr>
              <a:defRPr>
                <a:solidFill>
                  <a:srgbClr val="FFFFFF"/>
                </a:solidFill>
              </a:defRPr>
            </a:lvl1pPr>
          </a:lstStyle>
          <a:p>
            <a:fld id="{6CC2B7BE-3E06-492D-B954-26114D6CFED8}"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0D9AD3C-76AB-4873-BB04-5F1FF26DDF38}" type="datetimeFigureOut">
              <a:rPr lang="ru-RU" smtClean="0"/>
              <a:t>26.06.2014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0" y="6248400"/>
            <a:ext cx="533400" cy="381000"/>
          </a:xfrm>
        </p:spPr>
        <p:txBody>
          <a:bodyPr/>
          <a:lstStyle>
            <a:lvl1pPr>
              <a:defRPr>
                <a:solidFill>
                  <a:schemeClr val="tx2"/>
                </a:solidFill>
              </a:defRPr>
            </a:lvl1pPr>
          </a:lstStyle>
          <a:p>
            <a:fld id="{6CC2B7BE-3E06-492D-B954-26114D6CFED8}"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8077200" cy="869950"/>
          </a:xfrm>
        </p:spPr>
        <p:txBody>
          <a:bodyPr anchor="ctr"/>
          <a:lstStyle>
            <a:lvl1pPr algn="l">
              <a:buNone/>
              <a:defRPr sz="4400" b="0"/>
            </a:lvl1p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E0D9AD3C-76AB-4873-BB04-5F1FF26DDF38}" type="datetimeFigureOut">
              <a:rPr lang="ru-RU" smtClean="0"/>
              <a:t>26.06.2014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lvl1pPr>
              <a:defRPr>
                <a:solidFill>
                  <a:srgbClr val="FFFFFF"/>
                </a:solidFill>
              </a:defRPr>
            </a:lvl1pPr>
          </a:lstStyle>
          <a:p>
            <a:fld id="{6CC2B7BE-3E06-492D-B954-26114D6CFED8}" type="slidenum">
              <a:rPr lang="ru-RU" smtClean="0"/>
              <a:t>‹#›</a:t>
            </a:fld>
            <a:endParaRPr lang="ru-RU"/>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9" name="Содержимое 8"/>
          <p:cNvSpPr>
            <a:spLocks noGrp="1"/>
          </p:cNvSpPr>
          <p:nvPr>
            <p:ph sz="quarter" idx="1"/>
          </p:nvPr>
        </p:nvSpPr>
        <p:spPr>
          <a:xfrm>
            <a:off x="2362200" y="1752600"/>
            <a:ext cx="6400800" cy="4419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3">
        <a:schemeClr val="bg2"/>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8" name="Прямоугольник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ru-RU" smtClean="0"/>
              <a:t>Образец заголовка</a:t>
            </a:r>
            <a:endParaRPr kumimoji="0" lang="en-US"/>
          </a:p>
        </p:txBody>
      </p:sp>
      <p:sp>
        <p:nvSpPr>
          <p:cNvPr id="11" name="Прямоугольник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Дата 11"/>
          <p:cNvSpPr>
            <a:spLocks noGrp="1"/>
          </p:cNvSpPr>
          <p:nvPr>
            <p:ph type="dt" sz="half" idx="10"/>
          </p:nvPr>
        </p:nvSpPr>
        <p:spPr>
          <a:xfrm>
            <a:off x="6248400" y="6248400"/>
            <a:ext cx="2667000" cy="365125"/>
          </a:xfrm>
        </p:spPr>
        <p:txBody>
          <a:bodyPr rtlCol="0"/>
          <a:lstStyle/>
          <a:p>
            <a:fld id="{E0D9AD3C-76AB-4873-BB04-5F1FF26DDF38}" type="datetimeFigureOut">
              <a:rPr lang="ru-RU" smtClean="0"/>
              <a:t>26.06.2014</a:t>
            </a:fld>
            <a:endParaRPr lang="ru-RU"/>
          </a:p>
        </p:txBody>
      </p:sp>
      <p:sp>
        <p:nvSpPr>
          <p:cNvPr id="13" name="Номер слайда 12"/>
          <p:cNvSpPr>
            <a:spLocks noGrp="1"/>
          </p:cNvSpPr>
          <p:nvPr>
            <p:ph type="sldNum" sz="quarter" idx="11"/>
          </p:nvPr>
        </p:nvSpPr>
        <p:spPr>
          <a:xfrm>
            <a:off x="0" y="4667249"/>
            <a:ext cx="1447800" cy="663578"/>
          </a:xfrm>
        </p:spPr>
        <p:txBody>
          <a:bodyPr rtlCol="0"/>
          <a:lstStyle>
            <a:lvl1pPr>
              <a:defRPr sz="2800"/>
            </a:lvl1pPr>
          </a:lstStyle>
          <a:p>
            <a:fld id="{6CC2B7BE-3E06-492D-B954-26114D6CFED8}" type="slidenum">
              <a:rPr lang="ru-RU" smtClean="0"/>
              <a:t>‹#›</a:t>
            </a:fld>
            <a:endParaRPr lang="ru-RU"/>
          </a:p>
        </p:txBody>
      </p:sp>
      <p:sp>
        <p:nvSpPr>
          <p:cNvPr id="14" name="Нижний колонтитул 13"/>
          <p:cNvSpPr>
            <a:spLocks noGrp="1"/>
          </p:cNvSpPr>
          <p:nvPr>
            <p:ph type="ftr" sz="quarter" idx="12"/>
          </p:nvPr>
        </p:nvSpPr>
        <p:spPr>
          <a:xfrm>
            <a:off x="1600200" y="6248206"/>
            <a:ext cx="4572000" cy="365125"/>
          </a:xfrm>
        </p:spPr>
        <p:txBody>
          <a:bodyPr rtlCol="0"/>
          <a:lstStyle/>
          <a:p>
            <a:endParaRPr lang="ru-RU"/>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ru-RU" smtClean="0"/>
              <a:t>Вставка рисунка</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609600" y="228600"/>
            <a:ext cx="8153400" cy="9906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0D9AD3C-76AB-4873-BB04-5F1FF26DDF38}" type="datetimeFigureOut">
              <a:rPr lang="ru-RU" smtClean="0"/>
              <a:t>26.06.2014</a:t>
            </a:fld>
            <a:endParaRPr lang="ru-RU"/>
          </a:p>
        </p:txBody>
      </p:sp>
      <p:sp>
        <p:nvSpPr>
          <p:cNvPr id="3" name="Нижний колонтитул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ru-RU"/>
          </a:p>
        </p:txBody>
      </p:sp>
      <p:sp>
        <p:nvSpPr>
          <p:cNvPr id="7" name="Прямоугольник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6CC2B7BE-3E06-492D-B954-26114D6CFED8}"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3212976"/>
            <a:ext cx="8305800" cy="1981200"/>
          </a:xfrm>
        </p:spPr>
        <p:txBody>
          <a:bodyPr>
            <a:normAutofit fontScale="90000"/>
          </a:bodyPr>
          <a:lstStyle/>
          <a:p>
            <a:pPr algn="ctr"/>
            <a:r>
              <a:rPr lang="en-US" b="1" dirty="0" smtClean="0">
                <a:solidFill>
                  <a:schemeClr val="tx1"/>
                </a:solidFill>
              </a:rPr>
              <a:t>The strategies of Russia, the USA and China on security provision in Central </a:t>
            </a:r>
            <a:r>
              <a:rPr lang="en-US" b="1" dirty="0" smtClean="0">
                <a:solidFill>
                  <a:schemeClr val="tx1"/>
                </a:solidFill>
              </a:rPr>
              <a:t>Asia: </a:t>
            </a:r>
            <a:r>
              <a:rPr lang="en-US" b="1" dirty="0" smtClean="0">
                <a:solidFill>
                  <a:schemeClr val="tx1"/>
                </a:solidFill>
              </a:rPr>
              <a:t>is compatibility possible?</a:t>
            </a:r>
            <a:r>
              <a:rPr lang="ru-RU" dirty="0" smtClean="0"/>
              <a:t/>
            </a:r>
            <a:br>
              <a:rPr lang="ru-RU" dirty="0" smtClean="0"/>
            </a:b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lstStyle/>
          <a:p>
            <a:pPr>
              <a:buNone/>
            </a:pPr>
            <a:r>
              <a:rPr lang="en-US" dirty="0" smtClean="0"/>
              <a:t>Today </a:t>
            </a:r>
            <a:r>
              <a:rPr lang="en-US" dirty="0" smtClean="0"/>
              <a:t>Central Asian </a:t>
            </a:r>
            <a:r>
              <a:rPr lang="en-US" dirty="0" smtClean="0"/>
              <a:t>region takes a key position in the system of international relations. Leading regional and non-regional participants express an active interest in states of this region. The following factors contribute to this trend.</a:t>
            </a:r>
            <a:endParaRPr lang="ru-RU" dirty="0" smtClean="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lstStyle/>
          <a:p>
            <a:r>
              <a:rPr lang="en-US" dirty="0" smtClean="0"/>
              <a:t>1/ Central Asia – is the concentration of natural resources (oil – 27 </a:t>
            </a:r>
            <a:r>
              <a:rPr lang="en-US" dirty="0" err="1" smtClean="0"/>
              <a:t>bln</a:t>
            </a:r>
            <a:r>
              <a:rPr lang="en-US" dirty="0" smtClean="0"/>
              <a:t>. </a:t>
            </a:r>
            <a:r>
              <a:rPr lang="en-US" dirty="0" err="1" smtClean="0"/>
              <a:t>tn</a:t>
            </a:r>
            <a:r>
              <a:rPr lang="en-US" dirty="0" smtClean="0"/>
              <a:t>, gas);</a:t>
            </a:r>
            <a:endParaRPr lang="ru-RU" dirty="0" smtClean="0"/>
          </a:p>
          <a:p>
            <a:r>
              <a:rPr lang="en-US" dirty="0" smtClean="0"/>
              <a:t>2/It is the territory where European and Asian transport routes cross. This opens new investment and integration opportunities for the states of the </a:t>
            </a:r>
            <a:r>
              <a:rPr lang="en-US" dirty="0" smtClean="0"/>
              <a:t>region</a:t>
            </a:r>
            <a:r>
              <a:rPr lang="ru-RU" dirty="0" smtClean="0"/>
              <a:t>;</a:t>
            </a:r>
          </a:p>
          <a:p>
            <a:r>
              <a:rPr lang="en-US" dirty="0" smtClean="0"/>
              <a:t>3/The third factor is the involvement in the processes that are connected with Afghanistan.</a:t>
            </a:r>
            <a:endParaRPr lang="ru-RU" dirty="0" smtClean="0"/>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lstStyle/>
          <a:p>
            <a:r>
              <a:rPr lang="en-US" dirty="0" smtClean="0"/>
              <a:t>The groups of risks that undermine the stability and security in Central Asia can be highlighted. </a:t>
            </a:r>
            <a:endParaRPr lang="ru-RU" dirty="0" smtClean="0"/>
          </a:p>
          <a:p>
            <a:r>
              <a:rPr lang="en-US" dirty="0" smtClean="0"/>
              <a:t>Non-traditional threat (extremism, terrorism, radical Islam values, drug dissemination).</a:t>
            </a:r>
            <a:endParaRPr lang="ru-RU" dirty="0" smtClean="0"/>
          </a:p>
          <a:p>
            <a:r>
              <a:rPr lang="en-US" dirty="0" smtClean="0"/>
              <a:t>Traditional military treats, connected with potential conflicts, territorial disagreements. </a:t>
            </a:r>
            <a:endParaRPr lang="ru-RU" dirty="0" smtClean="0"/>
          </a:p>
          <a:p>
            <a:r>
              <a:rPr lang="en-US" dirty="0" smtClean="0"/>
              <a:t>Risks, connected with political changes in countries. </a:t>
            </a:r>
            <a:endParaRPr lang="ru-RU"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normAutofit fontScale="92500"/>
          </a:bodyPr>
          <a:lstStyle/>
          <a:p>
            <a:r>
              <a:rPr lang="en-US" dirty="0" smtClean="0"/>
              <a:t>The split of the USSR contributes to the increase of such treats as terrorism, separatism and others. New-formed states couldn’t overcome them by themselves. Thus SOC appearance can be regarded as a natural response to existing problems, undermining their security. </a:t>
            </a:r>
            <a:endParaRPr lang="ru-RU" dirty="0" smtClean="0"/>
          </a:p>
          <a:p>
            <a:r>
              <a:rPr lang="en-US" dirty="0" smtClean="0"/>
              <a:t>According to the Declaration dated from the 15</a:t>
            </a:r>
            <a:r>
              <a:rPr lang="en-US" baseline="30000" dirty="0" smtClean="0"/>
              <a:t>th</a:t>
            </a:r>
            <a:r>
              <a:rPr lang="en-US" dirty="0" smtClean="0"/>
              <a:t> 2001, SOC isn’t the military organization. The purpose of the SOC is to unite the efforts of regional states in order to increase the effectiveness of fight against treats to security. </a:t>
            </a:r>
            <a:endParaRPr lang="ru-RU" dirty="0" smtClean="0"/>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lstStyle/>
          <a:p>
            <a:r>
              <a:rPr lang="en-US" dirty="0" smtClean="0"/>
              <a:t>It is important to highlight that relation among Russian and China as main actors of the organization defines the vector of its development. </a:t>
            </a:r>
            <a:endParaRPr lang="ru-RU" dirty="0" smtClean="0"/>
          </a:p>
          <a:p>
            <a:r>
              <a:rPr lang="en-US" dirty="0" smtClean="0"/>
              <a:t>The </a:t>
            </a:r>
            <a:r>
              <a:rPr lang="en-US" dirty="0" smtClean="0"/>
              <a:t>interests of the states are concentrated on the security provision, transport routes creation. The interaction of the states in the sphere of security is one of the leading directions within the organization; however the purposes and the resources that the sides use are different. </a:t>
            </a:r>
            <a:endParaRPr lang="ru-RU" dirty="0" smtClean="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612648" y="1600200"/>
            <a:ext cx="8153400" cy="4997152"/>
          </a:xfrm>
        </p:spPr>
        <p:txBody>
          <a:bodyPr>
            <a:normAutofit fontScale="85000" lnSpcReduction="20000"/>
          </a:bodyPr>
          <a:lstStyle/>
          <a:p>
            <a:r>
              <a:rPr lang="en-US" dirty="0" smtClean="0"/>
              <a:t>The main purpose of the Chinese foreign policy is to create peaceful and stable conditions for internal development of the country, however China is aware of that fact that if it want to achieve this purpose it would be impossible to avoid confrontation with the USA that regard Asia as its sphere of influence. </a:t>
            </a:r>
            <a:endParaRPr lang="ru-RU" dirty="0" smtClean="0"/>
          </a:p>
          <a:p>
            <a:r>
              <a:rPr lang="en-US" dirty="0" smtClean="0"/>
              <a:t>From </a:t>
            </a:r>
            <a:r>
              <a:rPr lang="en-US" dirty="0" smtClean="0"/>
              <a:t>this point of view, SOC and cooperation with Russia are perceived as an effective instrument against the USA domination.  </a:t>
            </a:r>
            <a:endParaRPr lang="ru-RU" dirty="0" smtClean="0"/>
          </a:p>
          <a:p>
            <a:r>
              <a:rPr lang="en-US" dirty="0" smtClean="0"/>
              <a:t>Moreover</a:t>
            </a:r>
            <a:r>
              <a:rPr lang="en-US" dirty="0" smtClean="0"/>
              <a:t>, for China security provision is an indispensable condition for economic aims realization. Regarding central </a:t>
            </a:r>
            <a:r>
              <a:rPr lang="en-US" dirty="0" err="1" smtClean="0"/>
              <a:t>asian</a:t>
            </a:r>
            <a:r>
              <a:rPr lang="en-US" dirty="0" smtClean="0"/>
              <a:t> region as a key factor of its security, China expresses the readiness to take part in political stabilization achievement in Afghanistan (after the USA troops withdrawal). </a:t>
            </a:r>
            <a:endParaRPr lang="ru-RU"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Main facts</a:t>
            </a:r>
            <a:endParaRPr lang="ru-RU" dirty="0"/>
          </a:p>
        </p:txBody>
      </p:sp>
      <p:sp>
        <p:nvSpPr>
          <p:cNvPr id="3" name="Содержимое 2"/>
          <p:cNvSpPr>
            <a:spLocks noGrp="1"/>
          </p:cNvSpPr>
          <p:nvPr>
            <p:ph sz="quarter" idx="1"/>
          </p:nvPr>
        </p:nvSpPr>
        <p:spPr/>
        <p:txBody>
          <a:bodyPr/>
          <a:lstStyle/>
          <a:p>
            <a:r>
              <a:rPr lang="en-US" dirty="0" smtClean="0"/>
              <a:t>SOC- is the instrument of interaction between Russian and China and attempt to suppress the USA domination;</a:t>
            </a:r>
          </a:p>
          <a:p>
            <a:r>
              <a:rPr lang="en-US" dirty="0" smtClean="0"/>
              <a:t>There is different perception of SOC between Russia and China: for China – SOC is an opportunity to spread its economic influence and an access to additional market; for Russia – SOC is an tool of security provision, instrument of influence and control of China. </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82</TotalTime>
  <Words>526</Words>
  <Application>Microsoft Office PowerPoint</Application>
  <PresentationFormat>Экран (4:3)</PresentationFormat>
  <Paragraphs>19</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Обычная</vt:lpstr>
      <vt:lpstr>The strategies of Russia, the USA and China on security provision in Central Asia: is compatibility possible? </vt:lpstr>
      <vt:lpstr>Слайд 2</vt:lpstr>
      <vt:lpstr>Слайд 3</vt:lpstr>
      <vt:lpstr>Слайд 4</vt:lpstr>
      <vt:lpstr>Слайд 5</vt:lpstr>
      <vt:lpstr>Слайд 6</vt:lpstr>
      <vt:lpstr>Слайд 7</vt:lpstr>
      <vt:lpstr>Main facts</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пк</dc:creator>
  <cp:lastModifiedBy>пк</cp:lastModifiedBy>
  <cp:revision>7</cp:revision>
  <dcterms:created xsi:type="dcterms:W3CDTF">2014-06-26T17:04:25Z</dcterms:created>
  <dcterms:modified xsi:type="dcterms:W3CDTF">2014-06-26T18:27:22Z</dcterms:modified>
</cp:coreProperties>
</file>