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7.xml" ContentType="application/vnd.openxmlformats-officedocument.drawingml.chartshap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5.xml" ContentType="application/vnd.openxmlformats-officedocument.drawingml.chartshapes+xml"/>
  <Override PartName="/ppt/theme/themeOverride9.xml" ContentType="application/vnd.openxmlformats-officedocument.themeOverride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theme/themeOverride8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48" r:id="rId1"/>
  </p:sldMasterIdLst>
  <p:notesMasterIdLst>
    <p:notesMasterId r:id="rId27"/>
  </p:notesMasterIdLst>
  <p:sldIdLst>
    <p:sldId id="478" r:id="rId2"/>
    <p:sldId id="544" r:id="rId3"/>
    <p:sldId id="545" r:id="rId4"/>
    <p:sldId id="551" r:id="rId5"/>
    <p:sldId id="546" r:id="rId6"/>
    <p:sldId id="549" r:id="rId7"/>
    <p:sldId id="553" r:id="rId8"/>
    <p:sldId id="548" r:id="rId9"/>
    <p:sldId id="552" r:id="rId10"/>
    <p:sldId id="510" r:id="rId11"/>
    <p:sldId id="511" r:id="rId12"/>
    <p:sldId id="512" r:id="rId13"/>
    <p:sldId id="533" r:id="rId14"/>
    <p:sldId id="534" r:id="rId15"/>
    <p:sldId id="535" r:id="rId16"/>
    <p:sldId id="536" r:id="rId17"/>
    <p:sldId id="519" r:id="rId18"/>
    <p:sldId id="520" r:id="rId19"/>
    <p:sldId id="521" r:id="rId20"/>
    <p:sldId id="543" r:id="rId21"/>
    <p:sldId id="538" r:id="rId22"/>
    <p:sldId id="539" r:id="rId23"/>
    <p:sldId id="540" r:id="rId24"/>
    <p:sldId id="541" r:id="rId25"/>
    <p:sldId id="542" r:id="rId26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9B277"/>
    <a:srgbClr val="003F82"/>
    <a:srgbClr val="21386F"/>
    <a:srgbClr val="1C2A5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79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168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s2b.ru\resources\FutureToday\&#1055;&#1088;&#1086;&#1077;&#1082;&#1090;&#1099;\&#1048;&#1089;&#1089;&#1083;&#1077;&#1076;&#1086;&#1074;&#1072;&#1085;&#1080;&#1103;\&#1048;&#1089;&#1089;&#1083;&#1077;&#1076;&#1086;&#1074;&#1072;&#1085;&#1080;&#1077;%20&#1088;&#1072;&#1073;&#1086;&#1090;&#1086;&#1076;&#1072;&#1090;&#1077;&#1083;&#1077;&#1081;%202011\&#1074;&#1091;&#1079;&#1099;.xls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Office_Excel7.xlsx"/><Relationship Id="rId1" Type="http://schemas.openxmlformats.org/officeDocument/2006/relationships/themeOverride" Target="../theme/themeOverride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_____Microsoft_Office_Excel8.xlsx"/><Relationship Id="rId1" Type="http://schemas.openxmlformats.org/officeDocument/2006/relationships/themeOverride" Target="../theme/themeOverride8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_____Microsoft_Office_Excel9.xlsx"/><Relationship Id="rId1" Type="http://schemas.openxmlformats.org/officeDocument/2006/relationships/themeOverride" Target="../theme/themeOverride9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_____Microsoft_Office_Excel10.xlsx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vinarik\Google%20&#1044;&#1080;&#1089;&#1082;\&#1056;&#1072;&#1073;&#1086;&#1090;&#1072;\&#1060;&#1080;&#1085;&#1072;&#1085;&#1089;&#1080;&#1088;&#1086;&#1074;&#1072;&#1085;&#1080;&#1077;%20&#1074;&#1099;&#1089;&#1096;&#1077;&#1075;&#1086;%20&#1086;&#1073;&#1088;&#1072;&#1079;&#1086;&#1074;&#1072;&#1085;&#1080;&#1103;\&#1055;&#1086;&#1082;&#1072;&#1079;&#1072;&#1090;&#1077;&#1083;&#1080;%20&#1080;&#1079;%20&#1085;&#1086;&#1088;&#1084;&#1072;&#1090;&#1080;&#1074;&#1085;&#1099;&#1093;%20&#1076;&#1086;&#1082;&#1091;&#1084;&#1077;&#1085;&#1090;&#1086;&#1074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5.xlsx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vavinarik\Google%20&#1044;&#1080;&#1089;&#1082;\&#1056;&#1072;&#1073;&#1086;&#1090;&#1072;\&#1060;&#1080;&#1085;&#1072;&#1085;&#1089;&#1080;&#1088;&#1086;&#1074;&#1072;&#1085;&#1080;&#1077;%20&#1074;&#1099;&#1089;&#1096;&#1077;&#1075;&#1086;%20&#1086;&#1073;&#1088;&#1072;&#1079;&#1086;&#1074;&#1072;&#1085;&#1080;&#1103;\&#1055;&#1086;&#1082;&#1072;&#1079;&#1072;&#1090;&#1077;&#1083;&#1080;%20&#1080;&#1079;%20&#1085;&#1086;&#1088;&#1084;&#1072;&#1090;&#1080;&#1074;&#1085;&#1099;&#1093;%20&#1076;&#1086;&#1082;&#1091;&#1084;&#1077;&#1085;&#1090;&#1086;&#1074;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Office_Excel6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0543333059534046"/>
          <c:y val="0.14788752134138572"/>
          <c:w val="0.38345693929870101"/>
          <c:h val="0.62812114777787664"/>
        </c:manualLayout>
      </c:layout>
      <c:barChart>
        <c:barDir val="bar"/>
        <c:grouping val="percentStacked"/>
        <c:ser>
          <c:idx val="2"/>
          <c:order val="0"/>
          <c:tx>
            <c:v>Min</c:v>
          </c:tx>
          <c:cat>
            <c:strRef>
              <c:f>'Question 1'!$A$4:$A$13</c:f>
              <c:strCache>
                <c:ptCount val="10"/>
                <c:pt idx="0">
                  <c:v>Национальный исследовательский ядерный университет "МИФИ"</c:v>
                </c:pt>
                <c:pt idx="1">
                  <c:v>Российская экономическая школа</c:v>
                </c:pt>
                <c:pt idx="2">
                  <c:v>Российский экономический университет им. Г.В. Плеханова</c:v>
                </c:pt>
                <c:pt idx="3">
                  <c:v>Моcковский государственный институт международных отношений</c:v>
                </c:pt>
                <c:pt idx="4">
                  <c:v>Государственный университет управления</c:v>
                </c:pt>
                <c:pt idx="5">
                  <c:v>Финансовый университет при Правительстве РФ</c:v>
                </c:pt>
                <c:pt idx="6">
                  <c:v>Московский физико-технический институт (государственный университет)</c:v>
                </c:pt>
                <c:pt idx="7">
                  <c:v>Московский государственный технический университет им. Н.Э. Баумана</c:v>
                </c:pt>
                <c:pt idx="8">
                  <c:v>Национальный исследовательский университет Высшая школа экономики</c:v>
                </c:pt>
                <c:pt idx="9">
                  <c:v>Московский государственный университет им. М.В.Ломоносова</c:v>
                </c:pt>
              </c:strCache>
            </c:strRef>
          </c:cat>
          <c:val>
            <c:numRef>
              <c:f>'Question 1'!$B$4:$B$13</c:f>
              <c:numCache>
                <c:formatCode>General</c:formatCode>
                <c:ptCount val="10"/>
                <c:pt idx="0">
                  <c:v>13</c:v>
                </c:pt>
                <c:pt idx="1">
                  <c:v>13</c:v>
                </c:pt>
                <c:pt idx="2">
                  <c:v>7</c:v>
                </c:pt>
                <c:pt idx="3">
                  <c:v>10</c:v>
                </c:pt>
                <c:pt idx="4">
                  <c:v>8</c:v>
                </c:pt>
                <c:pt idx="5">
                  <c:v>8</c:v>
                </c:pt>
                <c:pt idx="6">
                  <c:v>8</c:v>
                </c:pt>
                <c:pt idx="7">
                  <c:v>5</c:v>
                </c:pt>
                <c:pt idx="8">
                  <c:v>3</c:v>
                </c:pt>
                <c:pt idx="9">
                  <c:v>3</c:v>
                </c:pt>
              </c:numCache>
            </c:numRef>
          </c:val>
        </c:ser>
        <c:ser>
          <c:idx val="1"/>
          <c:order val="1"/>
          <c:tx>
            <c:v>Avg</c:v>
          </c:tx>
          <c:cat>
            <c:strRef>
              <c:f>'Question 1'!$A$4:$A$13</c:f>
              <c:strCache>
                <c:ptCount val="10"/>
                <c:pt idx="0">
                  <c:v>Национальный исследовательский ядерный университет "МИФИ"</c:v>
                </c:pt>
                <c:pt idx="1">
                  <c:v>Российская экономическая школа</c:v>
                </c:pt>
                <c:pt idx="2">
                  <c:v>Российский экономический университет им. Г.В. Плеханова</c:v>
                </c:pt>
                <c:pt idx="3">
                  <c:v>Моcковский государственный институт международных отношений</c:v>
                </c:pt>
                <c:pt idx="4">
                  <c:v>Государственный университет управления</c:v>
                </c:pt>
                <c:pt idx="5">
                  <c:v>Финансовый университет при Правительстве РФ</c:v>
                </c:pt>
                <c:pt idx="6">
                  <c:v>Московский физико-технический институт (государственный университет)</c:v>
                </c:pt>
                <c:pt idx="7">
                  <c:v>Московский государственный технический университет им. Н.Э. Баумана</c:v>
                </c:pt>
                <c:pt idx="8">
                  <c:v>Национальный исследовательский университет Высшая школа экономики</c:v>
                </c:pt>
                <c:pt idx="9">
                  <c:v>Московский государственный университет им. М.В.Ломоносова</c:v>
                </c:pt>
              </c:strCache>
            </c:strRef>
          </c:cat>
          <c:val>
            <c:numRef>
              <c:f>'Question 1'!$C$4:$C$13</c:f>
              <c:numCache>
                <c:formatCode>General</c:formatCode>
                <c:ptCount val="10"/>
                <c:pt idx="0">
                  <c:v>18</c:v>
                </c:pt>
                <c:pt idx="1">
                  <c:v>19</c:v>
                </c:pt>
                <c:pt idx="2">
                  <c:v>22</c:v>
                </c:pt>
                <c:pt idx="3">
                  <c:v>17</c:v>
                </c:pt>
                <c:pt idx="4">
                  <c:v>21</c:v>
                </c:pt>
                <c:pt idx="5">
                  <c:v>13</c:v>
                </c:pt>
                <c:pt idx="6">
                  <c:v>17</c:v>
                </c:pt>
                <c:pt idx="7">
                  <c:v>18</c:v>
                </c:pt>
                <c:pt idx="8">
                  <c:v>14</c:v>
                </c:pt>
                <c:pt idx="9">
                  <c:v>14</c:v>
                </c:pt>
              </c:numCache>
            </c:numRef>
          </c:val>
        </c:ser>
        <c:ser>
          <c:idx val="0"/>
          <c:order val="2"/>
          <c:tx>
            <c:v>Max</c:v>
          </c:tx>
          <c:cat>
            <c:strRef>
              <c:f>'Question 1'!$A$4:$A$13</c:f>
              <c:strCache>
                <c:ptCount val="10"/>
                <c:pt idx="0">
                  <c:v>Национальный исследовательский ядерный университет "МИФИ"</c:v>
                </c:pt>
                <c:pt idx="1">
                  <c:v>Российская экономическая школа</c:v>
                </c:pt>
                <c:pt idx="2">
                  <c:v>Российский экономический университет им. Г.В. Плеханова</c:v>
                </c:pt>
                <c:pt idx="3">
                  <c:v>Моcковский государственный институт международных отношений</c:v>
                </c:pt>
                <c:pt idx="4">
                  <c:v>Государственный университет управления</c:v>
                </c:pt>
                <c:pt idx="5">
                  <c:v>Финансовый университет при Правительстве РФ</c:v>
                </c:pt>
                <c:pt idx="6">
                  <c:v>Московский физико-технический институт (государственный университет)</c:v>
                </c:pt>
                <c:pt idx="7">
                  <c:v>Московский государственный технический университет им. Н.Э. Баумана</c:v>
                </c:pt>
                <c:pt idx="8">
                  <c:v>Национальный исследовательский университет Высшая школа экономики</c:v>
                </c:pt>
                <c:pt idx="9">
                  <c:v>Московский государственный университет им. М.В.Ломоносова</c:v>
                </c:pt>
              </c:strCache>
            </c:strRef>
          </c:cat>
          <c:val>
            <c:numRef>
              <c:f>'Question 1'!$D$4:$D$13</c:f>
              <c:numCache>
                <c:formatCode>General</c:formatCode>
                <c:ptCount val="10"/>
                <c:pt idx="0">
                  <c:v>5</c:v>
                </c:pt>
                <c:pt idx="1">
                  <c:v>7</c:v>
                </c:pt>
                <c:pt idx="2">
                  <c:v>10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15</c:v>
                </c:pt>
                <c:pt idx="7">
                  <c:v>19</c:v>
                </c:pt>
                <c:pt idx="8">
                  <c:v>24</c:v>
                </c:pt>
                <c:pt idx="9">
                  <c:v>26</c:v>
                </c:pt>
              </c:numCache>
            </c:numRef>
          </c:val>
        </c:ser>
        <c:overlap val="100"/>
        <c:axId val="72437760"/>
        <c:axId val="72642944"/>
      </c:barChart>
      <c:catAx>
        <c:axId val="72437760"/>
        <c:scaling>
          <c:orientation val="minMax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 sz="1050"/>
            </a:pPr>
            <a:endParaRPr lang="ru-RU"/>
          </a:p>
        </c:txPr>
        <c:crossAx val="72642944"/>
        <c:crosses val="autoZero"/>
        <c:auto val="1"/>
        <c:lblAlgn val="ctr"/>
        <c:lblOffset val="100"/>
        <c:tickMarkSkip val="1"/>
      </c:catAx>
      <c:valAx>
        <c:axId val="72642944"/>
        <c:scaling>
          <c:orientation val="minMax"/>
        </c:scaling>
        <c:axPos val="b"/>
        <c:majorGridlines/>
        <c:numFmt formatCode="0%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72437760"/>
        <c:crossesAt val="1"/>
        <c:crossBetween val="between"/>
      </c:valAx>
    </c:plotArea>
    <c:legend>
      <c:legendPos val="r"/>
      <c:layout>
        <c:manualLayout>
          <c:xMode val="edge"/>
          <c:yMode val="edge"/>
          <c:x val="0.9079876505324479"/>
          <c:y val="0.37647112889351031"/>
          <c:w val="5.1569178852643484E-2"/>
          <c:h val="0.16899919052174647"/>
        </c:manualLayout>
      </c:layout>
    </c:legend>
    <c:plotVisOnly val="1"/>
    <c:dispBlanksAs val="gap"/>
  </c:chart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r>
              <a:rPr lang="ru-RU" sz="1600" dirty="0">
                <a:solidFill>
                  <a:schemeClr val="bg1"/>
                </a:solidFill>
              </a:rPr>
              <a:t>Расходы на общее образование в Федеральном бюджете</a:t>
            </a:r>
          </a:p>
        </c:rich>
      </c:tx>
      <c:layout>
        <c:manualLayout>
          <c:xMode val="edge"/>
          <c:yMode val="edge"/>
          <c:x val="0.23816259321443947"/>
          <c:y val="3.5897467399067684E-2"/>
        </c:manualLayout>
      </c:layout>
    </c:title>
    <c:plotArea>
      <c:layout>
        <c:manualLayout>
          <c:layoutTarget val="inner"/>
          <c:xMode val="edge"/>
          <c:yMode val="edge"/>
          <c:x val="0.12079601285925853"/>
          <c:y val="0.18806818120048777"/>
          <c:w val="0.48565243685045051"/>
          <c:h val="0.69672281030567285"/>
        </c:manualLayout>
      </c:layout>
      <c:barChart>
        <c:barDir val="col"/>
        <c:grouping val="clustered"/>
        <c:ser>
          <c:idx val="1"/>
          <c:order val="1"/>
          <c:tx>
            <c:v>заложено в 384-ФЗ до внесения поправок</c:v>
          </c:tx>
          <c:dLbls>
            <c:dLbl>
              <c:idx val="7"/>
              <c:layout>
                <c:manualLayout>
                  <c:x val="0"/>
                  <c:y val="5.5226815880536134E-3"/>
                </c:manualLayout>
              </c:layout>
              <c:numFmt formatCode="#,##0" sourceLinked="0"/>
              <c:spPr>
                <a:solidFill>
                  <a:schemeClr val="bg1"/>
                </a:solidFill>
                <a:ln w="15875">
                  <a:solidFill>
                    <a:srgbClr val="C00000"/>
                  </a:solidFill>
                </a:ln>
              </c:spPr>
              <c:txPr>
                <a:bodyPr/>
                <a:lstStyle/>
                <a:p>
                  <a:pPr>
                    <a:defRPr sz="900" b="1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showVal val="1"/>
            </c:dLbl>
            <c:delete val="1"/>
          </c:dLbls>
          <c:val>
            <c:numRef>
              <c:f>'Изменения в финансировании 2015'!$B$142:$I$142</c:f>
              <c:numCache>
                <c:formatCode>#,##0.00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38472.0124</c:v>
                </c:pt>
              </c:numCache>
            </c:numRef>
          </c:val>
        </c:ser>
        <c:axId val="99763712"/>
        <c:axId val="99765248"/>
      </c:barChart>
      <c:lineChart>
        <c:grouping val="standard"/>
        <c:ser>
          <c:idx val="0"/>
          <c:order val="0"/>
          <c:tx>
            <c:v>в реальных ценах</c:v>
          </c:tx>
          <c:dLbls>
            <c:dLbl>
              <c:idx val="7"/>
              <c:layout>
                <c:manualLayout>
                  <c:x val="-7.5363591872516345E-2"/>
                  <c:y val="2.8257005099914683E-3"/>
                </c:manualLayout>
              </c:layout>
              <c:numFmt formatCode="#,##0" sourceLinked="0"/>
              <c:spPr>
                <a:solidFill>
                  <a:schemeClr val="bg1"/>
                </a:solidFill>
                <a:ln w="15875">
                  <a:solidFill>
                    <a:schemeClr val="tx2"/>
                  </a:solidFill>
                </a:ln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2"/>
                      </a:solidFill>
                    </a:defRPr>
                  </a:pPr>
                  <a:endParaRPr lang="ru-RU"/>
                </a:p>
              </c:txPr>
              <c:showVal val="1"/>
            </c:dLbl>
            <c:delete val="1"/>
          </c:dLbls>
          <c:cat>
            <c:numRef>
              <c:f>'Изменения в финансировании 2015'!$B$125:$I$125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'Изменения в финансировании 2015'!$B$130:$I$130</c:f>
              <c:numCache>
                <c:formatCode>#,##0.00</c:formatCode>
                <c:ptCount val="8"/>
                <c:pt idx="0">
                  <c:v>4065.0702734800002</c:v>
                </c:pt>
                <c:pt idx="1">
                  <c:v>4936.9192158700007</c:v>
                </c:pt>
                <c:pt idx="2">
                  <c:v>5645.0150215900067</c:v>
                </c:pt>
                <c:pt idx="3">
                  <c:v>55661.23291757</c:v>
                </c:pt>
                <c:pt idx="4">
                  <c:v>89586.635702930187</c:v>
                </c:pt>
                <c:pt idx="5">
                  <c:v>67044.663353169948</c:v>
                </c:pt>
                <c:pt idx="6">
                  <c:v>30192.234199999999</c:v>
                </c:pt>
                <c:pt idx="7">
                  <c:v>35246.503000000004</c:v>
                </c:pt>
              </c:numCache>
            </c:numRef>
          </c:val>
        </c:ser>
        <c:marker val="1"/>
        <c:axId val="99763712"/>
        <c:axId val="99765248"/>
      </c:lineChart>
      <c:lineChart>
        <c:grouping val="standard"/>
        <c:ser>
          <c:idx val="2"/>
          <c:order val="2"/>
          <c:tx>
            <c:v>в % к ВВП</c:v>
          </c:tx>
          <c:dLbls>
            <c:dLbl>
              <c:idx val="0"/>
              <c:layout>
                <c:manualLayout>
                  <c:x val="-2.9076538535089552E-2"/>
                  <c:y val="-2.7613407940268082E-2"/>
                </c:manualLayout>
              </c:layout>
              <c:showVal val="1"/>
            </c:dLbl>
            <c:dLbl>
              <c:idx val="1"/>
              <c:layout>
                <c:manualLayout>
                  <c:x val="-2.9076538535089552E-2"/>
                  <c:y val="-2.2090726352214582E-2"/>
                </c:manualLayout>
              </c:layout>
              <c:showVal val="1"/>
            </c:dLbl>
            <c:dLbl>
              <c:idx val="2"/>
              <c:layout>
                <c:manualLayout>
                  <c:x val="-3.0606882668515363E-3"/>
                  <c:y val="1.0124799282219739E-16"/>
                </c:manualLayout>
              </c:layout>
              <c:showVal val="1"/>
            </c:dLbl>
            <c:dLbl>
              <c:idx val="3"/>
              <c:layout>
                <c:manualLayout>
                  <c:x val="-3.366757093536682E-2"/>
                  <c:y val="-2.4852067146241209E-2"/>
                </c:manualLayout>
              </c:layout>
              <c:showVal val="1"/>
            </c:dLbl>
            <c:dLbl>
              <c:idx val="4"/>
              <c:layout>
                <c:manualLayout>
                  <c:x val="-2.4485506134812231E-2"/>
                  <c:y val="-2.2090726352214454E-2"/>
                </c:manualLayout>
              </c:layout>
              <c:showVal val="1"/>
            </c:dLbl>
            <c:dLbl>
              <c:idx val="5"/>
              <c:layout>
                <c:manualLayout>
                  <c:x val="-2.7546194401663816E-2"/>
                  <c:y val="-2.7613407940268082E-2"/>
                </c:manualLayout>
              </c:layout>
              <c:showVal val="1"/>
            </c:dLbl>
            <c:dLbl>
              <c:idx val="6"/>
              <c:layout>
                <c:manualLayout>
                  <c:x val="-2.9076538535089552E-2"/>
                  <c:y val="3.313608952832179E-2"/>
                </c:manualLayout>
              </c:layout>
              <c:showVal val="1"/>
            </c:dLbl>
            <c:dLbl>
              <c:idx val="7"/>
              <c:layout>
                <c:manualLayout>
                  <c:x val="-4.5910324002772932E-3"/>
                  <c:y val="0"/>
                </c:manualLayout>
              </c:layout>
              <c:showVal val="1"/>
            </c:dLbl>
            <c:spPr>
              <a:solidFill>
                <a:schemeClr val="bg1"/>
              </a:solidFill>
              <a:ln w="15875">
                <a:solidFill>
                  <a:schemeClr val="accent3">
                    <a:lumMod val="75000"/>
                  </a:schemeClr>
                </a:solidFill>
              </a:ln>
            </c:spPr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showVal val="1"/>
          </c:dLbls>
          <c:val>
            <c:numRef>
              <c:f>'Изменения в финансировании 2015'!$B$143:$I$143</c:f>
              <c:numCache>
                <c:formatCode>0.00"%"</c:formatCode>
                <c:ptCount val="8"/>
                <c:pt idx="0">
                  <c:v>9.8483056569087547E-3</c:v>
                </c:pt>
                <c:pt idx="1">
                  <c:v>1.1960504043078121E-2</c:v>
                </c:pt>
                <c:pt idx="2">
                  <c:v>1.3675983348466763E-2</c:v>
                </c:pt>
                <c:pt idx="3">
                  <c:v>0.13484855073448643</c:v>
                </c:pt>
                <c:pt idx="4">
                  <c:v>0.14408440960356325</c:v>
                </c:pt>
                <c:pt idx="5">
                  <c:v>0.10129104379357874</c:v>
                </c:pt>
                <c:pt idx="6">
                  <c:v>4.2538772652087053E-2</c:v>
                </c:pt>
                <c:pt idx="7">
                  <c:v>0.05</c:v>
                </c:pt>
              </c:numCache>
            </c:numRef>
          </c:val>
        </c:ser>
        <c:marker val="1"/>
        <c:axId val="99556352"/>
        <c:axId val="99554432"/>
      </c:lineChart>
      <c:catAx>
        <c:axId val="99763712"/>
        <c:scaling>
          <c:orientation val="minMax"/>
        </c:scaling>
        <c:axPos val="b"/>
        <c:numFmt formatCode="General" sourceLinked="1"/>
        <c:tickLblPos val="nextTo"/>
        <c:crossAx val="99765248"/>
        <c:crosses val="autoZero"/>
        <c:auto val="1"/>
        <c:lblAlgn val="ctr"/>
        <c:lblOffset val="100"/>
      </c:catAx>
      <c:valAx>
        <c:axId val="99765248"/>
        <c:scaling>
          <c:orientation val="minMax"/>
          <c:max val="90000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млн руб.</a:t>
                </a:r>
              </a:p>
            </c:rich>
          </c:tx>
          <c:layout>
            <c:manualLayout>
              <c:xMode val="edge"/>
              <c:yMode val="edge"/>
              <c:x val="4.9451278201161082E-2"/>
              <c:y val="0.91266226953947571"/>
            </c:manualLayout>
          </c:layout>
        </c:title>
        <c:numFmt formatCode="#,##0" sourceLinked="0"/>
        <c:tickLblPos val="nextTo"/>
        <c:crossAx val="99763712"/>
        <c:crosses val="autoZero"/>
        <c:crossBetween val="between"/>
      </c:valAx>
      <c:valAx>
        <c:axId val="99554432"/>
        <c:scaling>
          <c:orientation val="minMax"/>
        </c:scaling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>
                    <a:solidFill>
                      <a:schemeClr val="accent3">
                        <a:lumMod val="75000"/>
                      </a:schemeClr>
                    </a:solidFill>
                  </a:rPr>
                  <a:t>% ВВП</a:t>
                </a:r>
              </a:p>
            </c:rich>
          </c:tx>
          <c:layout>
            <c:manualLayout>
              <c:xMode val="edge"/>
              <c:yMode val="edge"/>
              <c:x val="0.61392411224369536"/>
              <c:y val="0.91542361033350372"/>
            </c:manualLayout>
          </c:layout>
        </c:title>
        <c:numFmt formatCode="0.00&quot;%&quot;" sourceLinked="1"/>
        <c:tickLblPos val="nextTo"/>
        <c:crossAx val="99556352"/>
        <c:crosses val="max"/>
        <c:crossBetween val="between"/>
      </c:valAx>
      <c:catAx>
        <c:axId val="99556352"/>
        <c:scaling>
          <c:orientation val="minMax"/>
        </c:scaling>
        <c:delete val="1"/>
        <c:axPos val="b"/>
        <c:tickLblPos val="none"/>
        <c:crossAx val="99554432"/>
        <c:crosses val="autoZero"/>
        <c:auto val="1"/>
        <c:lblAlgn val="ctr"/>
        <c:lblOffset val="100"/>
      </c:catAx>
    </c:plotArea>
    <c:legend>
      <c:legendPos val="r"/>
      <c:layout>
        <c:manualLayout>
          <c:xMode val="edge"/>
          <c:yMode val="edge"/>
          <c:x val="0.73747990737619951"/>
          <c:y val="0.58569408040285131"/>
          <c:w val="0.1883948898723446"/>
          <c:h val="0.26330027231863146"/>
        </c:manualLayout>
      </c:layout>
    </c:legend>
    <c:plotVisOnly val="1"/>
    <c:dispBlanksAs val="gap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/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среднее профессиональное образование в </a:t>
            </a:r>
            <a:endPara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1600">
                <a:solidFill>
                  <a:schemeClr val="bg1"/>
                </a:solidFill>
              </a:defRPr>
            </a:pP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Федеральном</a:t>
            </a:r>
            <a:r>
              <a:rPr lang="ru-RU" sz="1600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бюджете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0.11538887871574183"/>
          <c:y val="0.17700519776467258"/>
          <c:w val="0.50582042360984036"/>
          <c:h val="0.73796864360586678"/>
        </c:manualLayout>
      </c:layout>
      <c:barChart>
        <c:barDir val="col"/>
        <c:grouping val="clustered"/>
        <c:ser>
          <c:idx val="1"/>
          <c:order val="1"/>
          <c:tx>
            <c:v>заложено в 384-ФЗ до внесения поправок</c:v>
          </c:tx>
          <c:dLbls>
            <c:dLbl>
              <c:idx val="7"/>
              <c:layout/>
              <c:showVal val="1"/>
            </c:dLbl>
            <c:delete val="1"/>
            <c:numFmt formatCode="#,##0" sourceLinked="0"/>
            <c:spPr>
              <a:solidFill>
                <a:schemeClr val="bg1"/>
              </a:solidFill>
              <a:ln w="15875">
                <a:solidFill>
                  <a:srgbClr val="C00000"/>
                </a:solidFill>
              </a:ln>
            </c:spPr>
            <c:txPr>
              <a:bodyPr/>
              <a:lstStyle/>
              <a:p>
                <a:pPr>
                  <a:defRPr sz="9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</c:dLbls>
          <c:val>
            <c:numRef>
              <c:f>'Изменения в финансировании 2015'!$B$144:$I$144</c:f>
              <c:numCache>
                <c:formatCode>#,##0.00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8960.2937999999995</c:v>
                </c:pt>
              </c:numCache>
            </c:numRef>
          </c:val>
        </c:ser>
        <c:axId val="100081664"/>
        <c:axId val="100083200"/>
      </c:barChart>
      <c:lineChart>
        <c:grouping val="standard"/>
        <c:ser>
          <c:idx val="0"/>
          <c:order val="0"/>
          <c:tx>
            <c:v>в реальных ценах</c:v>
          </c:tx>
          <c:dLbls>
            <c:dLbl>
              <c:idx val="7"/>
              <c:layout>
                <c:manualLayout>
                  <c:x val="-3.0705636067855611E-2"/>
                  <c:y val="3.3940330760549392E-2"/>
                </c:manualLayout>
              </c:layout>
              <c:numFmt formatCode="#,##0" sourceLinked="0"/>
              <c:spPr>
                <a:solidFill>
                  <a:schemeClr val="bg1"/>
                </a:solidFill>
                <a:ln w="15875">
                  <a:solidFill>
                    <a:schemeClr val="tx2"/>
                  </a:solidFill>
                </a:ln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</c:dLbl>
            <c:delete val="1"/>
            <c:txPr>
              <a:bodyPr/>
              <a:lstStyle/>
              <a:p>
                <a:pPr>
                  <a:defRPr sz="9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</c:dLbls>
          <c:cat>
            <c:numRef>
              <c:f>'Изменения в финансировании 2015'!$B$125:$I$125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'Изменения в финансировании 2015'!$B$131:$I$131</c:f>
              <c:numCache>
                <c:formatCode>#,##0.00</c:formatCode>
                <c:ptCount val="8"/>
                <c:pt idx="0">
                  <c:v>33641.313217450093</c:v>
                </c:pt>
                <c:pt idx="1">
                  <c:v>37583.153238500003</c:v>
                </c:pt>
                <c:pt idx="2">
                  <c:v>32094.281556319973</c:v>
                </c:pt>
                <c:pt idx="3">
                  <c:v>35200.232430759985</c:v>
                </c:pt>
                <c:pt idx="4">
                  <c:v>5147.5159316000054</c:v>
                </c:pt>
                <c:pt idx="5">
                  <c:v>4511.8387659299997</c:v>
                </c:pt>
                <c:pt idx="6">
                  <c:v>10009.71380000001</c:v>
                </c:pt>
                <c:pt idx="7">
                  <c:v>8884.7789999999841</c:v>
                </c:pt>
              </c:numCache>
            </c:numRef>
          </c:val>
        </c:ser>
        <c:marker val="1"/>
        <c:axId val="100081664"/>
        <c:axId val="100083200"/>
      </c:lineChart>
      <c:lineChart>
        <c:grouping val="standard"/>
        <c:ser>
          <c:idx val="2"/>
          <c:order val="2"/>
          <c:tx>
            <c:v>в % к ВВП</c:v>
          </c:tx>
          <c:dLbls>
            <c:dLbl>
              <c:idx val="0"/>
              <c:layout>
                <c:manualLayout>
                  <c:x val="-6.1411272135711249E-3"/>
                  <c:y val="2.0364198456329651E-2"/>
                </c:manualLayout>
              </c:layout>
              <c:showVal val="1"/>
            </c:dLbl>
            <c:dLbl>
              <c:idx val="4"/>
              <c:layout>
                <c:manualLayout>
                  <c:x val="-4.6058454101783443E-3"/>
                  <c:y val="-1.2444644183943268E-16"/>
                </c:manualLayout>
              </c:layout>
              <c:showVal val="1"/>
            </c:dLbl>
            <c:dLbl>
              <c:idx val="5"/>
              <c:layout>
                <c:manualLayout>
                  <c:x val="-6.141127213571183E-3"/>
                  <c:y val="0"/>
                </c:manualLayout>
              </c:layout>
              <c:showVal val="1"/>
            </c:dLbl>
            <c:dLbl>
              <c:idx val="6"/>
              <c:layout>
                <c:manualLayout>
                  <c:x val="-2.4564508854284441E-2"/>
                  <c:y val="-2.3758231532384547E-2"/>
                </c:manualLayout>
              </c:layout>
              <c:showVal val="1"/>
            </c:dLbl>
            <c:dLbl>
              <c:idx val="7"/>
              <c:layout>
                <c:manualLayout>
                  <c:x val="-3.0705636067855611E-2"/>
                  <c:y val="2.7152264608439391E-2"/>
                </c:manualLayout>
              </c:layout>
              <c:showVal val="1"/>
            </c:dLbl>
            <c:spPr>
              <a:solidFill>
                <a:schemeClr val="bg1"/>
              </a:solidFill>
              <a:ln w="15875">
                <a:solidFill>
                  <a:schemeClr val="accent3">
                    <a:lumMod val="75000"/>
                  </a:schemeClr>
                </a:solidFill>
              </a:ln>
            </c:spPr>
            <c:txPr>
              <a:bodyPr/>
              <a:lstStyle/>
              <a:p>
                <a:pPr>
                  <a:defRPr sz="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val>
            <c:numRef>
              <c:f>'Изменения в финансировании 2015'!$B$145:$I$145</c:f>
              <c:numCache>
                <c:formatCode>0.00"%"</c:formatCode>
                <c:ptCount val="8"/>
                <c:pt idx="0">
                  <c:v>8.1501650150226548E-2</c:v>
                </c:pt>
                <c:pt idx="1">
                  <c:v>9.1051410121461368E-2</c:v>
                </c:pt>
                <c:pt idx="2">
                  <c:v>7.775370986021013E-2</c:v>
                </c:pt>
                <c:pt idx="3">
                  <c:v>8.5278390003228163E-2</c:v>
                </c:pt>
                <c:pt idx="4">
                  <c:v>8.278877626222373E-3</c:v>
                </c:pt>
                <c:pt idx="5">
                  <c:v>6.8164837463946162E-3</c:v>
                </c:pt>
                <c:pt idx="6">
                  <c:v>1.4102995387160141E-2</c:v>
                </c:pt>
                <c:pt idx="7">
                  <c:v>1.0000000000000005E-2</c:v>
                </c:pt>
              </c:numCache>
            </c:numRef>
          </c:val>
        </c:ser>
        <c:marker val="1"/>
        <c:axId val="100099584"/>
        <c:axId val="100085120"/>
      </c:lineChart>
      <c:catAx>
        <c:axId val="1000816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0083200"/>
        <c:crosses val="autoZero"/>
        <c:auto val="1"/>
        <c:lblAlgn val="ctr"/>
        <c:lblOffset val="100"/>
      </c:catAx>
      <c:valAx>
        <c:axId val="100083200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млн руб.</a:t>
                </a:r>
              </a:p>
            </c:rich>
          </c:tx>
          <c:layout>
            <c:manualLayout>
              <c:xMode val="edge"/>
              <c:yMode val="edge"/>
              <c:x val="4.3410852713178287E-2"/>
              <c:y val="0.93722909536190679"/>
            </c:manualLayout>
          </c:layout>
        </c:title>
        <c:numFmt formatCode="#,##0" sourceLinked="0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0081664"/>
        <c:crosses val="autoZero"/>
        <c:crossBetween val="between"/>
      </c:valAx>
      <c:valAx>
        <c:axId val="100085120"/>
        <c:scaling>
          <c:orientation val="minMax"/>
        </c:scaling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 ВВП</a:t>
                </a:r>
              </a:p>
            </c:rich>
          </c:tx>
          <c:layout>
            <c:manualLayout>
              <c:xMode val="edge"/>
              <c:yMode val="edge"/>
              <c:x val="0.62405810901544279"/>
              <c:y val="0.94401716151401649"/>
            </c:manualLayout>
          </c:layout>
        </c:title>
        <c:numFmt formatCode="0.00&quot;%&quot;" sourceLinked="1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0099584"/>
        <c:crosses val="max"/>
        <c:crossBetween val="between"/>
      </c:valAx>
      <c:catAx>
        <c:axId val="100099584"/>
        <c:scaling>
          <c:orientation val="minMax"/>
        </c:scaling>
        <c:delete val="1"/>
        <c:axPos val="b"/>
        <c:tickLblPos val="none"/>
        <c:crossAx val="100085120"/>
        <c:crosses val="autoZero"/>
        <c:auto val="1"/>
        <c:lblAlgn val="ctr"/>
        <c:lblOffset val="100"/>
      </c:catAx>
    </c:plotArea>
    <c:legend>
      <c:legendPos val="r"/>
      <c:layout>
        <c:manualLayout>
          <c:xMode val="edge"/>
          <c:yMode val="edge"/>
          <c:x val="0.74653177705462348"/>
          <c:y val="0.68867495207222873"/>
          <c:w val="0.208472929255936"/>
          <c:h val="0.2934669824131958"/>
        </c:manualLayout>
      </c:layout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externalData r:id="rId2"/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r>
              <a:rPr lang="ru-RU" sz="1600">
                <a:solidFill>
                  <a:schemeClr val="bg1"/>
                </a:solidFill>
              </a:rPr>
              <a:t>Расходы на молодежную политику и оздоровление детей в Федеральном бюджете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9.3490558729567685E-2"/>
          <c:y val="0.18420806764678124"/>
          <c:w val="0.50314485004839926"/>
          <c:h val="0.73535097780841108"/>
        </c:manualLayout>
      </c:layout>
      <c:barChart>
        <c:barDir val="col"/>
        <c:grouping val="clustered"/>
        <c:ser>
          <c:idx val="1"/>
          <c:order val="1"/>
          <c:tx>
            <c:v>Заложено в 384-ФЗ до внесения поправок</c:v>
          </c:tx>
          <c:dLbls>
            <c:dLbl>
              <c:idx val="7"/>
              <c:layout/>
              <c:numFmt formatCode="#,##0" sourceLinked="0"/>
              <c:spPr>
                <a:solidFill>
                  <a:schemeClr val="bg1"/>
                </a:solidFill>
                <a:ln w="15875">
                  <a:solidFill>
                    <a:srgbClr val="C00000"/>
                  </a:solidFill>
                </a:ln>
              </c:spPr>
              <c:txPr>
                <a:bodyPr/>
                <a:lstStyle/>
                <a:p>
                  <a:pPr>
                    <a:defRPr sz="900" b="1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showVal val="1"/>
            </c:dLbl>
            <c:delete val="1"/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</c:dLbls>
          <c:val>
            <c:numRef>
              <c:f>'Изменения в финансировании 2015'!$B$146:$I$146</c:f>
              <c:numCache>
                <c:formatCode>#,##0.00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 formatCode="#,##0&quot; млн. р.&quot;;[Red]\-#,##0&quot; млн. р.&quot;">
                  <c:v>1147.7471</c:v>
                </c:pt>
              </c:numCache>
            </c:numRef>
          </c:val>
        </c:ser>
        <c:axId val="100444800"/>
        <c:axId val="100454784"/>
      </c:barChart>
      <c:lineChart>
        <c:grouping val="standard"/>
        <c:ser>
          <c:idx val="0"/>
          <c:order val="0"/>
          <c:tx>
            <c:v>В реальных ценах</c:v>
          </c:tx>
          <c:dLbls>
            <c:dLbl>
              <c:idx val="7"/>
              <c:layout/>
              <c:showVal val="1"/>
            </c:dLbl>
            <c:delete val="1"/>
            <c:numFmt formatCode="#,##0" sourceLinked="0"/>
            <c:spPr>
              <a:solidFill>
                <a:schemeClr val="bg1"/>
              </a:solidFill>
              <a:ln w="15875">
                <a:solidFill>
                  <a:schemeClr val="tx2"/>
                </a:solidFill>
              </a:ln>
            </c:spPr>
            <c:txPr>
              <a:bodyPr/>
              <a:lstStyle/>
              <a:p>
                <a:pPr>
                  <a:defRPr sz="900" b="1">
                    <a:solidFill>
                      <a:schemeClr val="tx2"/>
                    </a:solidFill>
                  </a:defRPr>
                </a:pPr>
                <a:endParaRPr lang="ru-RU"/>
              </a:p>
            </c:txPr>
          </c:dLbls>
          <c:cat>
            <c:numRef>
              <c:f>'Изменения в финансировании 2015'!$B$125:$I$125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'Изменения в финансировании 2015'!$B$134:$I$134</c:f>
              <c:numCache>
                <c:formatCode>#,##0.00</c:formatCode>
                <c:ptCount val="8"/>
                <c:pt idx="0">
                  <c:v>588.41352002999997</c:v>
                </c:pt>
                <c:pt idx="1">
                  <c:v>863.08314103000055</c:v>
                </c:pt>
                <c:pt idx="2">
                  <c:v>648.96005366999998</c:v>
                </c:pt>
                <c:pt idx="3">
                  <c:v>609.82904889999895</c:v>
                </c:pt>
                <c:pt idx="4">
                  <c:v>5415.0405364600065</c:v>
                </c:pt>
                <c:pt idx="5">
                  <c:v>5592.0595851800008</c:v>
                </c:pt>
                <c:pt idx="6">
                  <c:v>7255.9220000000014</c:v>
                </c:pt>
                <c:pt idx="7">
                  <c:v>956.35779999999909</c:v>
                </c:pt>
              </c:numCache>
            </c:numRef>
          </c:val>
        </c:ser>
        <c:marker val="1"/>
        <c:axId val="100444800"/>
        <c:axId val="100454784"/>
      </c:lineChart>
      <c:lineChart>
        <c:grouping val="standard"/>
        <c:ser>
          <c:idx val="2"/>
          <c:order val="2"/>
          <c:tx>
            <c:v>В % к ВВП</c:v>
          </c:tx>
          <c:dLbls>
            <c:dLbl>
              <c:idx val="7"/>
              <c:layout>
                <c:manualLayout>
                  <c:x val="-3.3806139335258029E-2"/>
                  <c:y val="4.1049930075053476E-2"/>
                </c:manualLayout>
              </c:layout>
              <c:showVal val="1"/>
            </c:dLbl>
            <c:spPr>
              <a:solidFill>
                <a:schemeClr val="bg1"/>
              </a:solidFill>
              <a:ln w="15875">
                <a:solidFill>
                  <a:schemeClr val="accent3">
                    <a:lumMod val="75000"/>
                  </a:schemeClr>
                </a:solidFill>
              </a:ln>
            </c:spPr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showVal val="1"/>
          </c:dLbls>
          <c:val>
            <c:numRef>
              <c:f>'Изменения в финансировании 2015'!$B$147:$I$147</c:f>
              <c:numCache>
                <c:formatCode>0.000"%"</c:formatCode>
                <c:ptCount val="8"/>
                <c:pt idx="0">
                  <c:v>1.4255291564620838E-3</c:v>
                </c:pt>
                <c:pt idx="1">
                  <c:v>2.2240273143188591E-3</c:v>
                </c:pt>
                <c:pt idx="2">
                  <c:v>1.4013830645377512E-3</c:v>
                </c:pt>
                <c:pt idx="3">
                  <c:v>1.0896181286397509E-3</c:v>
                </c:pt>
                <c:pt idx="4">
                  <c:v>8.7091440877680518E-3</c:v>
                </c:pt>
                <c:pt idx="5">
                  <c:v>8.448480818749441E-3</c:v>
                </c:pt>
                <c:pt idx="6">
                  <c:v>1.022309294153782E-2</c:v>
                </c:pt>
                <c:pt idx="7">
                  <c:v>1.3079470452276427E-3</c:v>
                </c:pt>
              </c:numCache>
            </c:numRef>
          </c:val>
        </c:ser>
        <c:marker val="1"/>
        <c:axId val="100204928"/>
        <c:axId val="100456704"/>
      </c:lineChart>
      <c:catAx>
        <c:axId val="100444800"/>
        <c:scaling>
          <c:orientation val="minMax"/>
        </c:scaling>
        <c:axPos val="b"/>
        <c:numFmt formatCode="General" sourceLinked="1"/>
        <c:tickLblPos val="nextTo"/>
        <c:crossAx val="100454784"/>
        <c:crosses val="autoZero"/>
        <c:auto val="1"/>
        <c:lblAlgn val="ctr"/>
        <c:lblOffset val="100"/>
      </c:catAx>
      <c:valAx>
        <c:axId val="100454784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млн руб.</a:t>
                </a:r>
              </a:p>
            </c:rich>
          </c:tx>
          <c:layout>
            <c:manualLayout>
              <c:xMode val="edge"/>
              <c:yMode val="edge"/>
              <c:x val="2.4828406629673359E-2"/>
              <c:y val="0.93552251928053787"/>
            </c:manualLayout>
          </c:layout>
        </c:title>
        <c:numFmt formatCode="#,##0" sourceLinked="0"/>
        <c:tickLblPos val="nextTo"/>
        <c:crossAx val="100444800"/>
        <c:crosses val="autoZero"/>
        <c:crossBetween val="between"/>
      </c:valAx>
      <c:valAx>
        <c:axId val="100456704"/>
        <c:scaling>
          <c:orientation val="minMax"/>
        </c:scaling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>
                    <a:solidFill>
                      <a:schemeClr val="accent3">
                        <a:lumMod val="75000"/>
                      </a:schemeClr>
                    </a:solidFill>
                  </a:rPr>
                  <a:t>% ВВП</a:t>
                </a:r>
              </a:p>
            </c:rich>
          </c:tx>
          <c:layout>
            <c:manualLayout>
              <c:xMode val="edge"/>
              <c:yMode val="edge"/>
              <c:x val="0.59793499014072748"/>
              <c:y val="0.93723293303366517"/>
            </c:manualLayout>
          </c:layout>
        </c:title>
        <c:numFmt formatCode="0.000&quot;%&quot;" sourceLinked="1"/>
        <c:tickLblPos val="nextTo"/>
        <c:crossAx val="100204928"/>
        <c:crosses val="max"/>
        <c:crossBetween val="between"/>
      </c:valAx>
      <c:catAx>
        <c:axId val="100204928"/>
        <c:scaling>
          <c:orientation val="minMax"/>
        </c:scaling>
        <c:delete val="1"/>
        <c:axPos val="b"/>
        <c:tickLblPos val="none"/>
        <c:crossAx val="100456704"/>
        <c:crosses val="autoZero"/>
        <c:auto val="1"/>
        <c:lblAlgn val="ctr"/>
        <c:lblOffset val="100"/>
      </c:catAx>
    </c:plotArea>
    <c:legend>
      <c:legendPos val="r"/>
      <c:layout>
        <c:manualLayout>
          <c:xMode val="edge"/>
          <c:yMode val="edge"/>
          <c:x val="0.71423649616951035"/>
          <c:y val="0.66404573968299985"/>
          <c:w val="0.21740373555107745"/>
          <c:h val="0.32948182280696725"/>
        </c:manualLayout>
      </c:layout>
    </c:legend>
    <c:plotVisOnly val="1"/>
    <c:dispBlanksAs val="gap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/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r>
              <a:rPr lang="ru-RU" sz="1400">
                <a:solidFill>
                  <a:schemeClr val="bg1"/>
                </a:solidFill>
              </a:rPr>
              <a:t>Расходы на прикладные научные исследования в области образования в Федеральном бюджете </a:t>
            </a:r>
          </a:p>
        </c:rich>
      </c:tx>
      <c:layout>
        <c:manualLayout>
          <c:xMode val="edge"/>
          <c:yMode val="edge"/>
          <c:x val="0.13392171033455363"/>
          <c:y val="1.5521227570222097E-2"/>
        </c:manualLayout>
      </c:layout>
    </c:title>
    <c:plotArea>
      <c:layout>
        <c:manualLayout>
          <c:layoutTarget val="inner"/>
          <c:xMode val="edge"/>
          <c:yMode val="edge"/>
          <c:x val="9.6051686381071297E-2"/>
          <c:y val="0.20800345906620207"/>
          <c:w val="0.51413657175415206"/>
          <c:h val="0.70075091518735089"/>
        </c:manualLayout>
      </c:layout>
      <c:barChart>
        <c:barDir val="col"/>
        <c:grouping val="clustered"/>
        <c:ser>
          <c:idx val="1"/>
          <c:order val="1"/>
          <c:tx>
            <c:v>Заложено в 384-ФЗ до внесения поправок</c:v>
          </c:tx>
          <c:dLbls>
            <c:dLbl>
              <c:idx val="7"/>
              <c:layout>
                <c:manualLayout>
                  <c:x val="-1.1268585663017171E-16"/>
                  <c:y val="7.0647338222462885E-3"/>
                </c:manualLayout>
              </c:layout>
              <c:showVal val="1"/>
            </c:dLbl>
            <c:delete val="1"/>
            <c:numFmt formatCode="#,##0" sourceLinked="0"/>
            <c:spPr>
              <a:solidFill>
                <a:schemeClr val="bg1"/>
              </a:solidFill>
              <a:ln w="15875">
                <a:solidFill>
                  <a:srgbClr val="C00000"/>
                </a:solidFill>
              </a:ln>
            </c:spPr>
            <c:txPr>
              <a:bodyPr/>
              <a:lstStyle/>
              <a:p>
                <a:pPr>
                  <a:defRPr sz="9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</c:dLbls>
          <c:cat>
            <c:numRef>
              <c:f>'Изменения в финансировании 2015'!$B$125:$I$125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'Изменения в финансировании 2015'!$B$148:$I$148</c:f>
              <c:numCache>
                <c:formatCode>#,##0.00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 formatCode="#,##0&quot; млн. р.&quot;;[Red]\-#,##0&quot; млн. р.&quot;">
                  <c:v>14621.595099999988</c:v>
                </c:pt>
              </c:numCache>
            </c:numRef>
          </c:val>
        </c:ser>
        <c:axId val="100832384"/>
        <c:axId val="100833920"/>
      </c:barChart>
      <c:lineChart>
        <c:grouping val="standard"/>
        <c:ser>
          <c:idx val="0"/>
          <c:order val="0"/>
          <c:tx>
            <c:v>В реальных ценах</c:v>
          </c:tx>
          <c:dLbls>
            <c:dLbl>
              <c:idx val="7"/>
              <c:layout>
                <c:manualLayout>
                  <c:x val="-3.0732861378219992E-3"/>
                  <c:y val="-1.4129467644492581E-2"/>
                </c:manualLayout>
              </c:layout>
              <c:numFmt formatCode="#,##0" sourceLinked="0"/>
              <c:spPr>
                <a:solidFill>
                  <a:schemeClr val="bg1"/>
                </a:solidFill>
                <a:ln w="15875">
                  <a:solidFill>
                    <a:schemeClr val="tx2"/>
                  </a:solidFill>
                </a:ln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2"/>
                      </a:solidFill>
                    </a:defRPr>
                  </a:pPr>
                  <a:endParaRPr lang="ru-RU"/>
                </a:p>
              </c:txPr>
              <c:showVal val="1"/>
            </c:dLbl>
            <c:delete val="1"/>
          </c:dLbls>
          <c:cat>
            <c:numRef>
              <c:f>'Изменения в финансировании 2015'!$B$125:$I$125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'Изменения в финансировании 2015'!$B$135:$I$135</c:f>
              <c:numCache>
                <c:formatCode>#,##0.00</c:formatCode>
                <c:ptCount val="8"/>
                <c:pt idx="0">
                  <c:v>1952.5406995000001</c:v>
                </c:pt>
                <c:pt idx="1">
                  <c:v>5944.1360303700003</c:v>
                </c:pt>
                <c:pt idx="2">
                  <c:v>15646.038712250012</c:v>
                </c:pt>
                <c:pt idx="3">
                  <c:v>20086.525248650003</c:v>
                </c:pt>
                <c:pt idx="4">
                  <c:v>13553.788298490002</c:v>
                </c:pt>
                <c:pt idx="5">
                  <c:v>8635.868801699984</c:v>
                </c:pt>
                <c:pt idx="6">
                  <c:v>15338.570100000001</c:v>
                </c:pt>
                <c:pt idx="7">
                  <c:v>13060.351099999983</c:v>
                </c:pt>
              </c:numCache>
            </c:numRef>
          </c:val>
        </c:ser>
        <c:marker val="1"/>
        <c:axId val="100832384"/>
        <c:axId val="100833920"/>
      </c:lineChart>
      <c:lineChart>
        <c:grouping val="standard"/>
        <c:ser>
          <c:idx val="2"/>
          <c:order val="2"/>
          <c:tx>
            <c:v>В % к  ВВП</c:v>
          </c:tx>
          <c:dLbls>
            <c:spPr>
              <a:solidFill>
                <a:schemeClr val="bg1"/>
              </a:solidFill>
              <a:ln w="15875">
                <a:solidFill>
                  <a:schemeClr val="accent3">
                    <a:lumMod val="75000"/>
                  </a:schemeClr>
                </a:solidFill>
              </a:ln>
            </c:spPr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showVal val="1"/>
          </c:dLbls>
          <c:val>
            <c:numRef>
              <c:f>'Изменения в финансировании 2015'!$B$149:$I$149</c:f>
              <c:numCache>
                <c:formatCode>0.00"%"</c:formatCode>
                <c:ptCount val="8"/>
                <c:pt idx="0" formatCode="0.000&quot;%&quot;">
                  <c:v>4.7303530622039777E-3</c:v>
                </c:pt>
                <c:pt idx="1">
                  <c:v>1.5317088543512923E-2</c:v>
                </c:pt>
                <c:pt idx="2">
                  <c:v>3.3786507435169054E-2</c:v>
                </c:pt>
                <c:pt idx="3">
                  <c:v>3.5889799103187771E-2</c:v>
                </c:pt>
                <c:pt idx="4">
                  <c:v>2.1798894104645403E-2</c:v>
                </c:pt>
                <c:pt idx="5">
                  <c:v>1.3047066257619385E-2</c:v>
                </c:pt>
                <c:pt idx="6">
                  <c:v>2.1610985857151311E-2</c:v>
                </c:pt>
                <c:pt idx="7">
                  <c:v>1.7861774778101476E-2</c:v>
                </c:pt>
              </c:numCache>
            </c:numRef>
          </c:val>
        </c:ser>
        <c:marker val="1"/>
        <c:axId val="100850304"/>
        <c:axId val="100848384"/>
      </c:lineChart>
      <c:catAx>
        <c:axId val="100832384"/>
        <c:scaling>
          <c:orientation val="minMax"/>
        </c:scaling>
        <c:axPos val="b"/>
        <c:numFmt formatCode="General" sourceLinked="1"/>
        <c:tickLblPos val="nextTo"/>
        <c:crossAx val="100833920"/>
        <c:crosses val="autoZero"/>
        <c:auto val="1"/>
        <c:lblAlgn val="ctr"/>
        <c:lblOffset val="100"/>
      </c:catAx>
      <c:valAx>
        <c:axId val="100833920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млн руб.</a:t>
                </a:r>
              </a:p>
            </c:rich>
          </c:tx>
          <c:layout>
            <c:manualLayout>
              <c:xMode val="edge"/>
              <c:yMode val="edge"/>
              <c:x val="2.4586289102575039E-2"/>
              <c:y val="0.93581666863737389"/>
            </c:manualLayout>
          </c:layout>
        </c:title>
        <c:numFmt formatCode="#,##0" sourceLinked="0"/>
        <c:tickLblPos val="nextTo"/>
        <c:crossAx val="100832384"/>
        <c:crosses val="autoZero"/>
        <c:crossBetween val="between"/>
      </c:valAx>
      <c:valAx>
        <c:axId val="100848384"/>
        <c:scaling>
          <c:orientation val="minMax"/>
        </c:scaling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>
                    <a:solidFill>
                      <a:schemeClr val="accent3">
                        <a:lumMod val="75000"/>
                      </a:schemeClr>
                    </a:solidFill>
                  </a:rPr>
                  <a:t>% ВВП</a:t>
                </a:r>
              </a:p>
            </c:rich>
          </c:tx>
          <c:layout>
            <c:manualLayout>
              <c:xMode val="edge"/>
              <c:yMode val="edge"/>
              <c:x val="0.61454845259438173"/>
              <c:y val="0.93581666863737389"/>
            </c:manualLayout>
          </c:layout>
        </c:title>
        <c:numFmt formatCode="0.00&quot;%&quot;" sourceLinked="0"/>
        <c:tickLblPos val="nextTo"/>
        <c:crossAx val="100850304"/>
        <c:crosses val="max"/>
        <c:crossBetween val="between"/>
      </c:valAx>
      <c:catAx>
        <c:axId val="100850304"/>
        <c:scaling>
          <c:orientation val="minMax"/>
        </c:scaling>
        <c:delete val="1"/>
        <c:axPos val="b"/>
        <c:tickLblPos val="none"/>
        <c:crossAx val="100848384"/>
        <c:crosses val="autoZero"/>
        <c:auto val="1"/>
        <c:lblAlgn val="ctr"/>
        <c:lblOffset val="100"/>
      </c:catAx>
    </c:plotArea>
    <c:legend>
      <c:legendPos val="r"/>
      <c:layout>
        <c:manualLayout>
          <c:xMode val="edge"/>
          <c:yMode val="edge"/>
          <c:x val="0.69712765111765351"/>
          <c:y val="0.62174951732954453"/>
          <c:w val="0.25216312760828524"/>
          <c:h val="0.28284534654959725"/>
        </c:manualLayout>
      </c:layout>
    </c:legend>
    <c:plotVisOnly val="1"/>
    <c:dispBlanksAs val="gap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ru-RU" sz="1600" dirty="0">
                <a:solidFill>
                  <a:schemeClr val="bg1"/>
                </a:solidFill>
              </a:rPr>
              <a:t>Доля расходов</a:t>
            </a:r>
            <a:r>
              <a:rPr lang="ru-RU" sz="1600" baseline="0" dirty="0">
                <a:solidFill>
                  <a:schemeClr val="bg1"/>
                </a:solidFill>
              </a:rPr>
              <a:t> на образование </a:t>
            </a:r>
            <a:r>
              <a:rPr lang="ru-RU" sz="1600" dirty="0">
                <a:solidFill>
                  <a:schemeClr val="bg1"/>
                </a:solidFill>
              </a:rPr>
              <a:t>в общем объеме расходов </a:t>
            </a:r>
          </a:p>
          <a:p>
            <a:pPr>
              <a:defRPr sz="1600"/>
            </a:pPr>
            <a:r>
              <a:rPr lang="ru-RU" sz="1600" dirty="0">
                <a:solidFill>
                  <a:schemeClr val="bg1"/>
                </a:solidFill>
              </a:rPr>
              <a:t>Федерального бюджета (ФБ)</a:t>
            </a:r>
          </a:p>
        </c:rich>
      </c:tx>
      <c:layout>
        <c:manualLayout>
          <c:xMode val="edge"/>
          <c:yMode val="edge"/>
          <c:x val="0.18703003703950807"/>
          <c:y val="1.5376705724415662E-3"/>
        </c:manualLayout>
      </c:layout>
    </c:title>
    <c:plotArea>
      <c:layout>
        <c:manualLayout>
          <c:layoutTarget val="inner"/>
          <c:xMode val="edge"/>
          <c:yMode val="edge"/>
          <c:x val="4.1976320655112684E-2"/>
          <c:y val="0.21146615603714253"/>
          <c:w val="0.70128469567091711"/>
          <c:h val="0.72988616835809583"/>
        </c:manualLayout>
      </c:layout>
      <c:areaChart>
        <c:grouping val="standard"/>
        <c:ser>
          <c:idx val="0"/>
          <c:order val="0"/>
          <c:tx>
            <c:strRef>
              <c:f>'Изменения в финансировании 2015'!$M$52</c:f>
              <c:strCache>
                <c:ptCount val="1"/>
                <c:pt idx="0">
                  <c:v>Расходы на образование в ФБ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4.0832356330791639E-3"/>
                  <c:y val="-0.33097834854313501"/>
                </c:manualLayout>
              </c:layout>
              <c:showVal val="1"/>
            </c:dLbl>
            <c:dLbl>
              <c:idx val="1"/>
              <c:layout>
                <c:manualLayout>
                  <c:x val="3.7429227584261508E-17"/>
                  <c:y val="-0.3541468329411544"/>
                </c:manualLayout>
              </c:layout>
              <c:showVal val="1"/>
            </c:dLbl>
            <c:dLbl>
              <c:idx val="2"/>
              <c:layout>
                <c:manualLayout>
                  <c:x val="2.2457795981935348E-2"/>
                  <c:y val="-0.30780986414511591"/>
                </c:manualLayout>
              </c:layout>
              <c:showVal val="1"/>
            </c:dLbl>
            <c:dLbl>
              <c:idx val="3"/>
              <c:layout>
                <c:manualLayout>
                  <c:x val="4.0832356330790884E-3"/>
                  <c:y val="-0.28133159626166482"/>
                </c:manualLayout>
              </c:layout>
              <c:showVal val="1"/>
            </c:dLbl>
            <c:spPr>
              <a:solidFill>
                <a:schemeClr val="bg1"/>
              </a:solidFill>
              <a:ln w="19050" cap="rnd">
                <a:solidFill>
                  <a:schemeClr val="tx2">
                    <a:lumMod val="60000"/>
                    <a:lumOff val="40000"/>
                  </a:schemeClr>
                </a:solidFill>
                <a:round/>
              </a:ln>
            </c:spPr>
            <c:txPr>
              <a:bodyPr anchor="t" anchorCtr="0"/>
              <a:lstStyle/>
              <a:p>
                <a:pPr>
                  <a:defRPr b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'Изменения в финансировании 2015'!$N$51:$Q$51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'Изменения в финансировании 2015'!$N$52:$Q$52</c:f>
              <c:numCache>
                <c:formatCode>0.0"%"</c:formatCode>
                <c:ptCount val="4"/>
                <c:pt idx="0">
                  <c:v>4.6827369465828568</c:v>
                </c:pt>
                <c:pt idx="1">
                  <c:v>5.0384633505326173</c:v>
                </c:pt>
                <c:pt idx="2">
                  <c:v>4.3037016584426162</c:v>
                </c:pt>
                <c:pt idx="3">
                  <c:v>3.9573216765445194</c:v>
                </c:pt>
              </c:numCache>
            </c:numRef>
          </c:val>
        </c:ser>
        <c:axId val="79610624"/>
        <c:axId val="79612160"/>
      </c:areaChart>
      <c:lineChart>
        <c:grouping val="standard"/>
        <c:ser>
          <c:idx val="1"/>
          <c:order val="1"/>
          <c:tx>
            <c:strRef>
              <c:f>'Изменения в финансировании 2015'!$M$53</c:f>
              <c:strCache>
                <c:ptCount val="1"/>
                <c:pt idx="0">
                  <c:v>Расходы на высшее образование в ФБ</c:v>
                </c:pt>
              </c:strCache>
            </c:strRef>
          </c:tx>
          <c:spPr>
            <a:ln w="34925" cap="rnd">
              <a:solidFill>
                <a:schemeClr val="accent4">
                  <a:lumMod val="75000"/>
                </a:schemeClr>
              </a:solidFill>
            </a:ln>
          </c:spPr>
          <c:marker>
            <c:symbol val="circle"/>
            <c:size val="7"/>
            <c:spPr>
              <a:solidFill>
                <a:srgbClr val="7030A0"/>
              </a:solidFill>
              <a:ln>
                <a:solidFill>
                  <a:schemeClr val="accent4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3.674912069771244E-2"/>
                  <c:y val="3.6407618339744811E-2"/>
                </c:manualLayout>
              </c:layout>
              <c:showVal val="1"/>
            </c:dLbl>
            <c:dLbl>
              <c:idx val="1"/>
              <c:layout>
                <c:manualLayout>
                  <c:x val="-4.2873974147331295E-2"/>
                  <c:y val="3.6407618339744846E-2"/>
                </c:manualLayout>
              </c:layout>
              <c:showVal val="1"/>
            </c:dLbl>
            <c:dLbl>
              <c:idx val="2"/>
              <c:layout>
                <c:manualLayout>
                  <c:x val="-4.0832356330791651E-2"/>
                  <c:y val="3.3097834854313432E-2"/>
                </c:manualLayout>
              </c:layout>
              <c:showVal val="1"/>
            </c:dLbl>
            <c:dLbl>
              <c:idx val="3"/>
              <c:layout>
                <c:manualLayout>
                  <c:x val="-4.0832356330791533E-2"/>
                  <c:y val="3.3097834854313592E-2"/>
                </c:manualLayout>
              </c:layout>
              <c:showVal val="1"/>
            </c:dLbl>
            <c:spPr>
              <a:solidFill>
                <a:schemeClr val="bg1"/>
              </a:solidFill>
              <a:ln w="19050">
                <a:solidFill>
                  <a:srgbClr val="7030A0"/>
                </a:solidFill>
              </a:ln>
            </c:spPr>
            <c:txPr>
              <a:bodyPr/>
              <a:lstStyle/>
              <a:p>
                <a:pPr>
                  <a:defRPr b="1">
                    <a:solidFill>
                      <a:srgbClr val="7030A0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'Изменения в финансировании 2015'!$N$51:$Q$51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'Изменения в финансировании 2015'!$N$53:$Q$53</c:f>
              <c:numCache>
                <c:formatCode>0.0"%"</c:formatCode>
                <c:ptCount val="4"/>
                <c:pt idx="0">
                  <c:v>3.4752031921275397</c:v>
                </c:pt>
                <c:pt idx="1">
                  <c:v>3.7142240197876402</c:v>
                </c:pt>
                <c:pt idx="2">
                  <c:v>3.3590872393479132</c:v>
                </c:pt>
                <c:pt idx="3">
                  <c:v>3.3732815184741392</c:v>
                </c:pt>
              </c:numCache>
            </c:numRef>
          </c:val>
        </c:ser>
        <c:marker val="1"/>
        <c:axId val="79610624"/>
        <c:axId val="79612160"/>
      </c:lineChart>
      <c:catAx>
        <c:axId val="79610624"/>
        <c:scaling>
          <c:orientation val="minMax"/>
        </c:scaling>
        <c:axPos val="b"/>
        <c:numFmt formatCode="General" sourceLinked="1"/>
        <c:tickLblPos val="nextTo"/>
        <c:crossAx val="79612160"/>
        <c:crosses val="autoZero"/>
        <c:auto val="1"/>
        <c:lblAlgn val="ctr"/>
        <c:lblOffset val="100"/>
      </c:catAx>
      <c:valAx>
        <c:axId val="79612160"/>
        <c:scaling>
          <c:orientation val="minMax"/>
          <c:max val="5.5"/>
          <c:min val="0"/>
        </c:scaling>
        <c:axPos val="l"/>
        <c:majorGridlines/>
        <c:numFmt formatCode="0&quot;%&quot;" sourceLinked="0"/>
        <c:tickLblPos val="nextTo"/>
        <c:crossAx val="796106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584962491608034"/>
          <c:y val="0.43226629862073107"/>
          <c:w val="0.21526257274118021"/>
          <c:h val="0.272141376142501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sz="1600" dirty="0">
                <a:solidFill>
                  <a:schemeClr val="bg1"/>
                </a:solidFill>
              </a:rPr>
              <a:t>Расходы на образование в Федеральном бюджете 2008-2015</a:t>
            </a:r>
            <a:r>
              <a:rPr lang="ru-RU" sz="1600" baseline="0" dirty="0">
                <a:solidFill>
                  <a:schemeClr val="bg1"/>
                </a:solidFill>
              </a:rPr>
              <a:t> гг. в реальных ценах</a:t>
            </a:r>
            <a:endParaRPr lang="ru-RU" sz="1600" dirty="0">
              <a:solidFill>
                <a:schemeClr val="bg1"/>
              </a:solidFill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9.4852022807494066E-2"/>
          <c:y val="0.17625759761134294"/>
          <c:w val="0.64480470938931655"/>
          <c:h val="0.7619980054607004"/>
        </c:manualLayout>
      </c:layout>
      <c:barChart>
        <c:barDir val="col"/>
        <c:grouping val="stacked"/>
        <c:ser>
          <c:idx val="8"/>
          <c:order val="0"/>
          <c:tx>
            <c:strRef>
              <c:f>'Изменения в финансировании 2015'!$A$133</c:f>
              <c:strCache>
                <c:ptCount val="1"/>
                <c:pt idx="0">
                  <c:v>Высшее и послевузовское профессиональное образование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numFmt formatCode="#,##0" sourceLinked="0"/>
            <c:spPr>
              <a:solidFill>
                <a:schemeClr val="bg1"/>
              </a:solidFill>
              <a:ln w="12700">
                <a:solidFill>
                  <a:schemeClr val="accent6">
                    <a:lumMod val="75000"/>
                  </a:schemeClr>
                </a:solidFill>
              </a:ln>
            </c:spPr>
            <c:txPr>
              <a:bodyPr/>
              <a:lstStyle/>
              <a:p>
                <a:pPr>
                  <a:defRPr b="1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val>
            <c:numRef>
              <c:f>'Изменения в финансировании 2015'!$B$133:$I$133</c:f>
              <c:numCache>
                <c:formatCode>#,##0.00</c:formatCode>
                <c:ptCount val="8"/>
                <c:pt idx="0">
                  <c:v>270730.11935636</c:v>
                </c:pt>
                <c:pt idx="1">
                  <c:v>323253.00699315005</c:v>
                </c:pt>
                <c:pt idx="2">
                  <c:v>351448.67323662998</c:v>
                </c:pt>
                <c:pt idx="3">
                  <c:v>382083.25975479989</c:v>
                </c:pt>
                <c:pt idx="4">
                  <c:v>448126.99104464002</c:v>
                </c:pt>
                <c:pt idx="5">
                  <c:v>495586.00050446996</c:v>
                </c:pt>
                <c:pt idx="6">
                  <c:v>498172.83750000002</c:v>
                </c:pt>
                <c:pt idx="7">
                  <c:v>513246.28560000035</c:v>
                </c:pt>
              </c:numCache>
            </c:numRef>
          </c:val>
        </c:ser>
        <c:ser>
          <c:idx val="1"/>
          <c:order val="1"/>
          <c:tx>
            <c:strRef>
              <c:f>'Изменения в финансировании 2015'!$A$130</c:f>
              <c:strCache>
                <c:ptCount val="1"/>
                <c:pt idx="0">
                  <c:v>Общее образование</c:v>
                </c:pt>
              </c:strCache>
            </c:strRef>
          </c:tx>
          <c:val>
            <c:numRef>
              <c:f>'Изменения в финансировании 2015'!$B$130:$I$130</c:f>
              <c:numCache>
                <c:formatCode>#,##0.00</c:formatCode>
                <c:ptCount val="8"/>
                <c:pt idx="0">
                  <c:v>4065.0702734800002</c:v>
                </c:pt>
                <c:pt idx="1">
                  <c:v>4936.9192158700007</c:v>
                </c:pt>
                <c:pt idx="2">
                  <c:v>5645.0150215900048</c:v>
                </c:pt>
                <c:pt idx="3">
                  <c:v>55661.23291757</c:v>
                </c:pt>
                <c:pt idx="4">
                  <c:v>89586.635702930129</c:v>
                </c:pt>
                <c:pt idx="5">
                  <c:v>67044.663353169948</c:v>
                </c:pt>
                <c:pt idx="6">
                  <c:v>30192.234199999999</c:v>
                </c:pt>
                <c:pt idx="7">
                  <c:v>35246.503000000004</c:v>
                </c:pt>
              </c:numCache>
            </c:numRef>
          </c:val>
        </c:ser>
        <c:ser>
          <c:idx val="0"/>
          <c:order val="2"/>
          <c:tx>
            <c:strRef>
              <c:f>'Изменения в финансировании 2015'!$A$129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cat>
            <c:numRef>
              <c:f>'Изменения в финансировании 2015'!$B$125:$I$125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'Изменения в финансировании 2015'!$B$129:$I$129</c:f>
              <c:numCache>
                <c:formatCode>#,##0.00</c:formatCode>
                <c:ptCount val="8"/>
                <c:pt idx="0">
                  <c:v>3530.562649409997</c:v>
                </c:pt>
                <c:pt idx="1">
                  <c:v>3891.2369612099997</c:v>
                </c:pt>
                <c:pt idx="2">
                  <c:v>4179.0085322800005</c:v>
                </c:pt>
                <c:pt idx="3">
                  <c:v>5351.2519332700003</c:v>
                </c:pt>
                <c:pt idx="4">
                  <c:v>6948.3392650900014</c:v>
                </c:pt>
                <c:pt idx="5">
                  <c:v>57732.80716348</c:v>
                </c:pt>
                <c:pt idx="6">
                  <c:v>55831.554600000003</c:v>
                </c:pt>
                <c:pt idx="7">
                  <c:v>14961.65269999999</c:v>
                </c:pt>
              </c:numCache>
            </c:numRef>
          </c:val>
        </c:ser>
        <c:ser>
          <c:idx val="7"/>
          <c:order val="3"/>
          <c:tx>
            <c:strRef>
              <c:f>'Изменения в финансировании 2015'!$A$137</c:f>
              <c:strCache>
                <c:ptCount val="1"/>
                <c:pt idx="0">
                  <c:v>Начальное профессиональное образование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val>
            <c:numRef>
              <c:f>'Изменения в финансировании 2015'!$B$137:$I$137</c:f>
              <c:numCache>
                <c:formatCode>#,##0.00</c:formatCode>
                <c:ptCount val="8"/>
                <c:pt idx="0">
                  <c:v>11470.95427572</c:v>
                </c:pt>
                <c:pt idx="1">
                  <c:v>13163.51398856</c:v>
                </c:pt>
                <c:pt idx="2">
                  <c:v>3067.2086915999976</c:v>
                </c:pt>
                <c:pt idx="3">
                  <c:v>3916.495912390003</c:v>
                </c:pt>
                <c:pt idx="4">
                  <c:v>4955.3024993300005</c:v>
                </c:pt>
                <c:pt idx="5">
                  <c:v>4804.7045057999994</c:v>
                </c:pt>
              </c:numCache>
            </c:numRef>
          </c:val>
        </c:ser>
        <c:ser>
          <c:idx val="2"/>
          <c:order val="4"/>
          <c:tx>
            <c:strRef>
              <c:f>'Изменения в финансировании 2015'!$A$131</c:f>
              <c:strCache>
                <c:ptCount val="1"/>
                <c:pt idx="0">
                  <c:v>Среднее профессиональное образование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val>
            <c:numRef>
              <c:f>'Изменения в финансировании 2015'!$B$131:$I$131</c:f>
              <c:numCache>
                <c:formatCode>#,##0.00</c:formatCode>
                <c:ptCount val="8"/>
                <c:pt idx="0">
                  <c:v>33641.313217450064</c:v>
                </c:pt>
                <c:pt idx="1">
                  <c:v>37583.153238500003</c:v>
                </c:pt>
                <c:pt idx="2">
                  <c:v>32094.28155631998</c:v>
                </c:pt>
                <c:pt idx="3">
                  <c:v>35200.232430759985</c:v>
                </c:pt>
                <c:pt idx="4">
                  <c:v>5147.5159316000054</c:v>
                </c:pt>
                <c:pt idx="5">
                  <c:v>4511.8387659299997</c:v>
                </c:pt>
                <c:pt idx="6">
                  <c:v>10009.713800000009</c:v>
                </c:pt>
                <c:pt idx="7">
                  <c:v>8884.7789999999877</c:v>
                </c:pt>
              </c:numCache>
            </c:numRef>
          </c:val>
        </c:ser>
        <c:ser>
          <c:idx val="3"/>
          <c:order val="5"/>
          <c:tx>
            <c:strRef>
              <c:f>'Изменения в финансировании 2015'!$A$132</c:f>
              <c:strCache>
                <c:ptCount val="1"/>
                <c:pt idx="0">
                  <c:v>Профессиональная подготовка, переподготовка и повышение квалификации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val>
            <c:numRef>
              <c:f>'Изменения в финансировании 2015'!$B$132:$I$132</c:f>
              <c:numCache>
                <c:formatCode>#,##0.00</c:formatCode>
                <c:ptCount val="8"/>
                <c:pt idx="0">
                  <c:v>3940.1872932800002</c:v>
                </c:pt>
                <c:pt idx="1">
                  <c:v>4673.1157019500024</c:v>
                </c:pt>
                <c:pt idx="2">
                  <c:v>4839.1359743900002</c:v>
                </c:pt>
                <c:pt idx="3">
                  <c:v>5680.95392111</c:v>
                </c:pt>
                <c:pt idx="4">
                  <c:v>6379.8832736600034</c:v>
                </c:pt>
                <c:pt idx="5">
                  <c:v>6773.7852558700006</c:v>
                </c:pt>
                <c:pt idx="6">
                  <c:v>8089.3405000000002</c:v>
                </c:pt>
                <c:pt idx="7">
                  <c:v>7457.5165000000034</c:v>
                </c:pt>
              </c:numCache>
            </c:numRef>
          </c:val>
        </c:ser>
        <c:ser>
          <c:idx val="4"/>
          <c:order val="6"/>
          <c:tx>
            <c:strRef>
              <c:f>'Изменения в финансировании 2015'!$A$134</c:f>
              <c:strCache>
                <c:ptCount val="1"/>
                <c:pt idx="0">
                  <c:v>Молодежная политика и оздоровление детей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val>
            <c:numRef>
              <c:f>'Изменения в финансировании 2015'!$B$134:$I$134</c:f>
              <c:numCache>
                <c:formatCode>#,##0.00</c:formatCode>
                <c:ptCount val="8"/>
                <c:pt idx="0">
                  <c:v>588.41352002999997</c:v>
                </c:pt>
                <c:pt idx="1">
                  <c:v>863.08314103000055</c:v>
                </c:pt>
                <c:pt idx="2">
                  <c:v>648.96005366999998</c:v>
                </c:pt>
                <c:pt idx="3">
                  <c:v>609.82904889999918</c:v>
                </c:pt>
                <c:pt idx="4">
                  <c:v>5415.0405364600047</c:v>
                </c:pt>
                <c:pt idx="5">
                  <c:v>5592.0595851800008</c:v>
                </c:pt>
                <c:pt idx="6">
                  <c:v>7255.9220000000014</c:v>
                </c:pt>
                <c:pt idx="7">
                  <c:v>956.35779999999932</c:v>
                </c:pt>
              </c:numCache>
            </c:numRef>
          </c:val>
        </c:ser>
        <c:ser>
          <c:idx val="5"/>
          <c:order val="7"/>
          <c:tx>
            <c:strRef>
              <c:f>'Изменения в финансировании 2015'!$A$135</c:f>
              <c:strCache>
                <c:ptCount val="1"/>
                <c:pt idx="0">
                  <c:v>Прикладные научные исследования в области образования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val>
            <c:numRef>
              <c:f>'Изменения в финансировании 2015'!$B$135:$I$135</c:f>
              <c:numCache>
                <c:formatCode>#,##0.00</c:formatCode>
                <c:ptCount val="8"/>
                <c:pt idx="0">
                  <c:v>1952.5406995000001</c:v>
                </c:pt>
                <c:pt idx="1">
                  <c:v>5944.1360303700003</c:v>
                </c:pt>
                <c:pt idx="2">
                  <c:v>15646.038712250009</c:v>
                </c:pt>
                <c:pt idx="3">
                  <c:v>20086.525248650003</c:v>
                </c:pt>
                <c:pt idx="4">
                  <c:v>13553.788298490002</c:v>
                </c:pt>
                <c:pt idx="5">
                  <c:v>8635.8688016999877</c:v>
                </c:pt>
                <c:pt idx="6">
                  <c:v>15338.570100000001</c:v>
                </c:pt>
                <c:pt idx="7">
                  <c:v>13060.351099999987</c:v>
                </c:pt>
              </c:numCache>
            </c:numRef>
          </c:val>
        </c:ser>
        <c:ser>
          <c:idx val="6"/>
          <c:order val="8"/>
          <c:tx>
            <c:strRef>
              <c:f>'Изменения в финансировании 2015'!$A$136</c:f>
              <c:strCache>
                <c:ptCount val="1"/>
                <c:pt idx="0">
                  <c:v>Другие вопросы в области образования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val>
            <c:numRef>
              <c:f>'Изменения в финансировании 2015'!$B$136:$I$136</c:f>
              <c:numCache>
                <c:formatCode>#,##0.00</c:formatCode>
                <c:ptCount val="8"/>
                <c:pt idx="0">
                  <c:v>15162.69669287</c:v>
                </c:pt>
                <c:pt idx="1">
                  <c:v>11614.055617179993</c:v>
                </c:pt>
                <c:pt idx="2">
                  <c:v>11195.664893579999</c:v>
                </c:pt>
                <c:pt idx="3">
                  <c:v>22588.00958140998</c:v>
                </c:pt>
                <c:pt idx="4">
                  <c:v>23724.812091</c:v>
                </c:pt>
                <c:pt idx="5">
                  <c:v>21596.488799850023</c:v>
                </c:pt>
                <c:pt idx="6">
                  <c:v>13374.6636</c:v>
                </c:pt>
                <c:pt idx="7">
                  <c:v>8294.8100999999897</c:v>
                </c:pt>
              </c:numCache>
            </c:numRef>
          </c:val>
        </c:ser>
        <c:overlap val="100"/>
        <c:axId val="62142720"/>
        <c:axId val="62156800"/>
      </c:barChart>
      <c:catAx>
        <c:axId val="621427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62156800"/>
        <c:crosses val="autoZero"/>
        <c:auto val="1"/>
        <c:lblAlgn val="ctr"/>
        <c:lblOffset val="100"/>
      </c:catAx>
      <c:valAx>
        <c:axId val="62156800"/>
        <c:scaling>
          <c:orientation val="minMax"/>
          <c:max val="700000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ru-RU" b="0"/>
                  <a:t>млн руб.</a:t>
                </a:r>
              </a:p>
            </c:rich>
          </c:tx>
          <c:layout>
            <c:manualLayout>
              <c:xMode val="edge"/>
              <c:yMode val="edge"/>
              <c:x val="3.6410642802221331E-2"/>
              <c:y val="0.95131502678494151"/>
            </c:manualLayout>
          </c:layout>
        </c:title>
        <c:numFmt formatCode="#,##0" sourceLinked="0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621427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846084078081598"/>
          <c:y val="0.1740681283530614"/>
          <c:w val="0.24273505063517845"/>
          <c:h val="0.8259318716469386"/>
        </c:manualLayout>
      </c:layout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800" b="1" i="0" baseline="0" dirty="0" smtClean="0">
                <a:solidFill>
                  <a:schemeClr val="bg1"/>
                </a:solidFill>
                <a:effectLst/>
              </a:rPr>
              <a:t>Структура расходов на образование в Федеральном бюджете  </a:t>
            </a:r>
            <a:endParaRPr lang="ru-RU" dirty="0" smtClean="0">
              <a:solidFill>
                <a:schemeClr val="bg1"/>
              </a:solidFill>
              <a:effectLst/>
            </a:endParaRPr>
          </a:p>
          <a:p>
            <a:pPr>
              <a:defRPr/>
            </a:pPr>
            <a:r>
              <a:rPr lang="ru-RU" sz="1800" b="1" i="0" baseline="0" dirty="0" smtClean="0">
                <a:solidFill>
                  <a:schemeClr val="bg1"/>
                </a:solidFill>
                <a:effectLst/>
              </a:rPr>
              <a:t>на  2012-2015 гг. </a:t>
            </a:r>
            <a:endParaRPr lang="ru-RU" dirty="0">
              <a:solidFill>
                <a:schemeClr val="bg1"/>
              </a:solidFill>
              <a:effectLst/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5.4575198393640008E-2"/>
          <c:y val="0.20454459810228456"/>
          <c:w val="0.61768349487166152"/>
          <c:h val="0.74412281116351364"/>
        </c:manualLayout>
      </c:layout>
      <c:barChart>
        <c:barDir val="col"/>
        <c:grouping val="stacked"/>
        <c:ser>
          <c:idx val="5"/>
          <c:order val="0"/>
          <c:tx>
            <c:strRef>
              <c:f>'Изменения в финансировании 2015'!$A$78</c:f>
              <c:strCache>
                <c:ptCount val="1"/>
                <c:pt idx="0">
                  <c:v>Высшее и послевузовское профессиональное образование </c:v>
                </c:pt>
              </c:strCache>
            </c:strRef>
          </c:tx>
          <c:dLbls>
            <c:numFmt formatCode="0.0&quot;%&quot;" sourceLinked="0"/>
            <c:spPr>
              <a:solidFill>
                <a:schemeClr val="bg1"/>
              </a:solidFill>
              <a:ln w="19050">
                <a:solidFill>
                  <a:schemeClr val="accent6"/>
                </a:solidFill>
              </a:ln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'Изменения в финансировании 2015'!$B$72:$E$72</c:f>
              <c:strCache>
                <c:ptCount val="4"/>
                <c:pt idx="0">
                  <c:v>2012 г. </c:v>
                </c:pt>
                <c:pt idx="1">
                  <c:v>2013 г.</c:v>
                </c:pt>
                <c:pt idx="2">
                  <c:v>2014 г.</c:v>
                </c:pt>
                <c:pt idx="3">
                  <c:v>2015 г.</c:v>
                </c:pt>
              </c:strCache>
            </c:strRef>
          </c:cat>
          <c:val>
            <c:numRef>
              <c:f>'Изменения в финансировании 2015'!$B$78:$E$78</c:f>
              <c:numCache>
                <c:formatCode>#,##0.00" %"</c:formatCode>
                <c:ptCount val="4"/>
                <c:pt idx="0">
                  <c:v>74.213077347073749</c:v>
                </c:pt>
                <c:pt idx="1">
                  <c:v>73.717396781203448</c:v>
                </c:pt>
                <c:pt idx="2">
                  <c:v>78.051117524802322</c:v>
                </c:pt>
                <c:pt idx="3">
                  <c:v>84.893429705465664</c:v>
                </c:pt>
              </c:numCache>
            </c:numRef>
          </c:val>
        </c:ser>
        <c:ser>
          <c:idx val="1"/>
          <c:order val="1"/>
          <c:tx>
            <c:strRef>
              <c:f>'Изменения в финансировании 2015'!$A$74</c:f>
              <c:strCache>
                <c:ptCount val="1"/>
                <c:pt idx="0">
                  <c:v>Общее образование </c:v>
                </c:pt>
              </c:strCache>
            </c:strRef>
          </c:tx>
          <c:cat>
            <c:strRef>
              <c:f>'Изменения в финансировании 2015'!$B$72:$E$72</c:f>
              <c:strCache>
                <c:ptCount val="4"/>
                <c:pt idx="0">
                  <c:v>2012 г. </c:v>
                </c:pt>
                <c:pt idx="1">
                  <c:v>2013 г.</c:v>
                </c:pt>
                <c:pt idx="2">
                  <c:v>2014 г.</c:v>
                </c:pt>
                <c:pt idx="3">
                  <c:v>2015 г.</c:v>
                </c:pt>
              </c:strCache>
            </c:strRef>
          </c:cat>
          <c:val>
            <c:numRef>
              <c:f>'Изменения в финансировании 2015'!$B$74:$E$74</c:f>
              <c:numCache>
                <c:formatCode>#,##0.00" %"</c:formatCode>
                <c:ptCount val="4"/>
                <c:pt idx="0">
                  <c:v>14.836196117504965</c:v>
                </c:pt>
                <c:pt idx="1">
                  <c:v>9.9727555771084884</c:v>
                </c:pt>
                <c:pt idx="2">
                  <c:v>4.7303615181157985</c:v>
                </c:pt>
                <c:pt idx="3">
                  <c:v>6.0779623195156995</c:v>
                </c:pt>
              </c:numCache>
            </c:numRef>
          </c:val>
        </c:ser>
        <c:ser>
          <c:idx val="0"/>
          <c:order val="2"/>
          <c:tx>
            <c:strRef>
              <c:f>'Изменения в финансировании 2015'!$A$73</c:f>
              <c:strCache>
                <c:ptCount val="1"/>
                <c:pt idx="0">
                  <c:v>Дошкольное образование </c:v>
                </c:pt>
              </c:strCache>
            </c:strRef>
          </c:tx>
          <c:cat>
            <c:strRef>
              <c:f>'Изменения в финансировании 2015'!$B$72:$E$72</c:f>
              <c:strCache>
                <c:ptCount val="4"/>
                <c:pt idx="0">
                  <c:v>2012 г. </c:v>
                </c:pt>
                <c:pt idx="1">
                  <c:v>2013 г.</c:v>
                </c:pt>
                <c:pt idx="2">
                  <c:v>2014 г.</c:v>
                </c:pt>
                <c:pt idx="3">
                  <c:v>2015 г.</c:v>
                </c:pt>
              </c:strCache>
            </c:strRef>
          </c:cat>
          <c:val>
            <c:numRef>
              <c:f>'Изменения в финансировании 2015'!$B$73:$E$73</c:f>
              <c:numCache>
                <c:formatCode>#,##0.00" %"</c:formatCode>
                <c:ptCount val="4"/>
                <c:pt idx="0">
                  <c:v>1.1506953377473899</c:v>
                </c:pt>
                <c:pt idx="1">
                  <c:v>8.5876361491865207</c:v>
                </c:pt>
                <c:pt idx="2">
                  <c:v>8.7473962882952581</c:v>
                </c:pt>
                <c:pt idx="3">
                  <c:v>2.4859346992959752</c:v>
                </c:pt>
              </c:numCache>
            </c:numRef>
          </c:val>
        </c:ser>
        <c:ser>
          <c:idx val="2"/>
          <c:order val="3"/>
          <c:tx>
            <c:strRef>
              <c:f>'Изменения в финансировании 2015'!$A$75</c:f>
              <c:strCache>
                <c:ptCount val="1"/>
                <c:pt idx="0">
                  <c:v>Начальное профессиональное образование</c:v>
                </c:pt>
              </c:strCache>
            </c:strRef>
          </c:tx>
          <c:cat>
            <c:strRef>
              <c:f>'Изменения в финансировании 2015'!$B$72:$E$72</c:f>
              <c:strCache>
                <c:ptCount val="4"/>
                <c:pt idx="0">
                  <c:v>2012 г. </c:v>
                </c:pt>
                <c:pt idx="1">
                  <c:v>2013 г.</c:v>
                </c:pt>
                <c:pt idx="2">
                  <c:v>2014 г.</c:v>
                </c:pt>
                <c:pt idx="3">
                  <c:v>2015 г.</c:v>
                </c:pt>
              </c:strCache>
            </c:strRef>
          </c:cat>
          <c:val>
            <c:numRef>
              <c:f>'Изменения в финансировании 2015'!$B$75:$E$75</c:f>
              <c:numCache>
                <c:formatCode>#,##0.00" %"</c:formatCode>
                <c:ptCount val="4"/>
                <c:pt idx="0">
                  <c:v>0.8206340055609197</c:v>
                </c:pt>
                <c:pt idx="1">
                  <c:v>0.71000000000000052</c:v>
                </c:pt>
              </c:numCache>
            </c:numRef>
          </c:val>
        </c:ser>
        <c:ser>
          <c:idx val="3"/>
          <c:order val="4"/>
          <c:tx>
            <c:strRef>
              <c:f>'Изменения в финансировании 2015'!$A$76</c:f>
              <c:strCache>
                <c:ptCount val="1"/>
                <c:pt idx="0">
                  <c:v>Среднее профессиональное образование </c:v>
                </c:pt>
              </c:strCache>
            </c:strRef>
          </c:tx>
          <c:cat>
            <c:strRef>
              <c:f>'Изменения в финансировании 2015'!$B$72:$E$72</c:f>
              <c:strCache>
                <c:ptCount val="4"/>
                <c:pt idx="0">
                  <c:v>2012 г. </c:v>
                </c:pt>
                <c:pt idx="1">
                  <c:v>2013 г.</c:v>
                </c:pt>
                <c:pt idx="2">
                  <c:v>2014 г.</c:v>
                </c:pt>
                <c:pt idx="3">
                  <c:v>2015 г.</c:v>
                </c:pt>
              </c:strCache>
            </c:strRef>
          </c:cat>
          <c:val>
            <c:numRef>
              <c:f>'Изменения в финансировании 2015'!$B$76:$E$76</c:f>
              <c:numCache>
                <c:formatCode>#,##0.00" %"</c:formatCode>
                <c:ptCount val="4"/>
                <c:pt idx="0">
                  <c:v>0.85246594293864153</c:v>
                </c:pt>
                <c:pt idx="1">
                  <c:v>0.67112672307594168</c:v>
                </c:pt>
                <c:pt idx="2">
                  <c:v>1.568269663424664</c:v>
                </c:pt>
                <c:pt idx="3">
                  <c:v>1.4155830353233656</c:v>
                </c:pt>
              </c:numCache>
            </c:numRef>
          </c:val>
        </c:ser>
        <c:ser>
          <c:idx val="4"/>
          <c:order val="5"/>
          <c:tx>
            <c:strRef>
              <c:f>'Изменения в финансировании 2015'!$A$77</c:f>
              <c:strCache>
                <c:ptCount val="1"/>
                <c:pt idx="0">
                  <c:v>Профессиональная подготовка, переподготовка и повышение квалификации </c:v>
                </c:pt>
              </c:strCache>
            </c:strRef>
          </c:tx>
          <c:cat>
            <c:strRef>
              <c:f>'Изменения в финансировании 2015'!$B$72:$E$72</c:f>
              <c:strCache>
                <c:ptCount val="4"/>
                <c:pt idx="0">
                  <c:v>2012 г. </c:v>
                </c:pt>
                <c:pt idx="1">
                  <c:v>2013 г.</c:v>
                </c:pt>
                <c:pt idx="2">
                  <c:v>2014 г.</c:v>
                </c:pt>
                <c:pt idx="3">
                  <c:v>2015 г.</c:v>
                </c:pt>
              </c:strCache>
            </c:strRef>
          </c:cat>
          <c:val>
            <c:numRef>
              <c:f>'Изменения в финансировании 2015'!$B$77:$E$77</c:f>
              <c:numCache>
                <c:formatCode>#,##0.00" %"</c:formatCode>
                <c:ptCount val="4"/>
                <c:pt idx="0">
                  <c:v>1.0565549058977961</c:v>
                </c:pt>
                <c:pt idx="1">
                  <c:v>1.007586604361981</c:v>
                </c:pt>
                <c:pt idx="2">
                  <c:v>1.2673956075809576</c:v>
                </c:pt>
                <c:pt idx="3">
                  <c:v>1.2487408748448841</c:v>
                </c:pt>
              </c:numCache>
            </c:numRef>
          </c:val>
        </c:ser>
        <c:ser>
          <c:idx val="6"/>
          <c:order val="6"/>
          <c:tx>
            <c:strRef>
              <c:f>'Изменения в финансировании 2015'!$A$79</c:f>
              <c:strCache>
                <c:ptCount val="1"/>
                <c:pt idx="0">
                  <c:v>Молодежная политика и оздоровление детей </c:v>
                </c:pt>
              </c:strCache>
            </c:strRef>
          </c:tx>
          <c:cat>
            <c:strRef>
              <c:f>'Изменения в финансировании 2015'!$B$72:$E$72</c:f>
              <c:strCache>
                <c:ptCount val="4"/>
                <c:pt idx="0">
                  <c:v>2012 г. </c:v>
                </c:pt>
                <c:pt idx="1">
                  <c:v>2013 г.</c:v>
                </c:pt>
                <c:pt idx="2">
                  <c:v>2014 г.</c:v>
                </c:pt>
                <c:pt idx="3">
                  <c:v>2015 г.</c:v>
                </c:pt>
              </c:strCache>
            </c:strRef>
          </c:cat>
          <c:val>
            <c:numRef>
              <c:f>'Изменения в финансировании 2015'!$B$79:$E$79</c:f>
              <c:numCache>
                <c:formatCode>#,##0.00" %"</c:formatCode>
                <c:ptCount val="4"/>
                <c:pt idx="0">
                  <c:v>0.8967699562863739</c:v>
                </c:pt>
                <c:pt idx="1">
                  <c:v>0.83180734493150266</c:v>
                </c:pt>
                <c:pt idx="2">
                  <c:v>1.13681995111345</c:v>
                </c:pt>
                <c:pt idx="3">
                  <c:v>0.18132567523640697</c:v>
                </c:pt>
              </c:numCache>
            </c:numRef>
          </c:val>
        </c:ser>
        <c:ser>
          <c:idx val="7"/>
          <c:order val="7"/>
          <c:tx>
            <c:strRef>
              <c:f>'Изменения в финансировании 2015'!$A$80</c:f>
              <c:strCache>
                <c:ptCount val="1"/>
                <c:pt idx="0">
                  <c:v>Прикладные научные исследования в сфере образования </c:v>
                </c:pt>
              </c:strCache>
            </c:strRef>
          </c:tx>
          <c:cat>
            <c:strRef>
              <c:f>'Изменения в финансировании 2015'!$B$72:$E$72</c:f>
              <c:strCache>
                <c:ptCount val="4"/>
                <c:pt idx="0">
                  <c:v>2012 г. </c:v>
                </c:pt>
                <c:pt idx="1">
                  <c:v>2013 г.</c:v>
                </c:pt>
                <c:pt idx="2">
                  <c:v>2014 г.</c:v>
                </c:pt>
                <c:pt idx="3">
                  <c:v>2015 г.</c:v>
                </c:pt>
              </c:strCache>
            </c:strRef>
          </c:cat>
          <c:val>
            <c:numRef>
              <c:f>'Изменения в финансировании 2015'!$B$80:$E$80</c:f>
              <c:numCache>
                <c:formatCode>#,##0.00" %"</c:formatCode>
                <c:ptCount val="4"/>
                <c:pt idx="0">
                  <c:v>2.2446055681602601</c:v>
                </c:pt>
                <c:pt idx="1">
                  <c:v>1.2845676963378876</c:v>
                </c:pt>
                <c:pt idx="2">
                  <c:v>2.4031670284261932</c:v>
                </c:pt>
                <c:pt idx="3">
                  <c:v>2.3099780470286873</c:v>
                </c:pt>
              </c:numCache>
            </c:numRef>
          </c:val>
        </c:ser>
        <c:ser>
          <c:idx val="8"/>
          <c:order val="8"/>
          <c:tx>
            <c:strRef>
              <c:f>'Изменения в финансировании 2015'!$A$81</c:f>
              <c:strCache>
                <c:ptCount val="1"/>
                <c:pt idx="0">
                  <c:v>Другие вопросы в сфере образования </c:v>
                </c:pt>
              </c:strCache>
            </c:strRef>
          </c:tx>
          <c:cat>
            <c:strRef>
              <c:f>'Изменения в финансировании 2015'!$B$72:$E$72</c:f>
              <c:strCache>
                <c:ptCount val="4"/>
                <c:pt idx="0">
                  <c:v>2012 г. </c:v>
                </c:pt>
                <c:pt idx="1">
                  <c:v>2013 г.</c:v>
                </c:pt>
                <c:pt idx="2">
                  <c:v>2014 г.</c:v>
                </c:pt>
                <c:pt idx="3">
                  <c:v>2015 г.</c:v>
                </c:pt>
              </c:strCache>
            </c:strRef>
          </c:cat>
          <c:val>
            <c:numRef>
              <c:f>'Изменения в финансировании 2015'!$B$81:$E$81</c:f>
              <c:numCache>
                <c:formatCode>#,##0.00" %"</c:formatCode>
                <c:ptCount val="4"/>
                <c:pt idx="0">
                  <c:v>3.9290008188299095</c:v>
                </c:pt>
                <c:pt idx="1">
                  <c:v>3.2124332251491783</c:v>
                </c:pt>
                <c:pt idx="2">
                  <c:v>2.0954724182413798</c:v>
                </c:pt>
                <c:pt idx="3">
                  <c:v>1.3870456432893319</c:v>
                </c:pt>
              </c:numCache>
            </c:numRef>
          </c:val>
        </c:ser>
        <c:overlap val="100"/>
        <c:axId val="79860864"/>
        <c:axId val="79862400"/>
      </c:barChart>
      <c:catAx>
        <c:axId val="79860864"/>
        <c:scaling>
          <c:orientation val="minMax"/>
        </c:scaling>
        <c:axPos val="b"/>
        <c:tickLblPos val="nextTo"/>
        <c:crossAx val="79862400"/>
        <c:crosses val="autoZero"/>
        <c:auto val="1"/>
        <c:lblAlgn val="ctr"/>
        <c:lblOffset val="100"/>
      </c:catAx>
      <c:valAx>
        <c:axId val="79862400"/>
        <c:scaling>
          <c:orientation val="minMax"/>
          <c:max val="100"/>
        </c:scaling>
        <c:axPos val="l"/>
        <c:majorGridlines/>
        <c:numFmt formatCode="#,##0&quot; %&quot;" sourceLinked="0"/>
        <c:tickLblPos val="nextTo"/>
        <c:crossAx val="798608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634295730727945"/>
          <c:y val="0.2162678312529214"/>
          <c:w val="0.31137737915210983"/>
          <c:h val="0.75103277882136632"/>
        </c:manualLayout>
      </c:layout>
    </c:legend>
    <c:plotVisOnly val="1"/>
    <c:dispBlanksAs val="gap"/>
  </c:chart>
  <c:txPr>
    <a:bodyPr/>
    <a:lstStyle/>
    <a:p>
      <a:pPr>
        <a:defRPr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r>
              <a:rPr lang="ru-RU" sz="1400" b="1" i="0" baseline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субсидии на госзадание (ГЗ),  2013-2015 гг.</a:t>
            </a:r>
            <a:endParaRPr lang="ru-RU" sz="140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4132235010383621"/>
          <c:y val="4.2390183279131043E-2"/>
        </c:manualLayout>
      </c:layout>
    </c:title>
    <c:plotArea>
      <c:layout>
        <c:manualLayout>
          <c:layoutTarget val="inner"/>
          <c:xMode val="edge"/>
          <c:yMode val="edge"/>
          <c:x val="6.0110799646158113E-2"/>
          <c:y val="0.23240914680656652"/>
          <c:w val="0.58811988421185657"/>
          <c:h val="0.71751655513878854"/>
        </c:manualLayout>
      </c:layout>
      <c:barChart>
        <c:barDir val="col"/>
        <c:grouping val="stacked"/>
        <c:ser>
          <c:idx val="1"/>
          <c:order val="0"/>
          <c:tx>
            <c:strRef>
              <c:f>'Сводная все вузы'!$DL$4</c:f>
              <c:strCache>
                <c:ptCount val="1"/>
                <c:pt idx="0">
                  <c:v>Федеральные университеты и НИУ </c:v>
                </c:pt>
              </c:strCache>
            </c:strRef>
          </c:tx>
          <c:dLbls>
            <c:spPr>
              <a:solidFill>
                <a:schemeClr val="bg1"/>
              </a:solidFill>
              <a:ln w="12700"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val>
            <c:numRef>
              <c:f>'Сводная все вузы'!$DP$4:$DR$4</c:f>
              <c:numCache>
                <c:formatCode>0.0"%"</c:formatCode>
                <c:ptCount val="3"/>
                <c:pt idx="0">
                  <c:v>38.139073879494546</c:v>
                </c:pt>
                <c:pt idx="1">
                  <c:v>40.474236674470035</c:v>
                </c:pt>
                <c:pt idx="2">
                  <c:v>42.522241993214024</c:v>
                </c:pt>
              </c:numCache>
            </c:numRef>
          </c:val>
        </c:ser>
        <c:ser>
          <c:idx val="0"/>
          <c:order val="1"/>
          <c:tx>
            <c:strRef>
              <c:f>'Сводная все вузы'!$DL$3</c:f>
              <c:strCache>
                <c:ptCount val="1"/>
                <c:pt idx="0">
                  <c:v>Вузы подведоственные Минобрнауки, кроме НИУ и федеральных университетов</c:v>
                </c:pt>
              </c:strCache>
            </c:strRef>
          </c:tx>
          <c:dLbls>
            <c:spPr>
              <a:solidFill>
                <a:schemeClr val="bg1"/>
              </a:solidFill>
              <a:ln w="12700">
                <a:solidFill>
                  <a:srgbClr val="00B0F0"/>
                </a:solidFill>
              </a:ln>
            </c:spPr>
            <c:txPr>
              <a:bodyPr/>
              <a:lstStyle/>
              <a:p>
                <a:pPr>
                  <a:defRPr b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'Сводная все вузы'!$DP$2:$DR$2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'Сводная все вузы'!$DP$3:$DR$3</c:f>
              <c:numCache>
                <c:formatCode>0.0"%"</c:formatCode>
                <c:ptCount val="3"/>
                <c:pt idx="0">
                  <c:v>61.860926120505461</c:v>
                </c:pt>
                <c:pt idx="1">
                  <c:v>59.525763325530029</c:v>
                </c:pt>
                <c:pt idx="2">
                  <c:v>57.477758006785983</c:v>
                </c:pt>
              </c:numCache>
            </c:numRef>
          </c:val>
        </c:ser>
        <c:overlap val="100"/>
        <c:axId val="87390464"/>
        <c:axId val="87400448"/>
      </c:barChart>
      <c:catAx>
        <c:axId val="87390464"/>
        <c:scaling>
          <c:orientation val="minMax"/>
        </c:scaling>
        <c:axPos val="b"/>
        <c:numFmt formatCode="General" sourceLinked="1"/>
        <c:tickLblPos val="nextTo"/>
        <c:crossAx val="87400448"/>
        <c:crosses val="autoZero"/>
        <c:auto val="1"/>
        <c:lblAlgn val="ctr"/>
        <c:lblOffset val="100"/>
      </c:catAx>
      <c:valAx>
        <c:axId val="87400448"/>
        <c:scaling>
          <c:orientation val="minMax"/>
          <c:max val="100"/>
        </c:scaling>
        <c:axPos val="l"/>
        <c:majorGridlines/>
        <c:numFmt formatCode="0&quot;%&quot;" sourceLinked="0"/>
        <c:tickLblPos val="nextTo"/>
        <c:crossAx val="873904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219636849726005"/>
          <c:y val="0.44370108420006449"/>
          <c:w val="0.20656489638174491"/>
          <c:h val="0.49492836949985203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</c:chart>
  <c:txPr>
    <a:bodyPr/>
    <a:lstStyle/>
    <a:p>
      <a:pPr>
        <a:defRPr sz="105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/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>
                <a:solidFill>
                  <a:schemeClr val="bg1"/>
                </a:solidFill>
              </a:defRPr>
            </a:pPr>
            <a:r>
              <a:rPr lang="ru-RU" sz="1400" b="1" i="0" baseline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распределения субсидии в группе федеральных университетов и НИУ, 2013-2015 гг.</a:t>
            </a:r>
            <a:endParaRPr lang="ru-RU" sz="14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2000">
                <a:solidFill>
                  <a:schemeClr val="bg1"/>
                </a:solidFill>
              </a:defRPr>
            </a:pPr>
            <a:endParaRPr lang="ru-RU" sz="2000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22779372761193759"/>
          <c:y val="1.3170636279160757E-3"/>
        </c:manualLayout>
      </c:layout>
    </c:title>
    <c:plotArea>
      <c:layout>
        <c:manualLayout>
          <c:layoutTarget val="inner"/>
          <c:xMode val="edge"/>
          <c:yMode val="edge"/>
          <c:x val="5.9165121977953351E-2"/>
          <c:y val="0.19502078544529766"/>
          <c:w val="0.58673511174861837"/>
          <c:h val="0.7554139971633983"/>
        </c:manualLayout>
      </c:layout>
      <c:barChart>
        <c:barDir val="col"/>
        <c:grouping val="stacked"/>
        <c:ser>
          <c:idx val="0"/>
          <c:order val="0"/>
          <c:tx>
            <c:strRef>
              <c:f>'Сводная все вузы'!$S$66</c:f>
              <c:strCache>
                <c:ptCount val="1"/>
                <c:pt idx="0">
                  <c:v>Субсидия на государственное задание (ГЗ) на оказание гос. образовательных услуг ВО и СПО</c:v>
                </c:pt>
              </c:strCache>
            </c:strRef>
          </c:tx>
          <c:dLbls>
            <c:spPr>
              <a:solidFill>
                <a:schemeClr val="bg1"/>
              </a:solidFill>
              <a:ln w="15875">
                <a:solidFill>
                  <a:schemeClr val="tx2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'Сводная все вузы'!$AQ$67:$AS$67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'Сводная все вузы'!$S$104:$U$104</c:f>
              <c:numCache>
                <c:formatCode>0.0"%"</c:formatCode>
                <c:ptCount val="3"/>
                <c:pt idx="0">
                  <c:v>62.981302679527005</c:v>
                </c:pt>
                <c:pt idx="1">
                  <c:v>66.076260353300214</c:v>
                </c:pt>
                <c:pt idx="2">
                  <c:v>81.853577247441834</c:v>
                </c:pt>
              </c:numCache>
            </c:numRef>
          </c:val>
        </c:ser>
        <c:ser>
          <c:idx val="1"/>
          <c:order val="1"/>
          <c:tx>
            <c:strRef>
              <c:f>'Сводная все вузы'!$V$66</c:f>
              <c:strCache>
                <c:ptCount val="1"/>
                <c:pt idx="0">
                  <c:v>Субсидия на ГЗ на оказание гос. образовательных услуг ОО, ДО и ДопО</c:v>
                </c:pt>
              </c:strCache>
            </c:strRef>
          </c:tx>
          <c:cat>
            <c:numRef>
              <c:f>'Сводная все вузы'!$AQ$67:$AS$67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'Сводная все вузы'!$V$104:$X$104</c:f>
              <c:numCache>
                <c:formatCode>0.0"%"</c:formatCode>
                <c:ptCount val="3"/>
                <c:pt idx="0">
                  <c:v>0.46247537889881662</c:v>
                </c:pt>
                <c:pt idx="1">
                  <c:v>0.76993127080259793</c:v>
                </c:pt>
                <c:pt idx="2">
                  <c:v>0.82986863369409403</c:v>
                </c:pt>
              </c:numCache>
            </c:numRef>
          </c:val>
        </c:ser>
        <c:ser>
          <c:idx val="2"/>
          <c:order val="2"/>
          <c:tx>
            <c:strRef>
              <c:f>'Сводная все вузы'!$Y$66</c:f>
              <c:strCache>
                <c:ptCount val="1"/>
                <c:pt idx="0">
                  <c:v>Субсидия на государственное задание (содержание имущества)</c:v>
                </c:pt>
              </c:strCache>
            </c:strRef>
          </c:tx>
          <c:cat>
            <c:numRef>
              <c:f>'Сводная все вузы'!$AQ$67:$AS$67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'Сводная все вузы'!$Y$104:$AA$104</c:f>
              <c:numCache>
                <c:formatCode>0.0"%"</c:formatCode>
                <c:ptCount val="3"/>
                <c:pt idx="0">
                  <c:v>9.6441183984418632</c:v>
                </c:pt>
                <c:pt idx="1">
                  <c:v>7.7007946215370158</c:v>
                </c:pt>
                <c:pt idx="2">
                  <c:v>11.23728969787029</c:v>
                </c:pt>
              </c:numCache>
            </c:numRef>
          </c:val>
        </c:ser>
        <c:ser>
          <c:idx val="3"/>
          <c:order val="3"/>
          <c:tx>
            <c:strRef>
              <c:f>'Сводная все вузы'!$AB$66</c:f>
              <c:strCache>
                <c:ptCount val="1"/>
                <c:pt idx="0">
                  <c:v>Субсидия на ГЗ на выполнение работ - прикладные и фундаментальные научные исследования и иные научные работы в рамках ГЗ</c:v>
                </c:pt>
              </c:strCache>
            </c:strRef>
          </c:tx>
          <c:cat>
            <c:numRef>
              <c:f>'Сводная все вузы'!$AQ$67:$AS$67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'Сводная все вузы'!$AB$104:$AD$104</c:f>
              <c:numCache>
                <c:formatCode>0.0"%"</c:formatCode>
                <c:ptCount val="3"/>
                <c:pt idx="0">
                  <c:v>3.5544570588866198</c:v>
                </c:pt>
                <c:pt idx="1">
                  <c:v>5.7411202830033181</c:v>
                </c:pt>
                <c:pt idx="2">
                  <c:v>5.1713308642963796</c:v>
                </c:pt>
              </c:numCache>
            </c:numRef>
          </c:val>
        </c:ser>
        <c:ser>
          <c:idx val="4"/>
          <c:order val="4"/>
          <c:tx>
            <c:strRef>
              <c:f>'Сводная все вузы'!$AE$66</c:f>
              <c:strCache>
                <c:ptCount val="1"/>
                <c:pt idx="0">
                  <c:v>Субсидия на ГЗ на выполнение общественно-значимых мероприятий</c:v>
                </c:pt>
              </c:strCache>
            </c:strRef>
          </c:tx>
          <c:cat>
            <c:numRef>
              <c:f>'Сводная все вузы'!$AQ$67:$AS$67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'Сводная все вузы'!$AE$104:$AG$104</c:f>
              <c:numCache>
                <c:formatCode>0.0"%"</c:formatCode>
                <c:ptCount val="3"/>
                <c:pt idx="0">
                  <c:v>6.0871265518122355</c:v>
                </c:pt>
                <c:pt idx="1">
                  <c:v>9.358328711867749</c:v>
                </c:pt>
                <c:pt idx="2">
                  <c:v>0</c:v>
                </c:pt>
              </c:numCache>
            </c:numRef>
          </c:val>
        </c:ser>
        <c:ser>
          <c:idx val="5"/>
          <c:order val="5"/>
          <c:tx>
            <c:strRef>
              <c:f>'Сводная все вузы'!$AH$66</c:f>
              <c:strCache>
                <c:ptCount val="1"/>
                <c:pt idx="0">
                  <c:v>СМП ДВФУ</c:v>
                </c:pt>
              </c:strCache>
            </c:strRef>
          </c:tx>
          <c:cat>
            <c:numRef>
              <c:f>'Сводная все вузы'!$AQ$67:$AS$67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'Сводная все вузы'!$AH$104:$AJ$104</c:f>
              <c:numCache>
                <c:formatCode>0.0"%"</c:formatCode>
                <c:ptCount val="3"/>
                <c:pt idx="0">
                  <c:v>0</c:v>
                </c:pt>
                <c:pt idx="1">
                  <c:v>0.27795433012174658</c:v>
                </c:pt>
                <c:pt idx="2">
                  <c:v>0.9079335566972595</c:v>
                </c:pt>
              </c:numCache>
            </c:numRef>
          </c:val>
        </c:ser>
        <c:ser>
          <c:idx val="6"/>
          <c:order val="6"/>
          <c:tx>
            <c:strRef>
              <c:f>'Сводная все вузы'!$AK$66</c:f>
              <c:strCache>
                <c:ptCount val="1"/>
                <c:pt idx="0">
                  <c:v>Программы развития федеральных университетов</c:v>
                </c:pt>
              </c:strCache>
            </c:strRef>
          </c:tx>
          <c:cat>
            <c:numRef>
              <c:f>'Сводная все вузы'!$AQ$67:$AS$67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'Сводная все вузы'!$AK$104:$AM$104</c:f>
              <c:numCache>
                <c:formatCode>0.0"%"</c:formatCode>
                <c:ptCount val="3"/>
                <c:pt idx="0">
                  <c:v>9.2770077211978581</c:v>
                </c:pt>
                <c:pt idx="1">
                  <c:v>8.1718573055793495</c:v>
                </c:pt>
                <c:pt idx="2">
                  <c:v>0</c:v>
                </c:pt>
              </c:numCache>
            </c:numRef>
          </c:val>
        </c:ser>
        <c:ser>
          <c:idx val="7"/>
          <c:order val="7"/>
          <c:tx>
            <c:strRef>
              <c:f>'Сводная все вузы'!$AN$66</c:f>
              <c:strCache>
                <c:ptCount val="1"/>
                <c:pt idx="0">
                  <c:v>Налоги возмещенные Минфином России в 2014 году</c:v>
                </c:pt>
              </c:strCache>
            </c:strRef>
          </c:tx>
          <c:cat>
            <c:numRef>
              <c:f>'Сводная все вузы'!$AQ$67:$AS$67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'Сводная все вузы'!$AN$104:$AP$104</c:f>
              <c:numCache>
                <c:formatCode>0.0"%"</c:formatCode>
                <c:ptCount val="3"/>
                <c:pt idx="0">
                  <c:v>0</c:v>
                </c:pt>
                <c:pt idx="1">
                  <c:v>1.9037531237880032</c:v>
                </c:pt>
                <c:pt idx="2">
                  <c:v>0</c:v>
                </c:pt>
              </c:numCache>
            </c:numRef>
          </c:val>
        </c:ser>
        <c:ser>
          <c:idx val="8"/>
          <c:order val="8"/>
          <c:tx>
            <c:strRef>
              <c:f>'Сводная все вузы'!$AQ$66</c:f>
              <c:strCache>
                <c:ptCount val="1"/>
                <c:pt idx="0">
                  <c:v>Доп. зарплата по 597 Указу Президента РФ</c:v>
                </c:pt>
              </c:strCache>
            </c:strRef>
          </c:tx>
          <c:cat>
            <c:numRef>
              <c:f>'Сводная все вузы'!$AQ$67:$AS$67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'Сводная все вузы'!$AQ$104:$AS$104</c:f>
              <c:numCache>
                <c:formatCode>0.0"%"</c:formatCode>
                <c:ptCount val="3"/>
                <c:pt idx="0">
                  <c:v>7.9935122112355845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overlap val="100"/>
        <c:axId val="89414656"/>
        <c:axId val="90841856"/>
      </c:barChart>
      <c:catAx>
        <c:axId val="89414656"/>
        <c:scaling>
          <c:orientation val="minMax"/>
        </c:scaling>
        <c:axPos val="b"/>
        <c:numFmt formatCode="General" sourceLinked="1"/>
        <c:tickLblPos val="nextTo"/>
        <c:crossAx val="90841856"/>
        <c:crosses val="autoZero"/>
        <c:auto val="1"/>
        <c:lblAlgn val="ctr"/>
        <c:lblOffset val="100"/>
      </c:catAx>
      <c:valAx>
        <c:axId val="90841856"/>
        <c:scaling>
          <c:orientation val="minMax"/>
          <c:max val="100"/>
        </c:scaling>
        <c:axPos val="l"/>
        <c:majorGridlines/>
        <c:numFmt formatCode="0&quot;%&quot;" sourceLinked="0"/>
        <c:tickLblPos val="nextTo"/>
        <c:crossAx val="894146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283180511526973"/>
          <c:y val="0.18881449601408526"/>
          <c:w val="0.33851018622672202"/>
          <c:h val="0.81082212549518262"/>
        </c:manualLayout>
      </c:layout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gap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r>
              <a:rPr lang="ru-RU" sz="1400" b="1" i="0" baseline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распределения субсидии в группе вузов, подведоственных Минобрнауки, кроме НИУ и федеральных университетов,  2013-2015 гг.</a:t>
            </a:r>
            <a:endParaRPr lang="ru-RU" sz="140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5730183541219284"/>
          <c:y val="0"/>
        </c:manualLayout>
      </c:layout>
    </c:title>
    <c:plotArea>
      <c:layout>
        <c:manualLayout>
          <c:layoutTarget val="inner"/>
          <c:xMode val="edge"/>
          <c:yMode val="edge"/>
          <c:x val="5.898240374319471E-2"/>
          <c:y val="0.20801207721954773"/>
          <c:w val="0.57691416365840509"/>
          <c:h val="0.74373395835568523"/>
        </c:manualLayout>
      </c:layout>
      <c:barChart>
        <c:barDir val="col"/>
        <c:grouping val="stacked"/>
        <c:ser>
          <c:idx val="0"/>
          <c:order val="0"/>
          <c:tx>
            <c:strRef>
              <c:f>'Сводная все вузы'!$CN$1</c:f>
              <c:strCache>
                <c:ptCount val="1"/>
                <c:pt idx="0">
                  <c:v>Субсидия на государственное задание (ГЗ) на оказание гос. образовательных услуг ВО и СПО</c:v>
                </c:pt>
              </c:strCache>
            </c:strRef>
          </c:tx>
          <c:dLbls>
            <c:spPr>
              <a:solidFill>
                <a:schemeClr val="bg1"/>
              </a:solidFill>
              <a:ln w="15875">
                <a:solidFill>
                  <a:schemeClr val="tx2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'Сводная все вузы'!$CN$2:$CP$2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'Сводная все вузы'!$CN$264:$CP$264</c:f>
              <c:numCache>
                <c:formatCode>0.0"%"</c:formatCode>
                <c:ptCount val="3"/>
                <c:pt idx="0">
                  <c:v>73.872034263122472</c:v>
                </c:pt>
                <c:pt idx="1">
                  <c:v>79.227198766983008</c:v>
                </c:pt>
                <c:pt idx="2">
                  <c:v>86.970431015627241</c:v>
                </c:pt>
              </c:numCache>
            </c:numRef>
          </c:val>
        </c:ser>
        <c:ser>
          <c:idx val="1"/>
          <c:order val="1"/>
          <c:tx>
            <c:strRef>
              <c:f>'Сводная все вузы'!$CQ$1</c:f>
              <c:strCache>
                <c:ptCount val="1"/>
                <c:pt idx="0">
                  <c:v> Субсидия на ГЗ на оказание гос. образовательных услуг ОО, ДО и ДопО</c:v>
                </c:pt>
              </c:strCache>
            </c:strRef>
          </c:tx>
          <c:val>
            <c:numRef>
              <c:f>'Сводная все вузы'!$CQ$264:$CS$264</c:f>
              <c:numCache>
                <c:formatCode>0.0"%"</c:formatCode>
                <c:ptCount val="3"/>
                <c:pt idx="0">
                  <c:v>0.61236474406590358</c:v>
                </c:pt>
                <c:pt idx="1">
                  <c:v>0.95991634840102069</c:v>
                </c:pt>
                <c:pt idx="2">
                  <c:v>1.119040646297943</c:v>
                </c:pt>
              </c:numCache>
            </c:numRef>
          </c:val>
        </c:ser>
        <c:ser>
          <c:idx val="2"/>
          <c:order val="2"/>
          <c:tx>
            <c:strRef>
              <c:f>'Сводная все вузы'!$CT$1</c:f>
              <c:strCache>
                <c:ptCount val="1"/>
                <c:pt idx="0">
                  <c:v>Субсидия на государственное задание (содержание имущества)</c:v>
                </c:pt>
              </c:strCache>
            </c:strRef>
          </c:tx>
          <c:val>
            <c:numRef>
              <c:f>'Сводная все вузы'!$CT$264:$CV$264</c:f>
              <c:numCache>
                <c:formatCode>0.0"%"</c:formatCode>
                <c:ptCount val="3"/>
                <c:pt idx="0">
                  <c:v>6.9359475342051891</c:v>
                </c:pt>
                <c:pt idx="1">
                  <c:v>6.6085047628683089</c:v>
                </c:pt>
                <c:pt idx="2">
                  <c:v>8.1958271255113839</c:v>
                </c:pt>
              </c:numCache>
            </c:numRef>
          </c:val>
        </c:ser>
        <c:ser>
          <c:idx val="3"/>
          <c:order val="3"/>
          <c:tx>
            <c:strRef>
              <c:f>'Сводная все вузы'!$CW$1</c:f>
              <c:strCache>
                <c:ptCount val="1"/>
                <c:pt idx="0">
                  <c:v>Субсидия на ГЗ на выполнение работ - прикладные и фундаментальные научные исследования и иные научные работы в рамках ГЗ</c:v>
                </c:pt>
              </c:strCache>
            </c:strRef>
          </c:tx>
          <c:val>
            <c:numRef>
              <c:f>'Сводная все вузы'!$CW$264:$CY$264</c:f>
              <c:numCache>
                <c:formatCode>0.0"%"</c:formatCode>
                <c:ptCount val="3"/>
                <c:pt idx="0">
                  <c:v>2.2646641259859992</c:v>
                </c:pt>
                <c:pt idx="1">
                  <c:v>3.7917433214935587</c:v>
                </c:pt>
                <c:pt idx="2">
                  <c:v>3.7147012125632952</c:v>
                </c:pt>
              </c:numCache>
            </c:numRef>
          </c:val>
        </c:ser>
        <c:ser>
          <c:idx val="4"/>
          <c:order val="4"/>
          <c:tx>
            <c:strRef>
              <c:f>'Сводная все вузы'!$CZ$1</c:f>
              <c:strCache>
                <c:ptCount val="1"/>
                <c:pt idx="0">
                  <c:v>Субсидия на ГЗ на выполнение общественно-значимых мероприятий</c:v>
                </c:pt>
              </c:strCache>
            </c:strRef>
          </c:tx>
          <c:val>
            <c:numRef>
              <c:f>'Сводная все вузы'!$CZ$264:$DB$264</c:f>
              <c:numCache>
                <c:formatCode>0.0"%"</c:formatCode>
                <c:ptCount val="3"/>
                <c:pt idx="0">
                  <c:v>7.8601251154939815</c:v>
                </c:pt>
                <c:pt idx="1">
                  <c:v>8.8502077646997712</c:v>
                </c:pt>
                <c:pt idx="2">
                  <c:v>0</c:v>
                </c:pt>
              </c:numCache>
            </c:numRef>
          </c:val>
        </c:ser>
        <c:ser>
          <c:idx val="5"/>
          <c:order val="5"/>
          <c:tx>
            <c:strRef>
              <c:f>'Сводная все вузы'!$DC$1</c:f>
              <c:strCache>
                <c:ptCount val="1"/>
                <c:pt idx="0">
                  <c:v>Налоги возмещенные Минфином России в 2014 году</c:v>
                </c:pt>
              </c:strCache>
            </c:strRef>
          </c:tx>
          <c:val>
            <c:numRef>
              <c:f>'Сводная все вузы'!$DC$264:$DE$264</c:f>
              <c:numCache>
                <c:formatCode>0.0"%"</c:formatCode>
                <c:ptCount val="3"/>
                <c:pt idx="0">
                  <c:v>0</c:v>
                </c:pt>
                <c:pt idx="1">
                  <c:v>0.56242903555437362</c:v>
                </c:pt>
                <c:pt idx="2">
                  <c:v>0</c:v>
                </c:pt>
              </c:numCache>
            </c:numRef>
          </c:val>
        </c:ser>
        <c:ser>
          <c:idx val="6"/>
          <c:order val="6"/>
          <c:tx>
            <c:strRef>
              <c:f>'Сводная все вузы'!$DF$1</c:f>
              <c:strCache>
                <c:ptCount val="1"/>
                <c:pt idx="0">
                  <c:v>Доп. зарплата по 597 Указу Президента РФ</c:v>
                </c:pt>
              </c:strCache>
            </c:strRef>
          </c:tx>
          <c:val>
            <c:numRef>
              <c:f>'Сводная все вузы'!$DF$264:$DH$264</c:f>
              <c:numCache>
                <c:formatCode>0.0"%"</c:formatCode>
                <c:ptCount val="3"/>
                <c:pt idx="0">
                  <c:v>8.4548642171264259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overlap val="100"/>
        <c:axId val="91076480"/>
        <c:axId val="91078016"/>
      </c:barChart>
      <c:catAx>
        <c:axId val="91076480"/>
        <c:scaling>
          <c:orientation val="minMax"/>
        </c:scaling>
        <c:axPos val="b"/>
        <c:numFmt formatCode="General" sourceLinked="1"/>
        <c:tickLblPos val="nextTo"/>
        <c:crossAx val="91078016"/>
        <c:crosses val="autoZero"/>
        <c:auto val="1"/>
        <c:lblAlgn val="ctr"/>
        <c:lblOffset val="100"/>
      </c:catAx>
      <c:valAx>
        <c:axId val="91078016"/>
        <c:scaling>
          <c:orientation val="minMax"/>
          <c:max val="100"/>
        </c:scaling>
        <c:axPos val="l"/>
        <c:majorGridlines/>
        <c:numFmt formatCode="0&quot;%&quot;" sourceLinked="0"/>
        <c:tickLblPos val="nextTo"/>
        <c:crossAx val="910764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390395833016102"/>
          <c:y val="0.1972207285818853"/>
          <c:w val="0.33835909776268358"/>
          <c:h val="0.74892632477080645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sz="1600" dirty="0">
                <a:solidFill>
                  <a:schemeClr val="bg1"/>
                </a:solidFill>
              </a:rPr>
              <a:t>Расходы на высшее образование в Федеральном бюджете</a:t>
            </a:r>
          </a:p>
        </c:rich>
      </c:tx>
      <c:layout>
        <c:manualLayout>
          <c:xMode val="edge"/>
          <c:yMode val="edge"/>
          <c:x val="0.19764816468100271"/>
          <c:y val="4.3740810361606694E-2"/>
        </c:manualLayout>
      </c:layout>
    </c:title>
    <c:plotArea>
      <c:layout>
        <c:manualLayout>
          <c:layoutTarget val="inner"/>
          <c:xMode val="edge"/>
          <c:yMode val="edge"/>
          <c:x val="0.10980274726551613"/>
          <c:y val="0.25855348608195472"/>
          <c:w val="0.47982865082777315"/>
          <c:h val="0.69409941867989766"/>
        </c:manualLayout>
      </c:layout>
      <c:barChart>
        <c:barDir val="col"/>
        <c:grouping val="clustered"/>
        <c:ser>
          <c:idx val="1"/>
          <c:order val="1"/>
          <c:tx>
            <c:v>Заложено в 384-ФЗ до внесения поправок</c:v>
          </c:tx>
          <c:dLbls>
            <c:dLbl>
              <c:idx val="7"/>
              <c:layout>
                <c:manualLayout>
                  <c:x val="0"/>
                  <c:y val="3.0652627423615856E-2"/>
                </c:manualLayout>
              </c:layout>
              <c:numFmt formatCode="#,##0" sourceLinked="0"/>
              <c:spPr>
                <a:solidFill>
                  <a:schemeClr val="bg1"/>
                </a:solidFill>
                <a:ln w="15875">
                  <a:solidFill>
                    <a:srgbClr val="C00000"/>
                  </a:solidFill>
                </a:ln>
              </c:spPr>
              <c:txPr>
                <a:bodyPr/>
                <a:lstStyle/>
                <a:p>
                  <a:pPr>
                    <a:defRPr b="1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dLblPos val="outEnd"/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val>
            <c:numRef>
              <c:f>'Изменения в финансировании 2015'!$B$138:$I$138</c:f>
              <c:numCache>
                <c:formatCode>#,##0.00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537354.61140000005</c:v>
                </c:pt>
              </c:numCache>
            </c:numRef>
          </c:val>
        </c:ser>
        <c:axId val="62543360"/>
        <c:axId val="62544896"/>
      </c:barChart>
      <c:lineChart>
        <c:grouping val="standard"/>
        <c:ser>
          <c:idx val="0"/>
          <c:order val="0"/>
          <c:tx>
            <c:v>В реальных ценах</c:v>
          </c:tx>
          <c:dLbls>
            <c:dLbl>
              <c:idx val="7"/>
              <c:layout/>
              <c:numFmt formatCode="#,##0" sourceLinked="0"/>
              <c:spPr>
                <a:solidFill>
                  <a:schemeClr val="bg1"/>
                </a:solidFill>
                <a:ln w="15875">
                  <a:solidFill>
                    <a:schemeClr val="tx2"/>
                  </a:solidFill>
                </a:ln>
              </c:spPr>
              <c:txPr>
                <a:bodyPr/>
                <a:lstStyle/>
                <a:p>
                  <a:pPr>
                    <a:defRPr b="1">
                      <a:solidFill>
                        <a:schemeClr val="tx2"/>
                      </a:solidFill>
                    </a:defRPr>
                  </a:pPr>
                  <a:endParaRPr lang="ru-RU"/>
                </a:p>
              </c:txPr>
              <c:dLblPos val="b"/>
              <c:showVal val="1"/>
            </c:dLbl>
            <c:delete val="1"/>
            <c:numFmt formatCode="#,##0" sourceLinked="0"/>
            <c:spPr>
              <a:solidFill>
                <a:schemeClr val="bg1"/>
              </a:solidFill>
              <a:ln w="12700">
                <a:solidFill>
                  <a:schemeClr val="tx2"/>
                </a:solidFill>
              </a:ln>
            </c:spPr>
            <c:txPr>
              <a:bodyPr/>
              <a:lstStyle/>
              <a:p>
                <a:pPr>
                  <a:defRPr b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dLblPos val="b"/>
          </c:dLbls>
          <c:cat>
            <c:numRef>
              <c:f>'Изменения в финансировании 2015'!$B$125:$I$125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'Изменения в финансировании 2015'!$B$133:$I$133</c:f>
              <c:numCache>
                <c:formatCode>#,##0.00</c:formatCode>
                <c:ptCount val="8"/>
                <c:pt idx="0">
                  <c:v>270730.11935636</c:v>
                </c:pt>
                <c:pt idx="1">
                  <c:v>323253.00699315005</c:v>
                </c:pt>
                <c:pt idx="2">
                  <c:v>351448.67323662998</c:v>
                </c:pt>
                <c:pt idx="3">
                  <c:v>382083.25975479989</c:v>
                </c:pt>
                <c:pt idx="4">
                  <c:v>448126.99104464002</c:v>
                </c:pt>
                <c:pt idx="5">
                  <c:v>495586.00050446996</c:v>
                </c:pt>
                <c:pt idx="6">
                  <c:v>498172.83750000002</c:v>
                </c:pt>
                <c:pt idx="7">
                  <c:v>513246.28560000064</c:v>
                </c:pt>
              </c:numCache>
            </c:numRef>
          </c:val>
        </c:ser>
        <c:marker val="1"/>
        <c:axId val="62543360"/>
        <c:axId val="62544896"/>
      </c:lineChart>
      <c:lineChart>
        <c:grouping val="standard"/>
        <c:ser>
          <c:idx val="2"/>
          <c:order val="2"/>
          <c:tx>
            <c:v>в % к ВВП</c:v>
          </c:tx>
          <c:dLbls>
            <c:dLbl>
              <c:idx val="0"/>
              <c:layout>
                <c:manualLayout>
                  <c:x val="-3.1623067949839614E-2"/>
                  <c:y val="3.3395789532743844E-2"/>
                </c:manualLayout>
              </c:layout>
              <c:showVal val="1"/>
            </c:dLbl>
            <c:dLbl>
              <c:idx val="1"/>
              <c:layout>
                <c:manualLayout>
                  <c:x val="-3.2192913385826812E-2"/>
                  <c:y val="-2.6584526072798518E-2"/>
                </c:manualLayout>
              </c:layout>
              <c:showVal val="1"/>
            </c:dLbl>
            <c:dLbl>
              <c:idx val="2"/>
              <c:layout>
                <c:manualLayout>
                  <c:x val="-3.7605733739314119E-2"/>
                  <c:y val="4.4276017389667299E-2"/>
                </c:manualLayout>
              </c:layout>
              <c:showVal val="1"/>
            </c:dLbl>
            <c:dLbl>
              <c:idx val="3"/>
              <c:layout>
                <c:manualLayout>
                  <c:x val="-3.2192913385826812E-2"/>
                  <c:y val="2.7976009129290252E-2"/>
                </c:manualLayout>
              </c:layout>
              <c:showVal val="1"/>
            </c:dLbl>
            <c:dLbl>
              <c:idx val="4"/>
              <c:layout>
                <c:manualLayout>
                  <c:x val="-3.1308340175998511E-2"/>
                  <c:y val="-2.9931779373942941E-2"/>
                </c:manualLayout>
              </c:layout>
              <c:showVal val="1"/>
            </c:dLbl>
            <c:dLbl>
              <c:idx val="5"/>
              <c:layout>
                <c:manualLayout>
                  <c:x val="-2.6726699756762597E-2"/>
                  <c:y val="-2.5084361895880317E-2"/>
                </c:manualLayout>
              </c:layout>
              <c:showVal val="1"/>
            </c:dLbl>
            <c:dLbl>
              <c:idx val="6"/>
              <c:layout>
                <c:manualLayout>
                  <c:x val="-2.9771216097987819E-2"/>
                  <c:y val="3.3395789532743796E-2"/>
                </c:manualLayout>
              </c:layout>
              <c:showVal val="1"/>
            </c:dLbl>
            <c:dLbl>
              <c:idx val="7"/>
              <c:layout>
                <c:manualLayout>
                  <c:x val="-2.9059200933216751E-2"/>
                  <c:y val="3.4972659800342823E-2"/>
                </c:manualLayout>
              </c:layout>
              <c:showVal val="1"/>
            </c:dLbl>
            <c:numFmt formatCode="0.00&quot;%&quot;" sourceLinked="0"/>
            <c:spPr>
              <a:solidFill>
                <a:schemeClr val="bg1"/>
              </a:solidFill>
              <a:ln w="15875">
                <a:solidFill>
                  <a:schemeClr val="accent3">
                    <a:lumMod val="75000"/>
                  </a:schemeClr>
                </a:solidFill>
              </a:ln>
            </c:spPr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showVal val="1"/>
          </c:dLbls>
          <c:val>
            <c:numRef>
              <c:f>'Изменения в финансировании 2015'!$B$139:$I$139</c:f>
              <c:numCache>
                <c:formatCode>0.00"%"</c:formatCode>
                <c:ptCount val="8"/>
                <c:pt idx="0">
                  <c:v>0.65588852998359992</c:v>
                </c:pt>
                <c:pt idx="1">
                  <c:v>0.83297133591383865</c:v>
                </c:pt>
                <c:pt idx="2">
                  <c:v>0.75892840544315243</c:v>
                </c:pt>
                <c:pt idx="3">
                  <c:v>0.68269107093137171</c:v>
                </c:pt>
                <c:pt idx="4">
                  <c:v>0.7207337615199283</c:v>
                </c:pt>
                <c:pt idx="5">
                  <c:v>0.74873108119215115</c:v>
                </c:pt>
                <c:pt idx="6">
                  <c:v>0.70189111993101883</c:v>
                </c:pt>
                <c:pt idx="7">
                  <c:v>0.70000000000000062</c:v>
                </c:pt>
              </c:numCache>
            </c:numRef>
          </c:val>
        </c:ser>
        <c:marker val="1"/>
        <c:axId val="62565376"/>
        <c:axId val="62563456"/>
      </c:lineChart>
      <c:catAx>
        <c:axId val="62543360"/>
        <c:scaling>
          <c:orientation val="minMax"/>
        </c:scaling>
        <c:axPos val="b"/>
        <c:numFmt formatCode="General" sourceLinked="1"/>
        <c:tickLblPos val="nextTo"/>
        <c:crossAx val="62544896"/>
        <c:crosses val="autoZero"/>
        <c:auto val="1"/>
        <c:lblAlgn val="ctr"/>
        <c:lblOffset val="100"/>
      </c:catAx>
      <c:valAx>
        <c:axId val="62544896"/>
        <c:scaling>
          <c:orientation val="minMax"/>
          <c:max val="550000"/>
          <c:min val="250000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млн руб.</a:t>
                </a:r>
              </a:p>
            </c:rich>
          </c:tx>
          <c:layout>
            <c:manualLayout>
              <c:xMode val="edge"/>
              <c:yMode val="edge"/>
              <c:x val="3.2623656965574954E-2"/>
              <c:y val="0.96969962289092992"/>
            </c:manualLayout>
          </c:layout>
        </c:title>
        <c:numFmt formatCode="#,##0" sourceLinked="0"/>
        <c:tickLblPos val="nextTo"/>
        <c:crossAx val="62543360"/>
        <c:crosses val="autoZero"/>
        <c:crossBetween val="between"/>
      </c:valAx>
      <c:valAx>
        <c:axId val="62563456"/>
        <c:scaling>
          <c:orientation val="minMax"/>
        </c:scaling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>
                    <a:solidFill>
                      <a:schemeClr val="accent3">
                        <a:lumMod val="75000"/>
                      </a:schemeClr>
                    </a:solidFill>
                  </a:rPr>
                  <a:t>% к ВВП</a:t>
                </a:r>
              </a:p>
            </c:rich>
          </c:tx>
          <c:layout>
            <c:manualLayout>
              <c:xMode val="edge"/>
              <c:yMode val="edge"/>
              <c:x val="0.58695465789359025"/>
              <c:y val="0.91113987377608785"/>
            </c:manualLayout>
          </c:layout>
        </c:title>
        <c:numFmt formatCode="0.0&quot;%&quot;" sourceLinked="0"/>
        <c:tickLblPos val="nextTo"/>
        <c:crossAx val="62565376"/>
        <c:crosses val="max"/>
        <c:crossBetween val="between"/>
      </c:valAx>
      <c:catAx>
        <c:axId val="62565376"/>
        <c:scaling>
          <c:orientation val="minMax"/>
        </c:scaling>
        <c:delete val="1"/>
        <c:axPos val="b"/>
        <c:tickLblPos val="none"/>
        <c:crossAx val="62563456"/>
        <c:crosses val="autoZero"/>
        <c:auto val="1"/>
        <c:lblAlgn val="ctr"/>
        <c:lblOffset val="100"/>
      </c:catAx>
    </c:plotArea>
    <c:legend>
      <c:legendPos val="r"/>
      <c:layout>
        <c:manualLayout>
          <c:xMode val="edge"/>
          <c:yMode val="edge"/>
          <c:x val="0.68106575639853784"/>
          <c:y val="0.6322138287546899"/>
          <c:w val="0.27857308494638117"/>
          <c:h val="0.31398345990712884"/>
        </c:manualLayout>
      </c:layout>
    </c:legend>
    <c:plotVisOnly val="1"/>
    <c:dispBlanksAs val="gap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r>
              <a:rPr lang="ru-RU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дошкольное образование в Федеральном бюджете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7.0570133313582459E-2"/>
          <c:y val="0.18341074243691025"/>
          <c:w val="0.52258645375482149"/>
          <c:h val="0.69607131121288146"/>
        </c:manualLayout>
      </c:layout>
      <c:barChart>
        <c:barDir val="col"/>
        <c:grouping val="clustered"/>
        <c:ser>
          <c:idx val="1"/>
          <c:order val="1"/>
          <c:tx>
            <c:v>Заложено в 384-ФЗ до внесения поправок</c:v>
          </c:tx>
          <c:dLbls>
            <c:dLbl>
              <c:idx val="7"/>
              <c:layout>
                <c:manualLayout>
                  <c:x val="1.5270053909302141E-3"/>
                  <c:y val="4.5449111954630429E-3"/>
                </c:manualLayout>
              </c:layout>
              <c:numFmt formatCode="#,##0" sourceLinked="0"/>
              <c:spPr>
                <a:solidFill>
                  <a:schemeClr val="bg1"/>
                </a:solidFill>
                <a:ln w="15875">
                  <a:solidFill>
                    <a:srgbClr val="C00000"/>
                  </a:solidFill>
                </a:ln>
              </c:spPr>
              <c:txPr>
                <a:bodyPr/>
                <a:lstStyle/>
                <a:p>
                  <a:pPr>
                    <a:defRPr sz="800" b="1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</c:dLbl>
            <c:delete val="1"/>
          </c:dLbls>
          <c:val>
            <c:numRef>
              <c:f>'Изменения в финансировании 2015'!$B$140:$I$140</c:f>
              <c:numCache>
                <c:formatCode>0.00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15735.357599999979</c:v>
                </c:pt>
              </c:numCache>
            </c:numRef>
          </c:val>
        </c:ser>
        <c:axId val="98433664"/>
        <c:axId val="94523776"/>
      </c:barChart>
      <c:lineChart>
        <c:grouping val="standard"/>
        <c:ser>
          <c:idx val="0"/>
          <c:order val="0"/>
          <c:tx>
            <c:v>В реальных ценах</c:v>
          </c:tx>
          <c:dLbls>
            <c:dLbl>
              <c:idx val="7"/>
              <c:layout>
                <c:manualLayout>
                  <c:x val="-7.0721238968137992E-2"/>
                  <c:y val="1.8180715185521935E-2"/>
                </c:manualLayout>
              </c:layout>
              <c:numFmt formatCode="#,##0" sourceLinked="0"/>
              <c:spPr>
                <a:solidFill>
                  <a:schemeClr val="bg1"/>
                </a:solidFill>
                <a:ln w="15875">
                  <a:solidFill>
                    <a:schemeClr val="tx2"/>
                  </a:solidFill>
                </a:ln>
              </c:spPr>
              <c:txPr>
                <a:bodyPr/>
                <a:lstStyle/>
                <a:p>
                  <a:pPr>
                    <a:defRPr sz="800" b="1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</c:dLbl>
            <c:delete val="1"/>
          </c:dLbls>
          <c:cat>
            <c:numRef>
              <c:f>'Изменения в финансировании 2015'!$B$125:$I$125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'Изменения в финансировании 2015'!$B$129:$I$129</c:f>
              <c:numCache>
                <c:formatCode>#,##0.00</c:formatCode>
                <c:ptCount val="8"/>
                <c:pt idx="0">
                  <c:v>3530.5626494099952</c:v>
                </c:pt>
                <c:pt idx="1">
                  <c:v>3891.2369612099997</c:v>
                </c:pt>
                <c:pt idx="2">
                  <c:v>4179.0085322800005</c:v>
                </c:pt>
                <c:pt idx="3">
                  <c:v>5351.2519332700003</c:v>
                </c:pt>
                <c:pt idx="4">
                  <c:v>6948.3392650900014</c:v>
                </c:pt>
                <c:pt idx="5">
                  <c:v>57732.80716348</c:v>
                </c:pt>
                <c:pt idx="6">
                  <c:v>55831.554600000003</c:v>
                </c:pt>
                <c:pt idx="7">
                  <c:v>14961.652699999986</c:v>
                </c:pt>
              </c:numCache>
            </c:numRef>
          </c:val>
        </c:ser>
        <c:marker val="1"/>
        <c:axId val="98433664"/>
        <c:axId val="94523776"/>
      </c:lineChart>
      <c:lineChart>
        <c:grouping val="standard"/>
        <c:ser>
          <c:idx val="2"/>
          <c:order val="2"/>
          <c:tx>
            <c:v>в % к ВВП</c:v>
          </c:tx>
          <c:dLbls>
            <c:dLbl>
              <c:idx val="0"/>
              <c:layout>
                <c:manualLayout>
                  <c:x val="-2.4432086254883408E-2"/>
                  <c:y val="-4.9997959997337457E-2"/>
                </c:manualLayout>
              </c:layout>
              <c:showVal val="1"/>
            </c:dLbl>
            <c:dLbl>
              <c:idx val="1"/>
              <c:layout>
                <c:manualLayout>
                  <c:x val="-2.2905080863953261E-2"/>
                  <c:y val="-4.5452690906670382E-2"/>
                </c:manualLayout>
              </c:layout>
              <c:showVal val="1"/>
            </c:dLbl>
            <c:dLbl>
              <c:idx val="2"/>
              <c:layout>
                <c:manualLayout>
                  <c:x val="-2.5959091645813656E-2"/>
                  <c:y val="-4.9998317892541486E-2"/>
                </c:manualLayout>
              </c:layout>
              <c:showVal val="1"/>
            </c:dLbl>
            <c:dLbl>
              <c:idx val="3"/>
              <c:layout>
                <c:manualLayout>
                  <c:x val="-2.9013102427674142E-2"/>
                  <c:y val="-3.6362152725336272E-2"/>
                </c:manualLayout>
              </c:layout>
              <c:showVal val="1"/>
            </c:dLbl>
            <c:dLbl>
              <c:idx val="5"/>
              <c:layout>
                <c:manualLayout>
                  <c:x val="-2.7486097036743939E-2"/>
                  <c:y val="4.5452690906670382E-2"/>
                </c:manualLayout>
              </c:layout>
              <c:showVal val="1"/>
            </c:dLbl>
            <c:dLbl>
              <c:idx val="6"/>
              <c:layout>
                <c:manualLayout>
                  <c:x val="-3.0540107818604383E-2"/>
                  <c:y val="4.5452690906670319E-2"/>
                </c:manualLayout>
              </c:layout>
              <c:showVal val="1"/>
            </c:dLbl>
            <c:dLbl>
              <c:idx val="7"/>
              <c:layout>
                <c:manualLayout>
                  <c:x val="-4.0036651958723107E-2"/>
                  <c:y val="4.0907545352552296E-2"/>
                </c:manualLayout>
              </c:layout>
              <c:showVal val="1"/>
            </c:dLbl>
            <c:spPr>
              <a:solidFill>
                <a:schemeClr val="bg1"/>
              </a:solidFill>
              <a:ln w="15875">
                <a:solidFill>
                  <a:schemeClr val="accent3">
                    <a:lumMod val="75000"/>
                  </a:schemeClr>
                </a:solidFill>
              </a:ln>
            </c:spPr>
            <c:txPr>
              <a:bodyPr/>
              <a:lstStyle/>
              <a:p>
                <a:pPr>
                  <a:defRPr sz="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val>
            <c:numRef>
              <c:f>'Изменения в финансировании 2015'!$B$141:$I$141</c:f>
              <c:numCache>
                <c:formatCode>0.00"%"</c:formatCode>
                <c:ptCount val="8"/>
                <c:pt idx="0">
                  <c:v>8.5533724568283061E-3</c:v>
                </c:pt>
                <c:pt idx="1">
                  <c:v>9.4271656820954109E-3</c:v>
                </c:pt>
                <c:pt idx="2">
                  <c:v>1.012433994984554E-2</c:v>
                </c:pt>
                <c:pt idx="3">
                  <c:v>1.2964293638360921E-2</c:v>
                </c:pt>
                <c:pt idx="4">
                  <c:v>1.1175186487140359E-2</c:v>
                </c:pt>
                <c:pt idx="5">
                  <c:v>8.722269612896473E-2</c:v>
                </c:pt>
                <c:pt idx="6">
                  <c:v>7.8662804223411473E-2</c:v>
                </c:pt>
                <c:pt idx="7" formatCode="#,##0.00&quot; %&quot;">
                  <c:v>2.0000000000000011E-2</c:v>
                </c:pt>
              </c:numCache>
            </c:numRef>
          </c:val>
        </c:ser>
        <c:marker val="1"/>
        <c:axId val="94527872"/>
        <c:axId val="94525696"/>
      </c:lineChart>
      <c:catAx>
        <c:axId val="984336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94523776"/>
        <c:crosses val="autoZero"/>
        <c:auto val="1"/>
        <c:lblAlgn val="ctr"/>
        <c:lblOffset val="100"/>
      </c:catAx>
      <c:valAx>
        <c:axId val="94523776"/>
        <c:scaling>
          <c:orientation val="minMax"/>
          <c:max val="60000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млн руб.</a:t>
                </a:r>
              </a:p>
            </c:rich>
          </c:tx>
          <c:layout>
            <c:manualLayout>
              <c:xMode val="edge"/>
              <c:yMode val="edge"/>
              <c:x val="1.3877531693404915E-2"/>
              <c:y val="0.91767587149271734"/>
            </c:manualLayout>
          </c:layout>
        </c:title>
        <c:numFmt formatCode="0" sourceLinked="0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98433664"/>
        <c:crosses val="autoZero"/>
        <c:crossBetween val="between"/>
      </c:valAx>
      <c:valAx>
        <c:axId val="94525696"/>
        <c:scaling>
          <c:orientation val="minMax"/>
        </c:scaling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 к ВВП</a:t>
                </a:r>
              </a:p>
            </c:rich>
          </c:tx>
          <c:layout>
            <c:manualLayout>
              <c:xMode val="edge"/>
              <c:yMode val="edge"/>
              <c:x val="0.60664907389026879"/>
              <c:y val="0.91380094011912183"/>
            </c:manualLayout>
          </c:layout>
        </c:title>
        <c:numFmt formatCode="0.00&quot;%&quot;" sourceLinked="1"/>
        <c:tickLblPos val="nextTo"/>
        <c:txPr>
          <a:bodyPr/>
          <a:lstStyle/>
          <a:p>
            <a:pPr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94527872"/>
        <c:crosses val="max"/>
        <c:crossBetween val="between"/>
      </c:valAx>
      <c:catAx>
        <c:axId val="94527872"/>
        <c:scaling>
          <c:orientation val="minMax"/>
        </c:scaling>
        <c:delete val="1"/>
        <c:axPos val="b"/>
        <c:tickLblPos val="none"/>
        <c:crossAx val="94525696"/>
        <c:crosses val="autoZero"/>
        <c:auto val="1"/>
        <c:lblAlgn val="ctr"/>
        <c:lblOffset val="100"/>
      </c:catAx>
    </c:plotArea>
    <c:legend>
      <c:legendPos val="r"/>
      <c:layout>
        <c:manualLayout>
          <c:xMode val="edge"/>
          <c:yMode val="edge"/>
          <c:x val="0.74696637412829325"/>
          <c:y val="0.66807231769384523"/>
          <c:w val="0.21294301409546881"/>
          <c:h val="0.32677084757458053"/>
        </c:manualLayout>
      </c:layout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externalData r:id="rId2"/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0.64573</cdr:x>
      <cdr:y>0.65402</cdr:y>
    </cdr:from>
    <cdr:to>
      <cdr:x>0.67451</cdr:x>
      <cdr:y>0.95268</cdr:y>
    </cdr:to>
    <cdr:sp macro="" textlink="">
      <cdr:nvSpPr>
        <cdr:cNvPr id="3" name="Правая фигурная скобка 2"/>
        <cdr:cNvSpPr/>
      </cdr:nvSpPr>
      <cdr:spPr>
        <a:xfrm xmlns:a="http://schemas.openxmlformats.org/drawingml/2006/main">
          <a:off x="5446988" y="4114800"/>
          <a:ext cx="242771" cy="1879004"/>
        </a:xfrm>
        <a:prstGeom xmlns:a="http://schemas.openxmlformats.org/drawingml/2006/main" prst="rightBrace">
          <a:avLst>
            <a:gd name="adj1" fmla="val 24027"/>
            <a:gd name="adj2" fmla="val 50000"/>
          </a:avLst>
        </a:prstGeom>
        <a:ln xmlns:a="http://schemas.openxmlformats.org/drawingml/2006/main" w="22225">
          <a:solidFill>
            <a:srgbClr val="C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0.6483</cdr:x>
      <cdr:y>0.2301</cdr:y>
    </cdr:from>
    <cdr:to>
      <cdr:x>0.6743</cdr:x>
      <cdr:y>0.64972</cdr:y>
    </cdr:to>
    <cdr:sp macro="" textlink="">
      <cdr:nvSpPr>
        <cdr:cNvPr id="4" name="Правая фигурная скобка 3"/>
        <cdr:cNvSpPr/>
      </cdr:nvSpPr>
      <cdr:spPr>
        <a:xfrm xmlns:a="http://schemas.openxmlformats.org/drawingml/2006/main">
          <a:off x="5468660" y="1447672"/>
          <a:ext cx="219352" cy="2640047"/>
        </a:xfrm>
        <a:prstGeom xmlns:a="http://schemas.openxmlformats.org/drawingml/2006/main" prst="rightBrace">
          <a:avLst/>
        </a:prstGeom>
        <a:ln xmlns:a="http://schemas.openxmlformats.org/drawingml/2006/main" w="22225">
          <a:solidFill>
            <a:schemeClr val="tx2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>
            <a:solidFill>
              <a:schemeClr val="tx2"/>
            </a:solidFill>
          </a:endParaRPr>
        </a:p>
      </cdr:txBody>
    </cdr:sp>
  </cdr:relSizeAnchor>
  <cdr:relSizeAnchor xmlns:cdr="http://schemas.openxmlformats.org/drawingml/2006/chartDrawing">
    <cdr:from>
      <cdr:x>0.68817</cdr:x>
      <cdr:y>0.41303</cdr:y>
    </cdr:from>
    <cdr:to>
      <cdr:x>0.78129</cdr:x>
      <cdr:y>0.46957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805022" y="2598582"/>
          <a:ext cx="785505" cy="355724"/>
        </a:xfrm>
        <a:prstGeom xmlns:a="http://schemas.openxmlformats.org/drawingml/2006/main" prst="rect">
          <a:avLst/>
        </a:prstGeom>
        <a:ln xmlns:a="http://schemas.openxmlformats.org/drawingml/2006/main" w="15875">
          <a:solidFill>
            <a:srgbClr val="00B0F0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260 вузов</a:t>
          </a:r>
        </a:p>
      </cdr:txBody>
    </cdr:sp>
  </cdr:relSizeAnchor>
  <cdr:relSizeAnchor xmlns:cdr="http://schemas.openxmlformats.org/drawingml/2006/chartDrawing">
    <cdr:from>
      <cdr:x>0.67705</cdr:x>
      <cdr:y>0.77989</cdr:y>
    </cdr:from>
    <cdr:to>
      <cdr:x>0.77014</cdr:x>
      <cdr:y>0.82786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5711199" y="4906688"/>
          <a:ext cx="785252" cy="301806"/>
        </a:xfrm>
        <a:prstGeom xmlns:a="http://schemas.openxmlformats.org/drawingml/2006/main" prst="rect">
          <a:avLst/>
        </a:prstGeom>
        <a:ln xmlns:a="http://schemas.openxmlformats.org/drawingml/2006/main" w="15875">
          <a:solidFill>
            <a:srgbClr val="FF00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35 вузов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0.66768</cdr:x>
      <cdr:y>0.21446</cdr:y>
    </cdr:from>
    <cdr:to>
      <cdr:x>1</cdr:x>
      <cdr:y>0.5862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16297" y="1347198"/>
          <a:ext cx="2745591" cy="23351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Сокращение бюджетного</a:t>
          </a:r>
          <a:r>
            <a:rPr lang="ru-RU" sz="11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 xmlns:a="http://schemas.openxmlformats.org/drawingml/2006/main">
          <a:r>
            <a:rPr lang="ru-RU" sz="11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финансирования</a:t>
          </a:r>
        </a:p>
        <a:p xmlns:a="http://schemas.openxmlformats.org/drawingml/2006/main">
          <a:r>
            <a:rPr lang="ru-RU" sz="11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высшего образования в 2015 г.</a:t>
          </a:r>
        </a:p>
        <a:p xmlns:a="http://schemas.openxmlformats.org/drawingml/2006/main">
          <a:r>
            <a:rPr lang="ru-RU" sz="11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после принятия планируемых </a:t>
          </a:r>
        </a:p>
        <a:p xmlns:a="http://schemas.openxmlformats.org/drawingml/2006/main">
          <a:r>
            <a:rPr lang="ru-RU" sz="11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поправок в </a:t>
          </a:r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384-ФЗ по сравнению с</a:t>
          </a:r>
        </a:p>
        <a:p xmlns:a="http://schemas.openxmlformats.org/drawingml/2006/main"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ранее заложенным - </a:t>
          </a:r>
          <a:r>
            <a:rPr lang="ru-RU" sz="1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4,5%</a:t>
          </a:r>
        </a:p>
        <a:p xmlns:a="http://schemas.openxmlformats.org/drawingml/2006/main">
          <a:endParaRPr lang="ru-RU" sz="11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ru-RU" sz="1100" b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сравнению с  2014 г. - </a:t>
          </a:r>
        </a:p>
        <a:p xmlns:a="http://schemas.openxmlformats.org/drawingml/2006/main">
          <a:r>
            <a:rPr lang="ru-RU" sz="1100" b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увеличение</a:t>
          </a:r>
          <a:r>
            <a:rPr lang="ru-RU" sz="1100" b="0" baseline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100" b="1" baseline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3%</a:t>
          </a:r>
          <a:endParaRPr lang="ru-RU" sz="11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0.68687</cdr:x>
      <cdr:y>0.71738</cdr:y>
    </cdr:from>
    <cdr:to>
      <cdr:x>0.82653</cdr:x>
      <cdr:y>0.92716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657258" y="2004437"/>
          <a:ext cx="1150327" cy="5861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0.66907</cdr:x>
      <cdr:y>0.25251</cdr:y>
    </cdr:from>
    <cdr:to>
      <cdr:x>0.99417</cdr:x>
      <cdr:y>0.66561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387461" y="1517652"/>
          <a:ext cx="2617758" cy="2482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Сокращение бюджетного</a:t>
          </a:r>
          <a:r>
            <a:rPr lang="ru-RU" sz="1100" baseline="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финансирования</a:t>
          </a:r>
          <a:endParaRPr lang="ru-RU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ru-RU" sz="1100" baseline="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дошкольного образования в 2015г.</a:t>
          </a:r>
          <a:endParaRPr lang="ru-RU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ru-RU" sz="1100" baseline="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после принятия планируемых </a:t>
          </a:r>
          <a:endParaRPr lang="ru-RU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ru-RU" sz="1100" baseline="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поправок в </a:t>
          </a:r>
          <a:r>
            <a:rPr lang="ru-RU" sz="110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384-ФЗ по сравнению с</a:t>
          </a:r>
          <a:r>
            <a:rPr lang="ru-RU" sz="1100" baseline="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110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ранее заложенным - </a:t>
          </a:r>
          <a:r>
            <a:rPr lang="ru-RU" sz="11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4,9%</a:t>
          </a:r>
        </a:p>
        <a:p xmlns:a="http://schemas.openxmlformats.org/drawingml/2006/main">
          <a:endParaRPr lang="ru-RU" dirty="0">
            <a:solidFill>
              <a:srgbClr val="C0000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ru-RU" sz="1100" b="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 сравнению с  2014 г. - сокращение </a:t>
          </a:r>
          <a:r>
            <a:rPr lang="ru-RU" sz="1100" b="0" baseline="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на </a:t>
          </a:r>
          <a:r>
            <a:rPr lang="ru-RU" sz="1100" b="0" baseline="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7</a:t>
          </a:r>
          <a:r>
            <a:rPr lang="ru-RU" sz="1100" b="1" baseline="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3% (!)</a:t>
          </a:r>
          <a:endParaRPr lang="ru-RU" dirty="0">
            <a:solidFill>
              <a:srgbClr val="C0000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0.68439</cdr:x>
      <cdr:y>0.17354</cdr:y>
    </cdr:from>
    <cdr:to>
      <cdr:x>1</cdr:x>
      <cdr:y>0.53676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624459" y="798147"/>
          <a:ext cx="2593731" cy="16705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Сокращение бюджетного</a:t>
          </a:r>
          <a:r>
            <a:rPr lang="ru-RU" sz="1100" baseline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финансирования</a:t>
          </a:r>
          <a:endParaRPr lang="ru-RU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ru-RU" sz="1100" baseline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общего образования в 2015 г.</a:t>
          </a:r>
          <a:endParaRPr lang="ru-RU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ru-RU" sz="1100" baseline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после принятия планируемых </a:t>
          </a:r>
          <a:endParaRPr lang="ru-RU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ru-RU" sz="1100" baseline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поправок в </a:t>
          </a:r>
          <a:r>
            <a:rPr lang="ru-RU" sz="110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384-ФЗ по сравнению с</a:t>
          </a:r>
          <a:endParaRPr lang="ru-RU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ru-RU" sz="110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ранее заложенным - </a:t>
          </a:r>
          <a:r>
            <a:rPr lang="ru-RU" sz="1100" b="1">
              <a:solidFill>
                <a:srgbClr val="C0000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8,4%</a:t>
          </a:r>
        </a:p>
        <a:p xmlns:a="http://schemas.openxmlformats.org/drawingml/2006/main">
          <a:endParaRPr lang="ru-RU">
            <a:solidFill>
              <a:srgbClr val="C0000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ru-RU" sz="1100" b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 сравнению с  2014 г. - увеличение на </a:t>
          </a:r>
          <a:r>
            <a:rPr lang="ru-RU" sz="1100" b="1">
              <a:solidFill>
                <a:srgbClr val="C0000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16,7%</a:t>
          </a:r>
          <a:endParaRPr lang="ru-RU" b="1">
            <a:solidFill>
              <a:srgbClr val="C0000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0.7093</cdr:x>
      <cdr:y>0.22711</cdr:y>
    </cdr:from>
    <cdr:to>
      <cdr:x>0.98301</cdr:x>
      <cdr:y>0.55205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824455" y="1337459"/>
          <a:ext cx="2247585" cy="19136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Сокращение бюджетного</a:t>
          </a:r>
          <a:r>
            <a:rPr lang="ru-RU" sz="1100" baseline="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финансирования</a:t>
          </a:r>
          <a:endParaRPr lang="ru-RU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ru-RU" sz="1100" baseline="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СПО в 2015 г. после принятия планируемых поправок в </a:t>
          </a:r>
          <a:r>
            <a:rPr lang="ru-RU" sz="110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384-ФЗ по сравнению с</a:t>
          </a:r>
          <a:r>
            <a:rPr lang="ru-RU" sz="1100" baseline="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110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ранее заложенным - </a:t>
          </a:r>
          <a:r>
            <a:rPr lang="ru-RU" sz="11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0,8%</a:t>
          </a:r>
        </a:p>
        <a:p xmlns:a="http://schemas.openxmlformats.org/drawingml/2006/main">
          <a:endParaRPr lang="ru-RU" dirty="0">
            <a:solidFill>
              <a:srgbClr val="C0000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ru-RU" sz="1100" b="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 сравнению с  2014 г. - сокращение на </a:t>
          </a:r>
          <a:r>
            <a:rPr lang="ru-RU" sz="11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11%</a:t>
          </a:r>
          <a:endParaRPr lang="ru-RU" b="1" dirty="0">
            <a:solidFill>
              <a:srgbClr val="C0000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0.68481</cdr:x>
      <cdr:y>0.21125</cdr:y>
    </cdr:from>
    <cdr:to>
      <cdr:x>0.95876</cdr:x>
      <cdr:y>0.54811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04649" y="1306883"/>
          <a:ext cx="2282077" cy="20840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Сокращение бюджетного</a:t>
          </a:r>
          <a:r>
            <a:rPr lang="ru-RU" sz="1100" baseline="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финансирования</a:t>
          </a:r>
          <a:endParaRPr lang="ru-RU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ru-RU" sz="1100" baseline="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молодежной политики в 2015 г. после принятия планируемых поправок в </a:t>
          </a:r>
          <a:r>
            <a:rPr lang="ru-RU" sz="110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384-ФЗ по сравнению с</a:t>
          </a:r>
          <a:r>
            <a:rPr lang="ru-RU" sz="1100" baseline="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110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ранее заложенным - </a:t>
          </a:r>
          <a:r>
            <a:rPr lang="ru-RU" sz="11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16,7%</a:t>
          </a:r>
        </a:p>
        <a:p xmlns:a="http://schemas.openxmlformats.org/drawingml/2006/main">
          <a:endParaRPr lang="ru-RU" dirty="0">
            <a:solidFill>
              <a:srgbClr val="C0000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ru-RU" sz="1100" b="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 сравнению с  2014 г. - сокращение на </a:t>
          </a:r>
          <a:r>
            <a:rPr lang="ru-RU" sz="11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87% (!)</a:t>
          </a:r>
          <a:endParaRPr lang="ru-RU" b="1" dirty="0">
            <a:solidFill>
              <a:srgbClr val="C0000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0.68256</cdr:x>
      <cdr:y>0.20501</cdr:y>
    </cdr:from>
    <cdr:to>
      <cdr:x>0.95651</cdr:x>
      <cdr:y>0.60204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697360" y="1285875"/>
          <a:ext cx="2286673" cy="24902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Сокращение бюджетного</a:t>
          </a:r>
          <a:r>
            <a:rPr lang="ru-RU" sz="1100" baseline="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финансирования</a:t>
          </a:r>
          <a:endParaRPr lang="ru-RU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ru-RU" sz="1100" baseline="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прикладных научных исследований в 2015 г. после принятия планируемых поправок в </a:t>
          </a:r>
          <a:r>
            <a:rPr lang="ru-RU" sz="110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384-ФЗ по сравнению с</a:t>
          </a:r>
          <a:r>
            <a:rPr lang="ru-RU" sz="1100" baseline="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110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ранее заложенным - </a:t>
          </a:r>
          <a:r>
            <a:rPr lang="ru-RU" sz="11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10,7%</a:t>
          </a:r>
        </a:p>
        <a:p xmlns:a="http://schemas.openxmlformats.org/drawingml/2006/main">
          <a:endParaRPr lang="ru-RU" dirty="0">
            <a:solidFill>
              <a:srgbClr val="C0000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ru-RU" sz="1100" b="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 сравнению с  2014 г. - сокращение на </a:t>
          </a:r>
          <a:r>
            <a:rPr lang="ru-RU" sz="11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15%</a:t>
          </a:r>
          <a:endParaRPr lang="ru-RU" b="1" dirty="0">
            <a:solidFill>
              <a:srgbClr val="C0000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84BC0983-BED2-4967-9027-174F87825991}" type="datetimeFigureOut">
              <a:rPr lang="ru-RU"/>
              <a:pPr>
                <a:defRPr/>
              </a:pPr>
              <a:t>23.06.2015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7887EA0-8109-4A86-AEB9-45945E1799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530009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B173E-00EC-412B-9AA5-5060772AB86F}" type="datetime1">
              <a:rPr lang="en-US"/>
              <a:pPr>
                <a:defRPr/>
              </a:pPr>
              <a:t>6/23/2015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59AFAA-A3AF-4CED-BA59-FD618A45A5A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DC096-516B-4A03-A27E-1A45C1CC6575}" type="datetime1">
              <a:rPr lang="en-US"/>
              <a:pPr>
                <a:defRPr/>
              </a:pPr>
              <a:t>6/23/2015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0D05BF-218C-486D-9E98-1FCC251610D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3CCFE-3679-4E88-9350-B5BCC319E97E}" type="datetime1">
              <a:rPr lang="en-US"/>
              <a:pPr>
                <a:defRPr/>
              </a:pPr>
              <a:t>6/23/2015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016847-109C-4D5E-9484-4057562C1E0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BA9DB-3735-4FF2-AB2E-91393F398632}" type="datetime1">
              <a:rPr lang="en-US"/>
              <a:pPr>
                <a:defRPr/>
              </a:pPr>
              <a:t>6/23/2015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2B7FBF-E64E-4B85-BC8E-225AA09C6CB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E904F-82AA-49F4-9982-F627EC08D9BD}" type="datetime1">
              <a:rPr lang="en-US"/>
              <a:pPr>
                <a:defRPr/>
              </a:pPr>
              <a:t>6/23/2015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A2EFEB2-16FA-48BC-A282-37137FB9557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9CFA9-3FC7-4915-967D-6CD92DE28EA4}" type="datetime1">
              <a:rPr lang="en-US"/>
              <a:pPr>
                <a:defRPr/>
              </a:pPr>
              <a:t>6/23/2015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04706D-2836-4641-9D3B-DE944CD3B2B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3BF03-61F1-4924-8D69-82FB5E269FE1}" type="datetime1">
              <a:rPr lang="en-US"/>
              <a:pPr>
                <a:defRPr/>
              </a:pPr>
              <a:t>6/23/2015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70E950-D9BF-4D5B-B6D0-F72F5653FF0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A590B-A0E1-4DFF-8501-4D45F8C31E30}" type="datetime1">
              <a:rPr lang="en-US"/>
              <a:pPr>
                <a:defRPr/>
              </a:pPr>
              <a:t>6/23/2015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577889-2FDB-4216-AE11-55102D2E73C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12700-0FE3-4D89-9F50-A362331547D5}" type="datetime1">
              <a:rPr lang="en-US"/>
              <a:pPr>
                <a:defRPr/>
              </a:pPr>
              <a:t>6/23/2015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986166-16D0-48B5-951E-A332BE9A7B9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7FE71-9383-46CC-9558-66014198E5FE}" type="datetime1">
              <a:rPr lang="en-US"/>
              <a:pPr>
                <a:defRPr/>
              </a:pPr>
              <a:t>6/23/2015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B2F8CB-EF88-4059-A567-E37C33D81F0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CDEA3-F170-451F-BF54-89EF3272C5BA}" type="datetime1">
              <a:rPr lang="en-US"/>
              <a:pPr>
                <a:defRPr/>
              </a:pPr>
              <a:t>6/23/2015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E7F1311-9ACE-41C8-8387-2193FA1D01C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563B7EC5-0EE7-4F37-91F7-8A37105C4FE5}" type="datetime1">
              <a:rPr lang="en-US"/>
              <a:pPr>
                <a:defRPr/>
              </a:pPr>
              <a:t>6/23/2015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34DEB85-85AF-4B87-82AE-BBA1BCA4AD5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ctrTitle"/>
          </p:nvPr>
        </p:nvSpPr>
        <p:spPr>
          <a:xfrm>
            <a:off x="542925" y="3409950"/>
            <a:ext cx="7772400" cy="2114549"/>
          </a:xfrm>
        </p:spPr>
        <p:txBody>
          <a:bodyPr/>
          <a:lstStyle/>
          <a:p>
            <a:pPr algn="r" eaLnBrk="1" hangingPunct="1"/>
            <a:r>
              <a:rPr lang="ru-RU" sz="1800" b="1" kern="0" spc="-100" dirty="0" smtClean="0">
                <a:solidFill>
                  <a:srgbClr val="0070C0"/>
                </a:solidFill>
              </a:rPr>
              <a:t>«Я хочу, чтоб к штыку приравняли перо»</a:t>
            </a:r>
            <a:br>
              <a:rPr lang="ru-RU" sz="1800" b="1" kern="0" spc="-100" dirty="0" smtClean="0">
                <a:solidFill>
                  <a:srgbClr val="0070C0"/>
                </a:solidFill>
              </a:rPr>
            </a:br>
            <a:r>
              <a:rPr lang="ru-RU" sz="1800" b="1" kern="0" spc="-100" dirty="0" smtClean="0">
                <a:solidFill>
                  <a:srgbClr val="0070C0"/>
                </a:solidFill>
              </a:rPr>
              <a:t>В.В. Маяковский</a:t>
            </a:r>
            <a:br>
              <a:rPr lang="ru-RU" sz="1800" b="1" kern="0" spc="-100" dirty="0" smtClean="0">
                <a:solidFill>
                  <a:srgbClr val="0070C0"/>
                </a:solidFill>
              </a:rPr>
            </a:br>
            <a:r>
              <a:rPr lang="ru-RU" sz="1800" b="1" kern="0" spc="-100" dirty="0" smtClean="0">
                <a:solidFill>
                  <a:srgbClr val="0070C0"/>
                </a:solidFill>
              </a:rPr>
              <a:t/>
            </a:r>
            <a:br>
              <a:rPr lang="ru-RU" sz="1800" b="1" kern="0" spc="-100" dirty="0" smtClean="0">
                <a:solidFill>
                  <a:srgbClr val="0070C0"/>
                </a:solidFill>
              </a:rPr>
            </a:br>
            <a:r>
              <a:rPr lang="ru-RU" sz="1800" b="1" kern="0" spc="-100" dirty="0" smtClean="0">
                <a:solidFill>
                  <a:srgbClr val="0070C0"/>
                </a:solidFill>
              </a:rPr>
              <a:t>«Сокращать расходы на образование, все равно, что стричь свинью:</a:t>
            </a:r>
            <a:br>
              <a:rPr lang="ru-RU" sz="1800" b="1" kern="0" spc="-100" dirty="0" smtClean="0">
                <a:solidFill>
                  <a:srgbClr val="0070C0"/>
                </a:solidFill>
              </a:rPr>
            </a:br>
            <a:r>
              <a:rPr lang="ru-RU" sz="1800" b="1" kern="0" spc="-100" dirty="0" smtClean="0">
                <a:solidFill>
                  <a:srgbClr val="0070C0"/>
                </a:solidFill>
              </a:rPr>
              <a:t>шерсти мало, а визгу много»</a:t>
            </a:r>
            <a:br>
              <a:rPr lang="ru-RU" sz="1800" b="1" kern="0" spc="-100" dirty="0" smtClean="0">
                <a:solidFill>
                  <a:srgbClr val="0070C0"/>
                </a:solidFill>
              </a:rPr>
            </a:br>
            <a:r>
              <a:rPr lang="ru-RU" sz="1800" b="1" kern="0" spc="-100" dirty="0" smtClean="0">
                <a:solidFill>
                  <a:srgbClr val="0070C0"/>
                </a:solidFill>
              </a:rPr>
              <a:t>А.Н. Косыгин</a:t>
            </a:r>
            <a:br>
              <a:rPr lang="ru-RU" sz="1800" b="1" kern="0" spc="-100" dirty="0" smtClean="0">
                <a:solidFill>
                  <a:srgbClr val="0070C0"/>
                </a:solidFill>
              </a:rPr>
            </a:br>
            <a:r>
              <a:rPr lang="ru-RU" sz="1800" b="1" kern="0" spc="-100" dirty="0" smtClean="0"/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200" b="1" dirty="0" err="1" smtClean="0">
                <a:solidFill>
                  <a:srgbClr val="C00000"/>
                </a:solidFill>
              </a:rPr>
              <a:t>Секвестирование</a:t>
            </a:r>
            <a:r>
              <a:rPr lang="ru-RU" sz="3200" b="1" dirty="0" smtClean="0">
                <a:solidFill>
                  <a:srgbClr val="C00000"/>
                </a:solidFill>
              </a:rPr>
              <a:t> расходов бюджетов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 на образование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Институт развития образования НИУ ВШЭ: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И.В. Абанкина, В.А. Винарик, Л.М. Филатова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endParaRPr lang="en-US" altLang="ru-RU" sz="1800" dirty="0" smtClean="0">
              <a:solidFill>
                <a:srgbClr val="0070C0"/>
              </a:solidFill>
              <a:latin typeface="Myriad Pro Semibold"/>
              <a:ea typeface="ＭＳ Ｐゴシック" pitchFamily="34" charset="-128"/>
            </a:endParaRPr>
          </a:p>
        </p:txBody>
      </p:sp>
      <p:sp>
        <p:nvSpPr>
          <p:cNvPr id="27652" name="Subtitle 2"/>
          <p:cNvSpPr txBox="1">
            <a:spLocks/>
          </p:cNvSpPr>
          <p:nvPr/>
        </p:nvSpPr>
        <p:spPr bwMode="auto">
          <a:xfrm>
            <a:off x="1371600" y="6467475"/>
            <a:ext cx="6400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ru-RU" altLang="ru-RU" sz="800" dirty="0">
                <a:solidFill>
                  <a:srgbClr val="FFFFFF"/>
                </a:solidFill>
              </a:rPr>
              <a:t>Высшая школа экономики, Москва, </a:t>
            </a:r>
            <a:r>
              <a:rPr lang="ru-RU" altLang="ru-RU" sz="800" dirty="0" smtClean="0">
                <a:solidFill>
                  <a:srgbClr val="FFFFFF"/>
                </a:solidFill>
              </a:rPr>
              <a:t>2015</a:t>
            </a:r>
            <a:endParaRPr lang="ru-RU" altLang="ru-RU" sz="800" dirty="0">
              <a:solidFill>
                <a:srgbClr val="FFFFFF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altLang="ru-RU" sz="800" dirty="0">
                <a:solidFill>
                  <a:srgbClr val="FFFFFF"/>
                </a:solidFill>
              </a:rPr>
              <a:t>www.hse.ru</a:t>
            </a:r>
            <a:r>
              <a:rPr lang="ru-RU" altLang="ru-RU" sz="800" dirty="0">
                <a:solidFill>
                  <a:srgbClr val="FFFFFF"/>
                </a:solidFill>
              </a:rPr>
              <a:t> </a:t>
            </a:r>
            <a:endParaRPr kumimoji="1" lang="ru-RU" altLang="ru-RU" sz="800" dirty="0">
              <a:solidFill>
                <a:srgbClr val="FFFFFF"/>
              </a:solidFill>
              <a:latin typeface="Myriad Pro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2619375" y="3933825"/>
            <a:ext cx="6096000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r">
              <a:spcBef>
                <a:spcPct val="20000"/>
              </a:spcBef>
            </a:pPr>
            <a:r>
              <a:rPr lang="ru-RU" sz="1400" dirty="0" smtClean="0">
                <a:solidFill>
                  <a:srgbClr val="0070C0"/>
                </a:solidFill>
              </a:rPr>
              <a:t/>
            </a:r>
            <a:br>
              <a:rPr lang="ru-RU" sz="1400" dirty="0" smtClean="0">
                <a:solidFill>
                  <a:srgbClr val="0070C0"/>
                </a:solidFill>
              </a:rPr>
            </a:br>
            <a:endParaRPr kumimoji="1" lang="ru-RU" alt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" pitchFamily="34" charset="0"/>
              <a:ea typeface="ＭＳ Ｐゴシック" pitchFamily="34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prstClr val="white"/>
                </a:solidFill>
              </a:rPr>
              <a:t>201</a:t>
            </a:r>
            <a:r>
              <a:rPr lang="ru-RU" sz="800" dirty="0">
                <a:solidFill>
                  <a:prstClr val="white"/>
                </a:solidFill>
              </a:rPr>
              <a:t>5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5370" name="Rectangle 14"/>
          <p:cNvSpPr>
            <a:spLocks noChangeArrowheads="1"/>
          </p:cNvSpPr>
          <p:nvPr/>
        </p:nvSpPr>
        <p:spPr bwMode="auto">
          <a:xfrm>
            <a:off x="538163" y="541338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71" name="Rectangle 15"/>
          <p:cNvSpPr>
            <a:spLocks noChangeArrowheads="1"/>
          </p:cNvSpPr>
          <p:nvPr/>
        </p:nvSpPr>
        <p:spPr bwMode="auto">
          <a:xfrm>
            <a:off x="538163" y="1765300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72" name="Rectangle 16"/>
          <p:cNvSpPr>
            <a:spLocks noChangeArrowheads="1"/>
          </p:cNvSpPr>
          <p:nvPr/>
        </p:nvSpPr>
        <p:spPr bwMode="auto">
          <a:xfrm>
            <a:off x="538163" y="2927350"/>
            <a:ext cx="5533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rgbClr val="FFFFFF"/>
                </a:solidFill>
                <a:latin typeface="Myriad Pro"/>
              </a:rPr>
              <a:t>фто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373" name="Rectangle 17"/>
          <p:cNvSpPr>
            <a:spLocks noChangeArrowheads="1"/>
          </p:cNvSpPr>
          <p:nvPr/>
        </p:nvSpPr>
        <p:spPr bwMode="auto">
          <a:xfrm>
            <a:off x="538163" y="4114800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74" name="Rectangle 18"/>
          <p:cNvSpPr>
            <a:spLocks noChangeArrowheads="1"/>
          </p:cNvSpPr>
          <p:nvPr/>
        </p:nvSpPr>
        <p:spPr bwMode="auto">
          <a:xfrm>
            <a:off x="538163" y="5359400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2418695586"/>
              </p:ext>
            </p:extLst>
          </p:nvPr>
        </p:nvGraphicFramePr>
        <p:xfrm>
          <a:off x="255588" y="0"/>
          <a:ext cx="8573548" cy="6415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285925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5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5370" name="Rectangle 14"/>
          <p:cNvSpPr>
            <a:spLocks noChangeArrowheads="1"/>
          </p:cNvSpPr>
          <p:nvPr/>
        </p:nvSpPr>
        <p:spPr bwMode="auto">
          <a:xfrm>
            <a:off x="538163" y="541338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71" name="Rectangle 15"/>
          <p:cNvSpPr>
            <a:spLocks noChangeArrowheads="1"/>
          </p:cNvSpPr>
          <p:nvPr/>
        </p:nvSpPr>
        <p:spPr bwMode="auto">
          <a:xfrm>
            <a:off x="538163" y="1765300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72" name="Rectangle 16"/>
          <p:cNvSpPr>
            <a:spLocks noChangeArrowheads="1"/>
          </p:cNvSpPr>
          <p:nvPr/>
        </p:nvSpPr>
        <p:spPr bwMode="auto">
          <a:xfrm>
            <a:off x="538163" y="2927350"/>
            <a:ext cx="5533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rgbClr val="FFFFFF"/>
                </a:solidFill>
                <a:latin typeface="Myriad Pro"/>
              </a:rPr>
              <a:t>фто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373" name="Rectangle 17"/>
          <p:cNvSpPr>
            <a:spLocks noChangeArrowheads="1"/>
          </p:cNvSpPr>
          <p:nvPr/>
        </p:nvSpPr>
        <p:spPr bwMode="auto">
          <a:xfrm>
            <a:off x="538163" y="4114800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74" name="Rectangle 18"/>
          <p:cNvSpPr>
            <a:spLocks noChangeArrowheads="1"/>
          </p:cNvSpPr>
          <p:nvPr/>
        </p:nvSpPr>
        <p:spPr bwMode="auto">
          <a:xfrm>
            <a:off x="538163" y="5359400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xmlns="" val="1545598753"/>
              </p:ext>
            </p:extLst>
          </p:nvPr>
        </p:nvGraphicFramePr>
        <p:xfrm>
          <a:off x="255588" y="402672"/>
          <a:ext cx="8393462" cy="6012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prstClr val="white"/>
                </a:solidFill>
              </a:rPr>
              <a:t>201</a:t>
            </a:r>
            <a:r>
              <a:rPr lang="ru-RU" sz="800" dirty="0">
                <a:solidFill>
                  <a:prstClr val="white"/>
                </a:solidFill>
              </a:rPr>
              <a:t>5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5370" name="Rectangle 14"/>
          <p:cNvSpPr>
            <a:spLocks noChangeArrowheads="1"/>
          </p:cNvSpPr>
          <p:nvPr/>
        </p:nvSpPr>
        <p:spPr bwMode="auto">
          <a:xfrm>
            <a:off x="538163" y="541338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71" name="Rectangle 15"/>
          <p:cNvSpPr>
            <a:spLocks noChangeArrowheads="1"/>
          </p:cNvSpPr>
          <p:nvPr/>
        </p:nvSpPr>
        <p:spPr bwMode="auto">
          <a:xfrm>
            <a:off x="538163" y="1765300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72" name="Rectangle 16"/>
          <p:cNvSpPr>
            <a:spLocks noChangeArrowheads="1"/>
          </p:cNvSpPr>
          <p:nvPr/>
        </p:nvSpPr>
        <p:spPr bwMode="auto">
          <a:xfrm>
            <a:off x="538163" y="2927350"/>
            <a:ext cx="5533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rgbClr val="FFFFFF"/>
                </a:solidFill>
                <a:latin typeface="Myriad Pro"/>
              </a:rPr>
              <a:t>фто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373" name="Rectangle 17"/>
          <p:cNvSpPr>
            <a:spLocks noChangeArrowheads="1"/>
          </p:cNvSpPr>
          <p:nvPr/>
        </p:nvSpPr>
        <p:spPr bwMode="auto">
          <a:xfrm>
            <a:off x="538163" y="4114800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74" name="Rectangle 18"/>
          <p:cNvSpPr>
            <a:spLocks noChangeArrowheads="1"/>
          </p:cNvSpPr>
          <p:nvPr/>
        </p:nvSpPr>
        <p:spPr bwMode="auto">
          <a:xfrm>
            <a:off x="538163" y="5359400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3537534943"/>
              </p:ext>
            </p:extLst>
          </p:nvPr>
        </p:nvGraphicFramePr>
        <p:xfrm>
          <a:off x="255588" y="152400"/>
          <a:ext cx="8703404" cy="626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802731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0150" y="0"/>
            <a:ext cx="7829549" cy="1257300"/>
          </a:xfrm>
        </p:spPr>
        <p:txBody>
          <a:bodyPr/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Структура субсидии на государственное задание вузам, подведомственным </a:t>
            </a:r>
            <a:r>
              <a:rPr lang="ru-RU" sz="2400" b="1" dirty="0" err="1" smtClean="0">
                <a:solidFill>
                  <a:schemeClr val="bg1"/>
                </a:solidFill>
              </a:rPr>
              <a:t>Минобрнауки</a:t>
            </a:r>
            <a:r>
              <a:rPr lang="ru-RU" sz="2400" b="1" dirty="0" smtClean="0">
                <a:solidFill>
                  <a:schemeClr val="bg1"/>
                </a:solidFill>
              </a:rPr>
              <a:t> (тыс. руб.)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1600" b="1" i="1" dirty="0" smtClean="0">
                <a:solidFill>
                  <a:srgbClr val="FFFF00"/>
                </a:solidFill>
              </a:rPr>
              <a:t>Данные за 2015 г. по состоянию на: 02.04.15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577889-2FDB-4216-AE11-55102D2E73C3}" type="slidenum">
              <a:rPr lang="en-US" altLang="ru-RU" smtClean="0"/>
              <a:pPr>
                <a:defRPr/>
              </a:pPr>
              <a:t>13</a:t>
            </a:fld>
            <a:endParaRPr lang="en-US" altLang="ru-RU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" y="1257300"/>
            <a:ext cx="8715374" cy="509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3974" y="-1"/>
            <a:ext cx="7820025" cy="1152525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bg1"/>
                </a:solidFill>
              </a:rPr>
              <a:t>Средние удельные затраты на 1 студента в рамках субсидии на государственное задание по вузам, подведомственным </a:t>
            </a:r>
            <a:r>
              <a:rPr lang="ru-RU" sz="1800" b="1" dirty="0" err="1" smtClean="0">
                <a:solidFill>
                  <a:schemeClr val="bg1"/>
                </a:solidFill>
              </a:rPr>
              <a:t>Минобрнауки</a:t>
            </a:r>
            <a:r>
              <a:rPr lang="ru-RU" sz="1800" b="1" dirty="0" smtClean="0">
                <a:solidFill>
                  <a:schemeClr val="bg1"/>
                </a:solidFill>
              </a:rPr>
              <a:t>, рублей</a:t>
            </a: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1600" b="1" i="1" dirty="0" smtClean="0">
                <a:solidFill>
                  <a:srgbClr val="FFFF00"/>
                </a:solidFill>
              </a:rPr>
              <a:t>Данные за 2015 г. по состоянию на: 02.04.15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577889-2FDB-4216-AE11-55102D2E73C3}" type="slidenum">
              <a:rPr lang="en-US" altLang="ru-RU" smtClean="0"/>
              <a:pPr>
                <a:defRPr/>
              </a:pPr>
              <a:t>14</a:t>
            </a:fld>
            <a:endParaRPr lang="en-US" alt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988" y="1308100"/>
            <a:ext cx="8834437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1124" y="0"/>
            <a:ext cx="7762876" cy="1417638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Удельные затраты на 1 студента в рамках субсидии на государственное задание в части образования по вузам, подведомственным </a:t>
            </a:r>
            <a:r>
              <a:rPr lang="ru-RU" sz="2000" b="1" dirty="0" err="1" smtClean="0">
                <a:solidFill>
                  <a:schemeClr val="bg1"/>
                </a:solidFill>
              </a:rPr>
              <a:t>Минобрнауки</a:t>
            </a:r>
            <a:r>
              <a:rPr lang="ru-RU" sz="2000" b="1" dirty="0" smtClean="0">
                <a:solidFill>
                  <a:schemeClr val="bg1"/>
                </a:solidFill>
              </a:rPr>
              <a:t>, 2014 г., тыс. рублей</a:t>
            </a:r>
            <a:endParaRPr lang="ru-RU" sz="11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577889-2FDB-4216-AE11-55102D2E73C3}" type="slidenum">
              <a:rPr lang="en-US" altLang="ru-RU" smtClean="0"/>
              <a:pPr>
                <a:defRPr/>
              </a:pPr>
              <a:t>15</a:t>
            </a:fld>
            <a:endParaRPr lang="en-US" alt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66825"/>
            <a:ext cx="9144000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3500" y="0"/>
            <a:ext cx="7353300" cy="1417638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bg1"/>
                </a:solidFill>
              </a:rPr>
              <a:t>Вузы с высокими и низкими удельными затратами на 1 студента в рамках субсидии на государственное задание в части образования, 2014 г. (вузы, подведомственные </a:t>
            </a:r>
            <a:r>
              <a:rPr lang="ru-RU" sz="1800" b="1" dirty="0" err="1" smtClean="0">
                <a:solidFill>
                  <a:schemeClr val="bg1"/>
                </a:solidFill>
              </a:rPr>
              <a:t>Минобрнауки</a:t>
            </a:r>
            <a:r>
              <a:rPr lang="ru-RU" sz="1800" b="1" dirty="0" smtClean="0">
                <a:solidFill>
                  <a:schemeClr val="bg1"/>
                </a:solidFill>
              </a:rPr>
              <a:t>),  тыс. рублей</a:t>
            </a:r>
            <a:endParaRPr lang="ru-RU" sz="1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577889-2FDB-4216-AE11-55102D2E73C3}" type="slidenum">
              <a:rPr lang="en-US" altLang="ru-RU" smtClean="0"/>
              <a:pPr>
                <a:defRPr/>
              </a:pPr>
              <a:t>16</a:t>
            </a:fld>
            <a:endParaRPr lang="en-US" altLang="ru-RU"/>
          </a:p>
        </p:txBody>
      </p:sp>
      <p:pic>
        <p:nvPicPr>
          <p:cNvPr id="8" name="Рисунок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99" y="1303338"/>
            <a:ext cx="8429625" cy="505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prstClr val="white"/>
                </a:solidFill>
              </a:rPr>
              <a:t>201</a:t>
            </a:r>
            <a:r>
              <a:rPr lang="ru-RU" sz="800" dirty="0">
                <a:solidFill>
                  <a:prstClr val="white"/>
                </a:solidFill>
              </a:rPr>
              <a:t>5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5370" name="Rectangle 14"/>
          <p:cNvSpPr>
            <a:spLocks noChangeArrowheads="1"/>
          </p:cNvSpPr>
          <p:nvPr/>
        </p:nvSpPr>
        <p:spPr bwMode="auto">
          <a:xfrm>
            <a:off x="538163" y="541338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71" name="Rectangle 15"/>
          <p:cNvSpPr>
            <a:spLocks noChangeArrowheads="1"/>
          </p:cNvSpPr>
          <p:nvPr/>
        </p:nvSpPr>
        <p:spPr bwMode="auto">
          <a:xfrm>
            <a:off x="538163" y="1765300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72" name="Rectangle 16"/>
          <p:cNvSpPr>
            <a:spLocks noChangeArrowheads="1"/>
          </p:cNvSpPr>
          <p:nvPr/>
        </p:nvSpPr>
        <p:spPr bwMode="auto">
          <a:xfrm>
            <a:off x="538163" y="2927350"/>
            <a:ext cx="5533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rgbClr val="FFFFFF"/>
                </a:solidFill>
                <a:latin typeface="Myriad Pro"/>
              </a:rPr>
              <a:t>фто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373" name="Rectangle 17"/>
          <p:cNvSpPr>
            <a:spLocks noChangeArrowheads="1"/>
          </p:cNvSpPr>
          <p:nvPr/>
        </p:nvSpPr>
        <p:spPr bwMode="auto">
          <a:xfrm>
            <a:off x="538163" y="4114800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74" name="Rectangle 18"/>
          <p:cNvSpPr>
            <a:spLocks noChangeArrowheads="1"/>
          </p:cNvSpPr>
          <p:nvPr/>
        </p:nvSpPr>
        <p:spPr bwMode="auto">
          <a:xfrm>
            <a:off x="538163" y="5359400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642386870"/>
              </p:ext>
            </p:extLst>
          </p:nvPr>
        </p:nvGraphicFramePr>
        <p:xfrm>
          <a:off x="255588" y="150906"/>
          <a:ext cx="8435406" cy="6291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944141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prstClr val="white"/>
                </a:solidFill>
              </a:rPr>
              <a:t>201</a:t>
            </a:r>
            <a:r>
              <a:rPr lang="ru-RU" sz="800" dirty="0">
                <a:solidFill>
                  <a:prstClr val="white"/>
                </a:solidFill>
              </a:rPr>
              <a:t>5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5370" name="Rectangle 14"/>
          <p:cNvSpPr>
            <a:spLocks noChangeArrowheads="1"/>
          </p:cNvSpPr>
          <p:nvPr/>
        </p:nvSpPr>
        <p:spPr bwMode="auto">
          <a:xfrm>
            <a:off x="538163" y="541338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71" name="Rectangle 15"/>
          <p:cNvSpPr>
            <a:spLocks noChangeArrowheads="1"/>
          </p:cNvSpPr>
          <p:nvPr/>
        </p:nvSpPr>
        <p:spPr bwMode="auto">
          <a:xfrm>
            <a:off x="538163" y="1765300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72" name="Rectangle 16"/>
          <p:cNvSpPr>
            <a:spLocks noChangeArrowheads="1"/>
          </p:cNvSpPr>
          <p:nvPr/>
        </p:nvSpPr>
        <p:spPr bwMode="auto">
          <a:xfrm>
            <a:off x="538163" y="2927350"/>
            <a:ext cx="5533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rgbClr val="FFFFFF"/>
                </a:solidFill>
                <a:latin typeface="Myriad Pro"/>
              </a:rPr>
              <a:t>фто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373" name="Rectangle 17"/>
          <p:cNvSpPr>
            <a:spLocks noChangeArrowheads="1"/>
          </p:cNvSpPr>
          <p:nvPr/>
        </p:nvSpPr>
        <p:spPr bwMode="auto">
          <a:xfrm>
            <a:off x="538163" y="4114800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74" name="Rectangle 18"/>
          <p:cNvSpPr>
            <a:spLocks noChangeArrowheads="1"/>
          </p:cNvSpPr>
          <p:nvPr/>
        </p:nvSpPr>
        <p:spPr bwMode="auto">
          <a:xfrm>
            <a:off x="538163" y="5359400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3700524286"/>
              </p:ext>
            </p:extLst>
          </p:nvPr>
        </p:nvGraphicFramePr>
        <p:xfrm>
          <a:off x="361053" y="361950"/>
          <a:ext cx="8229274" cy="6134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944141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prstClr val="white"/>
                </a:solidFill>
              </a:rPr>
              <a:t>201</a:t>
            </a:r>
            <a:r>
              <a:rPr lang="ru-RU" sz="800" dirty="0">
                <a:solidFill>
                  <a:prstClr val="white"/>
                </a:solidFill>
              </a:rPr>
              <a:t>5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5370" name="Rectangle 14"/>
          <p:cNvSpPr>
            <a:spLocks noChangeArrowheads="1"/>
          </p:cNvSpPr>
          <p:nvPr/>
        </p:nvSpPr>
        <p:spPr bwMode="auto">
          <a:xfrm>
            <a:off x="538163" y="541338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71" name="Rectangle 15"/>
          <p:cNvSpPr>
            <a:spLocks noChangeArrowheads="1"/>
          </p:cNvSpPr>
          <p:nvPr/>
        </p:nvSpPr>
        <p:spPr bwMode="auto">
          <a:xfrm>
            <a:off x="538163" y="1765300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372" name="Rectangle 16"/>
          <p:cNvSpPr>
            <a:spLocks noChangeArrowheads="1"/>
          </p:cNvSpPr>
          <p:nvPr/>
        </p:nvSpPr>
        <p:spPr bwMode="auto">
          <a:xfrm>
            <a:off x="538163" y="2927350"/>
            <a:ext cx="5533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rgbClr val="FFFFFF"/>
                </a:solidFill>
                <a:latin typeface="Myriad Pro"/>
              </a:rPr>
              <a:t>фто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373" name="Rectangle 17"/>
          <p:cNvSpPr>
            <a:spLocks noChangeArrowheads="1"/>
          </p:cNvSpPr>
          <p:nvPr/>
        </p:nvSpPr>
        <p:spPr bwMode="auto">
          <a:xfrm>
            <a:off x="538163" y="4114800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74" name="Rectangle 18"/>
          <p:cNvSpPr>
            <a:spLocks noChangeArrowheads="1"/>
          </p:cNvSpPr>
          <p:nvPr/>
        </p:nvSpPr>
        <p:spPr bwMode="auto">
          <a:xfrm>
            <a:off x="538163" y="5359400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1438632145"/>
              </p:ext>
            </p:extLst>
          </p:nvPr>
        </p:nvGraphicFramePr>
        <p:xfrm>
          <a:off x="327171" y="114301"/>
          <a:ext cx="8254767" cy="6300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944141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0825" y="1295400"/>
          <a:ext cx="8642350" cy="48614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7442"/>
                <a:gridCol w="1151376"/>
                <a:gridCol w="1171213"/>
                <a:gridCol w="1172041"/>
                <a:gridCol w="1288583"/>
                <a:gridCol w="1288583"/>
                <a:gridCol w="1143112"/>
              </a:tblGrid>
              <a:tr h="133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Дошкольное образование (для детей от 3 лет)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Начальное, среднее и послесреднее нетретичное образование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Третичное образование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Все уровни образования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/>
                </a:tc>
              </a:tr>
              <a:tr h="1161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91" marR="68591" marT="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Все третичное образование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среднее профессиональное образование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Высшее профессиональное образование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3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Турция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0,2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2,7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1,3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4,2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</a:tr>
              <a:tr h="223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Словакия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0,5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2,8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1,0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1,0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4,4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</a:tr>
              <a:tr h="223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Венгрия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0,6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2,6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1,0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0,9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4,4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</a:tr>
              <a:tr h="223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Италия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0,5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3,1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1,0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1,0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4,6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</a:tr>
              <a:tr h="223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Россия*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0,8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2,1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1,4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0,2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1,2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4,6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</a:tr>
              <a:tr h="223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Германия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0,6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3,1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1,3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0,1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1,2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5,1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</a:tr>
              <a:tr h="223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Латвия*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0,8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3,0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1,5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0,2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1,3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5,4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</a:tr>
              <a:tr h="223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Эстония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0,4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3,4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1,7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0,5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1,2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5,5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</a:tr>
              <a:tr h="223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Бразилия*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0,5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4,4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0,9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5,9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</a:tr>
              <a:tr h="4495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Великобритания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0,4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4,7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1,2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6,4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</a:tr>
              <a:tr h="223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Финляндия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0,4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4,1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1,9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1,9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6,5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</a:tr>
              <a:tr h="223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США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0,5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3,7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2,7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6,9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</a:tr>
              <a:tr h="4495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Среднее по ОЭСР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0,6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3,8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1,6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0,2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1,4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6,1 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</a:tr>
            </a:tbl>
          </a:graphicData>
        </a:graphic>
      </p:graphicFrame>
      <p:sp>
        <p:nvSpPr>
          <p:cNvPr id="14473" name="Прямоугольник 2"/>
          <p:cNvSpPr>
            <a:spLocks noChangeArrowheads="1"/>
          </p:cNvSpPr>
          <p:nvPr/>
        </p:nvSpPr>
        <p:spPr bwMode="auto">
          <a:xfrm>
            <a:off x="574675" y="404813"/>
            <a:ext cx="85693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</a:rPr>
              <a:t>Расходы на образование в процентах от ВВП по уровням образования, </a:t>
            </a:r>
            <a:endParaRPr lang="ru-RU" altLang="ru-RU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</a:rPr>
              <a:t>2012 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</a:rPr>
              <a:t>г.</a:t>
            </a:r>
            <a:endParaRPr lang="ru-RU" altLang="ru-RU" dirty="0">
              <a:solidFill>
                <a:schemeClr val="bg1"/>
              </a:solidFill>
            </a:endParaRPr>
          </a:p>
        </p:txBody>
      </p:sp>
      <p:sp>
        <p:nvSpPr>
          <p:cNvPr id="14474" name="Прямоугольник 3"/>
          <p:cNvSpPr>
            <a:spLocks noChangeArrowheads="1"/>
          </p:cNvSpPr>
          <p:nvPr/>
        </p:nvSpPr>
        <p:spPr bwMode="auto">
          <a:xfrm>
            <a:off x="395288" y="6021388"/>
            <a:ext cx="712946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</a:pPr>
            <a:endParaRPr lang="ru-RU" altLang="ru-RU" sz="1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По данным</a:t>
            </a:r>
            <a:r>
              <a:rPr lang="en-US" altLang="ru-RU" sz="1000">
                <a:latin typeface="Times New Roman" pitchFamily="18" charset="0"/>
                <a:cs typeface="Times New Roman" pitchFamily="18" charset="0"/>
              </a:rPr>
              <a:t> OECD Education at a Glance 2014</a:t>
            </a:r>
            <a:endParaRPr lang="ru-RU" altLang="ru-RU" sz="10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*страны-партнеры ОЭСР</a:t>
            </a:r>
            <a:endParaRPr lang="ru-RU" altLang="ru-RU" sz="1000">
              <a:latin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000">
                <a:latin typeface="Calibri" pitchFamily="34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prstClr val="white"/>
                </a:solidFill>
              </a:rPr>
              <a:t>201</a:t>
            </a:r>
            <a:r>
              <a:rPr lang="ru-RU" sz="800" dirty="0">
                <a:solidFill>
                  <a:prstClr val="white"/>
                </a:solidFill>
              </a:rPr>
              <a:t>5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5370" name="Rectangle 14"/>
          <p:cNvSpPr>
            <a:spLocks noChangeArrowheads="1"/>
          </p:cNvSpPr>
          <p:nvPr/>
        </p:nvSpPr>
        <p:spPr bwMode="auto">
          <a:xfrm>
            <a:off x="538163" y="541338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71" name="Rectangle 15"/>
          <p:cNvSpPr>
            <a:spLocks noChangeArrowheads="1"/>
          </p:cNvSpPr>
          <p:nvPr/>
        </p:nvSpPr>
        <p:spPr bwMode="auto">
          <a:xfrm>
            <a:off x="538163" y="1765300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72" name="Rectangle 16"/>
          <p:cNvSpPr>
            <a:spLocks noChangeArrowheads="1"/>
          </p:cNvSpPr>
          <p:nvPr/>
        </p:nvSpPr>
        <p:spPr bwMode="auto">
          <a:xfrm>
            <a:off x="538163" y="2927350"/>
            <a:ext cx="5533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rgbClr val="FFFFFF"/>
                </a:solidFill>
                <a:latin typeface="Myriad Pro"/>
              </a:rPr>
              <a:t>фто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373" name="Rectangle 17"/>
          <p:cNvSpPr>
            <a:spLocks noChangeArrowheads="1"/>
          </p:cNvSpPr>
          <p:nvPr/>
        </p:nvSpPr>
        <p:spPr bwMode="auto">
          <a:xfrm>
            <a:off x="538163" y="4114800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74" name="Rectangle 18"/>
          <p:cNvSpPr>
            <a:spLocks noChangeArrowheads="1"/>
          </p:cNvSpPr>
          <p:nvPr/>
        </p:nvSpPr>
        <p:spPr bwMode="auto">
          <a:xfrm>
            <a:off x="538163" y="5359400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1806565480"/>
              </p:ext>
            </p:extLst>
          </p:nvPr>
        </p:nvGraphicFramePr>
        <p:xfrm>
          <a:off x="538163" y="133350"/>
          <a:ext cx="8261888" cy="6281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802731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prstClr val="white"/>
                </a:solidFill>
              </a:rPr>
              <a:t>201</a:t>
            </a:r>
            <a:r>
              <a:rPr lang="ru-RU" sz="800" dirty="0">
                <a:solidFill>
                  <a:prstClr val="white"/>
                </a:solidFill>
              </a:rPr>
              <a:t>5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5370" name="Rectangle 14"/>
          <p:cNvSpPr>
            <a:spLocks noChangeArrowheads="1"/>
          </p:cNvSpPr>
          <p:nvPr/>
        </p:nvSpPr>
        <p:spPr bwMode="auto">
          <a:xfrm>
            <a:off x="538163" y="541338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71" name="Rectangle 15"/>
          <p:cNvSpPr>
            <a:spLocks noChangeArrowheads="1"/>
          </p:cNvSpPr>
          <p:nvPr/>
        </p:nvSpPr>
        <p:spPr bwMode="auto">
          <a:xfrm>
            <a:off x="538163" y="1765300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372" name="Rectangle 16"/>
          <p:cNvSpPr>
            <a:spLocks noChangeArrowheads="1"/>
          </p:cNvSpPr>
          <p:nvPr/>
        </p:nvSpPr>
        <p:spPr bwMode="auto">
          <a:xfrm>
            <a:off x="538163" y="2927350"/>
            <a:ext cx="5533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rgbClr val="FFFFFF"/>
                </a:solidFill>
                <a:latin typeface="Myriad Pro"/>
              </a:rPr>
              <a:t>фто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373" name="Rectangle 17"/>
          <p:cNvSpPr>
            <a:spLocks noChangeArrowheads="1"/>
          </p:cNvSpPr>
          <p:nvPr/>
        </p:nvSpPr>
        <p:spPr bwMode="auto">
          <a:xfrm>
            <a:off x="538163" y="4114800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74" name="Rectangle 18"/>
          <p:cNvSpPr>
            <a:spLocks noChangeArrowheads="1"/>
          </p:cNvSpPr>
          <p:nvPr/>
        </p:nvSpPr>
        <p:spPr bwMode="auto">
          <a:xfrm>
            <a:off x="538163" y="5359400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893910416"/>
              </p:ext>
            </p:extLst>
          </p:nvPr>
        </p:nvGraphicFramePr>
        <p:xfrm>
          <a:off x="538163" y="247649"/>
          <a:ext cx="8052163" cy="601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802731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prstClr val="white"/>
                </a:solidFill>
              </a:rPr>
              <a:t>201</a:t>
            </a:r>
            <a:r>
              <a:rPr lang="ru-RU" sz="800" dirty="0">
                <a:solidFill>
                  <a:prstClr val="white"/>
                </a:solidFill>
              </a:rPr>
              <a:t>5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5370" name="Rectangle 14"/>
          <p:cNvSpPr>
            <a:spLocks noChangeArrowheads="1"/>
          </p:cNvSpPr>
          <p:nvPr/>
        </p:nvSpPr>
        <p:spPr bwMode="auto">
          <a:xfrm>
            <a:off x="538163" y="541338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71" name="Rectangle 15"/>
          <p:cNvSpPr>
            <a:spLocks noChangeArrowheads="1"/>
          </p:cNvSpPr>
          <p:nvPr/>
        </p:nvSpPr>
        <p:spPr bwMode="auto">
          <a:xfrm>
            <a:off x="538163" y="1765300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72" name="Rectangle 16"/>
          <p:cNvSpPr>
            <a:spLocks noChangeArrowheads="1"/>
          </p:cNvSpPr>
          <p:nvPr/>
        </p:nvSpPr>
        <p:spPr bwMode="auto">
          <a:xfrm>
            <a:off x="538163" y="2927350"/>
            <a:ext cx="5533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rgbClr val="FFFFFF"/>
                </a:solidFill>
                <a:latin typeface="Myriad Pro"/>
              </a:rPr>
              <a:t>фто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373" name="Rectangle 17"/>
          <p:cNvSpPr>
            <a:spLocks noChangeArrowheads="1"/>
          </p:cNvSpPr>
          <p:nvPr/>
        </p:nvSpPr>
        <p:spPr bwMode="auto">
          <a:xfrm>
            <a:off x="538163" y="4114800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74" name="Rectangle 18"/>
          <p:cNvSpPr>
            <a:spLocks noChangeArrowheads="1"/>
          </p:cNvSpPr>
          <p:nvPr/>
        </p:nvSpPr>
        <p:spPr bwMode="auto">
          <a:xfrm>
            <a:off x="538163" y="5359400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985296782"/>
              </p:ext>
            </p:extLst>
          </p:nvPr>
        </p:nvGraphicFramePr>
        <p:xfrm>
          <a:off x="255588" y="327172"/>
          <a:ext cx="8343128" cy="6023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8027310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prstClr val="white"/>
                </a:solidFill>
              </a:rPr>
              <a:t>201</a:t>
            </a:r>
            <a:r>
              <a:rPr lang="ru-RU" sz="800" dirty="0">
                <a:solidFill>
                  <a:prstClr val="white"/>
                </a:solidFill>
              </a:rPr>
              <a:t>5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5370" name="Rectangle 14"/>
          <p:cNvSpPr>
            <a:spLocks noChangeArrowheads="1"/>
          </p:cNvSpPr>
          <p:nvPr/>
        </p:nvSpPr>
        <p:spPr bwMode="auto">
          <a:xfrm>
            <a:off x="538163" y="541338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71" name="Rectangle 15"/>
          <p:cNvSpPr>
            <a:spLocks noChangeArrowheads="1"/>
          </p:cNvSpPr>
          <p:nvPr/>
        </p:nvSpPr>
        <p:spPr bwMode="auto">
          <a:xfrm>
            <a:off x="538163" y="1765300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72" name="Rectangle 16"/>
          <p:cNvSpPr>
            <a:spLocks noChangeArrowheads="1"/>
          </p:cNvSpPr>
          <p:nvPr/>
        </p:nvSpPr>
        <p:spPr bwMode="auto">
          <a:xfrm>
            <a:off x="538163" y="2927350"/>
            <a:ext cx="5533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rgbClr val="FFFFFF"/>
                </a:solidFill>
                <a:latin typeface="Myriad Pro"/>
              </a:rPr>
              <a:t>фто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373" name="Rectangle 17"/>
          <p:cNvSpPr>
            <a:spLocks noChangeArrowheads="1"/>
          </p:cNvSpPr>
          <p:nvPr/>
        </p:nvSpPr>
        <p:spPr bwMode="auto">
          <a:xfrm>
            <a:off x="538163" y="4114800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74" name="Rectangle 18"/>
          <p:cNvSpPr>
            <a:spLocks noChangeArrowheads="1"/>
          </p:cNvSpPr>
          <p:nvPr/>
        </p:nvSpPr>
        <p:spPr bwMode="auto">
          <a:xfrm>
            <a:off x="538163" y="5359400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1664894844"/>
              </p:ext>
            </p:extLst>
          </p:nvPr>
        </p:nvGraphicFramePr>
        <p:xfrm>
          <a:off x="538163" y="427840"/>
          <a:ext cx="8211554" cy="5889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4877003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prstClr val="white"/>
                </a:solidFill>
              </a:rPr>
              <a:t>201</a:t>
            </a:r>
            <a:r>
              <a:rPr lang="ru-RU" sz="800" dirty="0">
                <a:solidFill>
                  <a:prstClr val="white"/>
                </a:solidFill>
              </a:rPr>
              <a:t>5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5370" name="Rectangle 14"/>
          <p:cNvSpPr>
            <a:spLocks noChangeArrowheads="1"/>
          </p:cNvSpPr>
          <p:nvPr/>
        </p:nvSpPr>
        <p:spPr bwMode="auto">
          <a:xfrm>
            <a:off x="538163" y="541338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71" name="Rectangle 15"/>
          <p:cNvSpPr>
            <a:spLocks noChangeArrowheads="1"/>
          </p:cNvSpPr>
          <p:nvPr/>
        </p:nvSpPr>
        <p:spPr bwMode="auto">
          <a:xfrm>
            <a:off x="538163" y="1765300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72" name="Rectangle 16"/>
          <p:cNvSpPr>
            <a:spLocks noChangeArrowheads="1"/>
          </p:cNvSpPr>
          <p:nvPr/>
        </p:nvSpPr>
        <p:spPr bwMode="auto">
          <a:xfrm>
            <a:off x="538163" y="2927350"/>
            <a:ext cx="5533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rgbClr val="FFFFFF"/>
                </a:solidFill>
                <a:latin typeface="Myriad Pro"/>
              </a:rPr>
              <a:t>фто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373" name="Rectangle 17"/>
          <p:cNvSpPr>
            <a:spLocks noChangeArrowheads="1"/>
          </p:cNvSpPr>
          <p:nvPr/>
        </p:nvSpPr>
        <p:spPr bwMode="auto">
          <a:xfrm>
            <a:off x="538163" y="4114800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74" name="Rectangle 18"/>
          <p:cNvSpPr>
            <a:spLocks noChangeArrowheads="1"/>
          </p:cNvSpPr>
          <p:nvPr/>
        </p:nvSpPr>
        <p:spPr bwMode="auto">
          <a:xfrm>
            <a:off x="538163" y="5359400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1904044543"/>
              </p:ext>
            </p:extLst>
          </p:nvPr>
        </p:nvGraphicFramePr>
        <p:xfrm>
          <a:off x="369117" y="228600"/>
          <a:ext cx="8330266" cy="618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4877003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prstClr val="white"/>
                </a:solidFill>
              </a:rPr>
              <a:t>201</a:t>
            </a:r>
            <a:r>
              <a:rPr lang="ru-RU" sz="800" dirty="0">
                <a:solidFill>
                  <a:prstClr val="white"/>
                </a:solidFill>
              </a:rPr>
              <a:t>5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5370" name="Rectangle 14"/>
          <p:cNvSpPr>
            <a:spLocks noChangeArrowheads="1"/>
          </p:cNvSpPr>
          <p:nvPr/>
        </p:nvSpPr>
        <p:spPr bwMode="auto">
          <a:xfrm>
            <a:off x="538163" y="541338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71" name="Rectangle 15"/>
          <p:cNvSpPr>
            <a:spLocks noChangeArrowheads="1"/>
          </p:cNvSpPr>
          <p:nvPr/>
        </p:nvSpPr>
        <p:spPr bwMode="auto">
          <a:xfrm>
            <a:off x="538163" y="1765300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72" name="Rectangle 16"/>
          <p:cNvSpPr>
            <a:spLocks noChangeArrowheads="1"/>
          </p:cNvSpPr>
          <p:nvPr/>
        </p:nvSpPr>
        <p:spPr bwMode="auto">
          <a:xfrm>
            <a:off x="538163" y="2927350"/>
            <a:ext cx="5533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rgbClr val="FFFFFF"/>
                </a:solidFill>
                <a:latin typeface="Myriad Pro"/>
              </a:rPr>
              <a:t>фто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373" name="Rectangle 17"/>
          <p:cNvSpPr>
            <a:spLocks noChangeArrowheads="1"/>
          </p:cNvSpPr>
          <p:nvPr/>
        </p:nvSpPr>
        <p:spPr bwMode="auto">
          <a:xfrm>
            <a:off x="538163" y="4114800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74" name="Rectangle 18"/>
          <p:cNvSpPr>
            <a:spLocks noChangeArrowheads="1"/>
          </p:cNvSpPr>
          <p:nvPr/>
        </p:nvSpPr>
        <p:spPr bwMode="auto">
          <a:xfrm>
            <a:off x="538163" y="5359400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2069201504"/>
              </p:ext>
            </p:extLst>
          </p:nvPr>
        </p:nvGraphicFramePr>
        <p:xfrm>
          <a:off x="327171" y="142875"/>
          <a:ext cx="8347046" cy="6272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18499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/>
          <p:cNvPicPr>
            <a:picLocks noChangeAspect="1" noChangeArrowheads="1"/>
          </p:cNvPicPr>
          <p:nvPr/>
        </p:nvPicPr>
        <p:blipFill>
          <a:blip r:embed="rId2"/>
          <a:srcRect l="47530" t="38243" r="7848" b="9560"/>
          <a:stretch>
            <a:fillRect/>
          </a:stretch>
        </p:blipFill>
        <p:spPr bwMode="auto">
          <a:xfrm>
            <a:off x="0" y="1371600"/>
            <a:ext cx="9144000" cy="505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/>
          <p:cNvPicPr>
            <a:picLocks noChangeAspect="1" noChangeArrowheads="1"/>
          </p:cNvPicPr>
          <p:nvPr/>
        </p:nvPicPr>
        <p:blipFill>
          <a:blip r:embed="rId2"/>
          <a:srcRect l="4660" t="29298" r="52446" b="26714"/>
          <a:stretch>
            <a:fillRect/>
          </a:stretch>
        </p:blipFill>
        <p:spPr bwMode="auto">
          <a:xfrm>
            <a:off x="0" y="1295400"/>
            <a:ext cx="9144000" cy="5013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4" y="1514475"/>
            <a:ext cx="8963025" cy="4531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338582" y="142875"/>
            <a:ext cx="646683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Средний уровень грамотности по уровням образования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(навыки взрослого населения 25-64 лет), 2012 год</a:t>
            </a:r>
          </a:p>
          <a:p>
            <a:pPr lvl="0" algn="ctr" defTabSz="914400" eaLnBrk="1" hangingPunct="1"/>
            <a:r>
              <a:rPr lang="ru-RU" sz="1400" b="1" dirty="0" smtClean="0">
                <a:solidFill>
                  <a:schemeClr val="bg1"/>
                </a:solidFill>
              </a:rPr>
              <a:t>Данные обследования PIAAC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865538"/>
            <a:ext cx="7953375" cy="43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301211" y="167045"/>
            <a:ext cx="78427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Участие населения в формальном и неформальном образовании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(население 25-64 лет), 2012 год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40997" y="813376"/>
            <a:ext cx="28241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eaLnBrk="1" hangingPunct="1"/>
            <a:r>
              <a:rPr lang="ru-RU" sz="1400" b="1" dirty="0" smtClean="0">
                <a:solidFill>
                  <a:schemeClr val="bg1"/>
                </a:solidFill>
              </a:rPr>
              <a:t>Данные обследования PIAAC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1"/>
          <p:cNvGraphicFramePr>
            <a:graphicFrameLocks/>
          </p:cNvGraphicFramePr>
          <p:nvPr/>
        </p:nvGraphicFramePr>
        <p:xfrm>
          <a:off x="-108520" y="980728"/>
          <a:ext cx="9252520" cy="4198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4475" y="4868863"/>
            <a:ext cx="8640763" cy="1600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400" dirty="0"/>
              <a:t>Респондентам исследования было предложено  присвоить  каждому из 10 перечисленных вузов «первого эшелона» оценку, которая соответствует  степени совпадения ожиданий работодателя и уровня подготовки выпускника данных вузов. </a:t>
            </a:r>
          </a:p>
          <a:p>
            <a:pPr eaLnBrk="1" hangingPunct="1">
              <a:defRPr/>
            </a:pPr>
            <a:r>
              <a:rPr lang="ru-RU" sz="1400" dirty="0" err="1"/>
              <a:t>Max</a:t>
            </a:r>
            <a:r>
              <a:rPr lang="ru-RU" sz="1400" dirty="0"/>
              <a:t> - это ключевой для компании вуз, поставляющий отличные кадры, </a:t>
            </a:r>
          </a:p>
          <a:p>
            <a:pPr eaLnBrk="1" hangingPunct="1">
              <a:defRPr/>
            </a:pPr>
            <a:r>
              <a:rPr lang="ru-RU" sz="1400" dirty="0" err="1"/>
              <a:t>Avg</a:t>
            </a:r>
            <a:r>
              <a:rPr lang="ru-RU" sz="1400" dirty="0"/>
              <a:t> характеризует среднюю успешность,</a:t>
            </a:r>
          </a:p>
          <a:p>
            <a:pPr eaLnBrk="1" hangingPunct="1">
              <a:defRPr/>
            </a:pPr>
            <a:r>
              <a:rPr lang="ru-RU" sz="1400" dirty="0" err="1"/>
              <a:t>Min</a:t>
            </a:r>
            <a:r>
              <a:rPr lang="ru-RU" sz="1400" dirty="0"/>
              <a:t> - это вуз, выпускники которого по  практике респондента не соответствуют </a:t>
            </a:r>
            <a:r>
              <a:rPr lang="ru-RU" sz="1400" dirty="0" err="1"/>
              <a:t>ребованиям</a:t>
            </a:r>
            <a:r>
              <a:rPr lang="ru-RU" sz="1400" dirty="0"/>
              <a:t>/корпоративной культуре.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9138" y="4535488"/>
            <a:ext cx="4089400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1100" dirty="0">
                <a:latin typeface="+mn-lt"/>
              </a:rPr>
              <a:t>Источник: Исследование работодателей 2013, </a:t>
            </a:r>
            <a:r>
              <a:rPr lang="en-US" sz="1100" dirty="0">
                <a:latin typeface="+mn-lt"/>
              </a:rPr>
              <a:t>FutureToday</a:t>
            </a:r>
            <a:endParaRPr lang="ru-RU" sz="1100" dirty="0">
              <a:latin typeface="+mn-lt"/>
            </a:endParaRPr>
          </a:p>
        </p:txBody>
      </p:sp>
      <p:sp>
        <p:nvSpPr>
          <p:cNvPr id="28677" name="Заголовок 8"/>
          <p:cNvSpPr>
            <a:spLocks noGrp="1"/>
          </p:cNvSpPr>
          <p:nvPr>
            <p:ph type="title"/>
          </p:nvPr>
        </p:nvSpPr>
        <p:spPr>
          <a:xfrm>
            <a:off x="250825" y="274638"/>
            <a:ext cx="8713788" cy="1143000"/>
          </a:xfrm>
        </p:spPr>
        <p:txBody>
          <a:bodyPr/>
          <a:lstStyle/>
          <a:p>
            <a:r>
              <a:rPr lang="ru-RU" altLang="ru-RU" sz="2000" dirty="0" smtClean="0">
                <a:solidFill>
                  <a:schemeClr val="bg1"/>
                </a:solidFill>
                <a:latin typeface="Arial Black" pitchFamily="34" charset="0"/>
                <a:ea typeface="ＭＳ Ｐゴシック" pitchFamily="34" charset="-128"/>
              </a:rPr>
              <a:t>Подготовка выпускников даже ведущих вузов </a:t>
            </a:r>
            <a:br>
              <a:rPr lang="ru-RU" altLang="ru-RU" sz="2000" dirty="0" smtClean="0">
                <a:solidFill>
                  <a:schemeClr val="bg1"/>
                </a:solidFill>
                <a:latin typeface="Arial Black" pitchFamily="34" charset="0"/>
                <a:ea typeface="ＭＳ Ｐゴシック" pitchFamily="34" charset="-128"/>
              </a:rPr>
            </a:br>
            <a:r>
              <a:rPr lang="ru-RU" altLang="ru-RU" sz="2000" dirty="0" smtClean="0">
                <a:solidFill>
                  <a:schemeClr val="bg1"/>
                </a:solidFill>
                <a:latin typeface="Arial Black" pitchFamily="34" charset="0"/>
                <a:ea typeface="ＭＳ Ｐゴシック" pitchFamily="34" charset="-128"/>
              </a:rPr>
              <a:t>не полностью соответствует ожиданиям работодателей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959850" y="115888"/>
            <a:ext cx="184150" cy="307975"/>
          </a:xfrm>
          <a:prstGeom prst="rect">
            <a:avLst/>
          </a:prstGeom>
          <a:solidFill>
            <a:srgbClr val="FFEEDD"/>
          </a:solidFill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endParaRPr lang="ru-RU" sz="1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1412875"/>
            <a:ext cx="9150350" cy="5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323975" y="171450"/>
            <a:ext cx="78200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b="1" dirty="0" smtClean="0">
                <a:solidFill>
                  <a:srgbClr val="F2F2F2"/>
                </a:solidFill>
                <a:latin typeface="Calibri" pitchFamily="34" charset="0"/>
              </a:rPr>
              <a:t>Приток (снижение) специалистов </a:t>
            </a:r>
            <a:r>
              <a:rPr lang="ru-RU" altLang="ru-RU" b="1" dirty="0" smtClean="0">
                <a:solidFill>
                  <a:srgbClr val="FFFF00"/>
                </a:solidFill>
                <a:latin typeface="Calibri" pitchFamily="34" charset="0"/>
              </a:rPr>
              <a:t>с высшим образованием </a:t>
            </a:r>
            <a:endParaRPr lang="ru-RU" altLang="ru-RU" b="1" dirty="0" smtClean="0">
              <a:solidFill>
                <a:srgbClr val="FFFF00"/>
              </a:solidFill>
              <a:latin typeface="Calibri" pitchFamily="34" charset="0"/>
            </a:endParaRPr>
          </a:p>
          <a:p>
            <a:pPr algn="ctr" eaLnBrk="1" hangingPunct="1"/>
            <a:r>
              <a:rPr lang="ru-RU" altLang="ru-RU" b="1" dirty="0" smtClean="0">
                <a:solidFill>
                  <a:srgbClr val="F2F2F2"/>
                </a:solidFill>
                <a:latin typeface="Calibri" pitchFamily="34" charset="0"/>
              </a:rPr>
              <a:t>по </a:t>
            </a:r>
            <a:r>
              <a:rPr lang="ru-RU" altLang="ru-RU" b="1" dirty="0" smtClean="0">
                <a:solidFill>
                  <a:srgbClr val="F2F2F2"/>
                </a:solidFill>
                <a:latin typeface="Calibri" pitchFamily="34" charset="0"/>
              </a:rPr>
              <a:t>видам экономической деятельности </a:t>
            </a:r>
            <a:br>
              <a:rPr lang="ru-RU" altLang="ru-RU" b="1" dirty="0" smtClean="0">
                <a:solidFill>
                  <a:srgbClr val="F2F2F2"/>
                </a:solidFill>
                <a:latin typeface="Calibri" pitchFamily="34" charset="0"/>
              </a:rPr>
            </a:br>
            <a:r>
              <a:rPr lang="ru-RU" altLang="ru-RU" b="1" dirty="0" smtClean="0">
                <a:solidFill>
                  <a:srgbClr val="F2F2F2"/>
                </a:solidFill>
                <a:latin typeface="Calibri" pitchFamily="34" charset="0"/>
              </a:rPr>
              <a:t>за период 2008-2012 гг.</a:t>
            </a:r>
            <a:endParaRPr lang="ru-RU" altLang="ru-RU" b="1" dirty="0">
              <a:solidFill>
                <a:srgbClr val="F2F2F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1927225"/>
            <a:ext cx="4284662" cy="30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Заголовок 1"/>
          <p:cNvSpPr>
            <a:spLocks noGrp="1"/>
          </p:cNvSpPr>
          <p:nvPr>
            <p:ph type="title"/>
          </p:nvPr>
        </p:nvSpPr>
        <p:spPr>
          <a:xfrm>
            <a:off x="1282700" y="114300"/>
            <a:ext cx="7861300" cy="1123950"/>
          </a:xfrm>
        </p:spPr>
        <p:txBody>
          <a:bodyPr/>
          <a:lstStyle/>
          <a:p>
            <a:r>
              <a:rPr lang="ru-RU" altLang="ru-RU" sz="1800" b="1" dirty="0" smtClean="0">
                <a:solidFill>
                  <a:schemeClr val="bg1"/>
                </a:solidFill>
                <a:ea typeface="ＭＳ Ｐゴシック" pitchFamily="34" charset="-128"/>
              </a:rPr>
              <a:t>Инвестиции в ОК и добавленная стоимость по отраслям экономики с приростом (или снижением) занятых с ВО</a:t>
            </a:r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altLang="ru-RU"/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8225" y="1946275"/>
            <a:ext cx="4351338" cy="298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946275"/>
            <a:ext cx="3856038" cy="298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5130</TotalTime>
  <Words>1016</Words>
  <Application>Microsoft Office PowerPoint</Application>
  <PresentationFormat>Экран (4:3)</PresentationFormat>
  <Paragraphs>318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Office Theme</vt:lpstr>
      <vt:lpstr>«Я хочу, чтоб к штыку приравняли перо» В.В. Маяковский  «Сокращать расходы на образование, все равно, что стричь свинью: шерсти мало, а визгу много» А.Н. Косыгин     Секвестирование расходов бюджетов   на образование  Институт развития образования НИУ ВШЭ: И.В. Абанкина, В.А. Винарик, Л.М. Филатова   </vt:lpstr>
      <vt:lpstr>Слайд 2</vt:lpstr>
      <vt:lpstr>Слайд 3</vt:lpstr>
      <vt:lpstr>Слайд 4</vt:lpstr>
      <vt:lpstr>Слайд 5</vt:lpstr>
      <vt:lpstr>Слайд 6</vt:lpstr>
      <vt:lpstr>Подготовка выпускников даже ведущих вузов  не полностью соответствует ожиданиям работодателей</vt:lpstr>
      <vt:lpstr>Слайд 8</vt:lpstr>
      <vt:lpstr>Инвестиции в ОК и добавленная стоимость по отраслям экономики с приростом (или снижением) занятых с ВО</vt:lpstr>
      <vt:lpstr>Слайд 10</vt:lpstr>
      <vt:lpstr>Слайд 11</vt:lpstr>
      <vt:lpstr>Слайд 12</vt:lpstr>
      <vt:lpstr>Структура субсидии на государственное задание вузам, подведомственным Минобрнауки (тыс. руб.)  Данные за 2015 г. по состоянию на: 02.04.15</vt:lpstr>
      <vt:lpstr>Средние удельные затраты на 1 студента в рамках субсидии на государственное задание по вузам, подведомственным Минобрнауки, рублей  Данные за 2015 г. по состоянию на: 02.04.15</vt:lpstr>
      <vt:lpstr>Удельные затраты на 1 студента в рамках субсидии на государственное задание в части образования по вузам, подведомственным Минобрнауки, 2014 г., тыс. рублей</vt:lpstr>
      <vt:lpstr>Вузы с высокими и низкими удельными затратами на 1 студента в рамках субсидии на государственное задание в части образования, 2014 г. (вузы, подведомственные Минобрнауки),  тыс. рублей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hse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vkremlev</dc:creator>
  <cp:lastModifiedBy>Абанкина</cp:lastModifiedBy>
  <cp:revision>442</cp:revision>
  <dcterms:created xsi:type="dcterms:W3CDTF">2010-09-30T07:07:58Z</dcterms:created>
  <dcterms:modified xsi:type="dcterms:W3CDTF">2015-06-23T11:22:35Z</dcterms:modified>
</cp:coreProperties>
</file>