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7" r:id="rId3"/>
    <p:sldId id="296" r:id="rId4"/>
    <p:sldId id="284" r:id="rId5"/>
    <p:sldId id="295" r:id="rId6"/>
    <p:sldId id="286" r:id="rId7"/>
    <p:sldId id="288" r:id="rId8"/>
    <p:sldId id="289" r:id="rId9"/>
    <p:sldId id="290" r:id="rId10"/>
    <p:sldId id="291" r:id="rId11"/>
    <p:sldId id="293" r:id="rId12"/>
    <p:sldId id="292" r:id="rId13"/>
    <p:sldId id="294" r:id="rId14"/>
    <p:sldId id="266" r:id="rId15"/>
    <p:sldId id="258" r:id="rId1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F82"/>
    <a:srgbClr val="21386F"/>
    <a:srgbClr val="1C2A5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179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B43D1-82CB-47B9-95F7-D33685BDFA51}" type="datetime1">
              <a:rPr lang="en-US"/>
              <a:pPr>
                <a:defRPr/>
              </a:pPr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7FFD-70CD-4C5C-8117-5884EA760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801E5-81BD-44E5-8E20-462C2C5FEFE5}" type="datetime1">
              <a:rPr lang="en-US"/>
              <a:pPr>
                <a:defRPr/>
              </a:pPr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BE88E-3ED5-4852-8D89-B50379241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6D683-A615-41BD-A4D8-17705CB114A0}" type="datetime1">
              <a:rPr lang="en-US"/>
              <a:pPr>
                <a:defRPr/>
              </a:pPr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4C045-341C-4E2D-AF88-1D9C50388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7838C-AED8-4BA5-8652-AEE276FCC083}" type="datetime1">
              <a:rPr lang="en-US"/>
              <a:pPr>
                <a:defRPr/>
              </a:pPr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5F501-F5CC-4E12-934E-78BB5E4DA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F4A4C-A39D-40F9-985D-C7DCB93C0DB5}" type="datetime1">
              <a:rPr lang="en-US"/>
              <a:pPr>
                <a:defRPr/>
              </a:pPr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318A3-27E7-4D27-924C-4173717FF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A3BEA-EE38-406D-A93D-A1B7A0C50F31}" type="datetime1">
              <a:rPr lang="en-US"/>
              <a:pPr>
                <a:defRPr/>
              </a:pPr>
              <a:t>10/18/2015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699C-A097-4533-BEFF-B1452833F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AF676-6045-4445-B3A3-69CE264AAD80}" type="datetime1">
              <a:rPr lang="en-US"/>
              <a:pPr>
                <a:defRPr/>
              </a:pPr>
              <a:t>10/18/2015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8C458-4B9D-4501-AB19-9D129E281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E988B-86FF-4F79-A487-7C318366F71F}" type="datetime1">
              <a:rPr lang="en-US"/>
              <a:pPr>
                <a:defRPr/>
              </a:pPr>
              <a:t>10/18/2015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1CD07-29D6-4A4D-ADEA-1E0E2DFE2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96C13-5674-4527-A7EC-B9690D91A02D}" type="datetime1">
              <a:rPr lang="en-US"/>
              <a:pPr>
                <a:defRPr/>
              </a:pPr>
              <a:t>10/18/2015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36B3D-EFD3-47A2-82AF-07B5235D9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9FD65-7BC8-484C-874A-A3895B64CC55}" type="datetime1">
              <a:rPr lang="en-US"/>
              <a:pPr>
                <a:defRPr/>
              </a:pPr>
              <a:t>10/18/2015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45757-2996-489D-9DE7-5C2053F78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B2E26-330E-4C2F-B5E7-B7743EB347D8}" type="datetime1">
              <a:rPr lang="en-US"/>
              <a:pPr>
                <a:defRPr/>
              </a:pPr>
              <a:t>10/18/2015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0040B-1B69-4DF3-82DE-71CA80F2D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9FBE2B9D-1697-4090-97E9-0A438BE077E8}" type="datetime1">
              <a:rPr lang="en-US"/>
              <a:pPr>
                <a:defRPr/>
              </a:pPr>
              <a:t>10/18/2015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1F37826-9FC6-4A47-B435-94C6280B7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noorus.su/pic/attrib/sputnik1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4791974" cy="2206625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Через «железный занавес»: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десталинизация в сфере советского выездного туризма (1955-1964 гг.)</a:t>
            </a:r>
            <a:endParaRPr lang="en-US" sz="29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Semibold"/>
              <a:ea typeface="ＭＳ Ｐゴシック"/>
              <a:cs typeface="ＭＳ Ｐゴシック"/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457201" y="4468812"/>
            <a:ext cx="5158595" cy="1483413"/>
          </a:xfrm>
        </p:spPr>
        <p:txBody>
          <a:bodyPr/>
          <a:lstStyle/>
          <a:p>
            <a:pPr eaLnBrk="1" hangingPunct="1"/>
            <a:r>
              <a:rPr lang="ru-RU" sz="1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  <a:ea typeface="ＭＳ Ｐゴシック"/>
                <a:cs typeface="ＭＳ Ｐゴシック"/>
              </a:rPr>
              <a:t>Орлов Игорь Борисович, д.и.н., проф.</a:t>
            </a:r>
          </a:p>
          <a:p>
            <a:pPr eaLnBrk="1" hangingPunct="1"/>
            <a:r>
              <a:rPr kumimoji="1" lang="ru-RU" sz="1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  <a:ea typeface="ＭＳ Ｐゴシック"/>
                <a:cs typeface="ＭＳ Ｐゴシック"/>
              </a:rPr>
              <a:t>департамент  политической науки факультета социальных наук</a:t>
            </a:r>
          </a:p>
          <a:p>
            <a:pPr eaLnBrk="1" hangingPunct="1"/>
            <a:r>
              <a:rPr kumimoji="1" lang="ru-RU" sz="1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  <a:ea typeface="ＭＳ Ｐゴシック"/>
                <a:cs typeface="ＭＳ Ｐゴシック"/>
              </a:rPr>
              <a:t>Национального исследовательского университета – Высшая школа </a:t>
            </a:r>
            <a:r>
              <a:rPr kumimoji="1" lang="ru-RU" sz="1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  <a:ea typeface="ＭＳ Ｐゴシック"/>
                <a:cs typeface="ＭＳ Ｐゴシック"/>
              </a:rPr>
              <a:t>экономики</a:t>
            </a:r>
          </a:p>
          <a:p>
            <a:pPr eaLnBrk="1" hangingPunct="1"/>
            <a:endParaRPr kumimoji="1" lang="ru-RU" sz="14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/>
              <a:ea typeface="ＭＳ Ｐゴシック"/>
              <a:cs typeface="ＭＳ Ｐゴシック"/>
            </a:endParaRPr>
          </a:p>
          <a:p>
            <a:pPr eaLnBrk="1" hangingPunct="1"/>
            <a:r>
              <a:rPr kumimoji="1" lang="ru-RU" sz="1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  <a:ea typeface="ＭＳ Ｐゴシック"/>
                <a:cs typeface="ＭＳ Ｐゴシック"/>
              </a:rPr>
              <a:t>					Екатеринбург – 15-17.10.2105</a:t>
            </a:r>
            <a:endParaRPr kumimoji="1" lang="ru-RU" sz="14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/>
              <a:ea typeface="ＭＳ Ｐゴシック"/>
              <a:cs typeface="ＭＳ Ｐゴシック"/>
            </a:endParaRPr>
          </a:p>
        </p:txBody>
      </p:sp>
      <p:sp>
        <p:nvSpPr>
          <p:cNvPr id="13316" name="Subtitle 2"/>
          <p:cNvSpPr txBox="1">
            <a:spLocks/>
          </p:cNvSpPr>
          <p:nvPr/>
        </p:nvSpPr>
        <p:spPr bwMode="auto">
          <a:xfrm>
            <a:off x="1371600" y="6467475"/>
            <a:ext cx="6400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4</a:t>
            </a:r>
          </a:p>
          <a:p>
            <a:pPr algn="ctr">
              <a:spcBef>
                <a:spcPct val="20000"/>
              </a:spcBef>
            </a:pPr>
            <a:r>
              <a:rPr lang="en-US" sz="800" dirty="0">
                <a:solidFill>
                  <a:schemeClr val="bg1"/>
                </a:solidFill>
              </a:rPr>
              <a:t>www.hse.ru</a:t>
            </a:r>
            <a:r>
              <a:rPr lang="ru-RU" sz="800" dirty="0">
                <a:solidFill>
                  <a:schemeClr val="bg1"/>
                </a:solidFill>
              </a:rPr>
              <a:t> 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pic>
        <p:nvPicPr>
          <p:cNvPr id="5" name="Picture 4" descr="D:\Игорь\Монографии\Советский выездной туризм\Отобранные материалы\Фото\СССР Пограничный столб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1848537"/>
            <a:ext cx="3078162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>
          <a:xfrm>
            <a:off x="107504" y="188912"/>
            <a:ext cx="8856983" cy="1223864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ИНСТРУКЦИЯ РУКОВОДИТЕЛЮ ГРУППЫ СОВЕТСКИХ МОЛОДЫХ ТУРИСТОВ, ВЫЕЗЖАЮЩИХ ЗА ГРАНИЦУ (1960 г.)</a:t>
            </a:r>
            <a:endParaRPr lang="ru-RU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484784"/>
            <a:ext cx="8856663" cy="5184304"/>
          </a:xfrm>
        </p:spPr>
        <p:txBody>
          <a:bodyPr rtlCol="0">
            <a:normAutofit fontScale="4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000" b="1" dirty="0" smtClean="0">
                <a:solidFill>
                  <a:srgbClr val="FF0000"/>
                </a:solidFill>
              </a:rPr>
              <a:t>ОБЯЗАННОСТИ РУКОВОДИТЕЛЯ ГРУППЫ ПРИ ПОДГОТОВКЕ К ВЫЕЗДУ ЗА ГРАНИЦУ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000" b="1" dirty="0" smtClean="0">
                <a:solidFill>
                  <a:schemeClr val="tx1"/>
                </a:solidFill>
              </a:rPr>
              <a:t>3. Обеспечить участие всех отъезжающих туристов в инструктивных беседах, которые проводятся перед отъездом группы в обкоме, крайкоме комсомола, ЦК ЛКСМ союзной республики и Бюро международного молодежного туризма.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5000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000" b="1" dirty="0" smtClean="0">
                <a:solidFill>
                  <a:srgbClr val="FF0000"/>
                </a:solidFill>
              </a:rPr>
              <a:t>ОБЯЗАННОСТИ РУКОВОДИТЕЛЯ ГРУППЫ ЗА ГРАНИЦЕЙ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000" b="1" dirty="0" smtClean="0">
                <a:solidFill>
                  <a:schemeClr val="tx1"/>
                </a:solidFill>
              </a:rPr>
              <a:t>2. Поддерживать во время поездки необходимый порядок и дисциплину, предотвращать попытки нарушения норм поведения в группе. В случае недостойного поведения отдельных туристов срочно информировать об этом Советское Посольство.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000" b="1" dirty="0" smtClean="0">
                <a:solidFill>
                  <a:schemeClr val="tx1"/>
                </a:solidFill>
              </a:rPr>
              <a:t>3. Принимать активное участие в беседах туристов с местным населением и способствовать тому, чтобы на заданные вопросы туристы давали правильные ответы о жизни в Советском Союзе.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000" b="1" dirty="0" smtClean="0">
                <a:solidFill>
                  <a:schemeClr val="tx1"/>
                </a:solidFill>
              </a:rPr>
              <a:t>5. Во время пребывания за границей быть бдительным и предостерегать туристов от возможных случаев провокации со стороны враждебных и нелояльных по отношению к советским людям лиц.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116632"/>
            <a:ext cx="4162208" cy="79208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табу советского туриста за границей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08720"/>
            <a:ext cx="4099190" cy="576064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2400" b="1" dirty="0" smtClean="0"/>
              <a:t>Нет, ребята–демократы, только чай</a:t>
            </a:r>
          </a:p>
          <a:p>
            <a:pPr algn="ctr"/>
            <a:r>
              <a:rPr lang="ru-RU" sz="2400" b="1" dirty="0" smtClean="0"/>
              <a:t>Живя в комфорте, экономь, но не дури</a:t>
            </a:r>
          </a:p>
          <a:p>
            <a:pPr algn="ctr"/>
            <a:r>
              <a:rPr lang="ru-RU" sz="2400" b="1" dirty="0" smtClean="0"/>
              <a:t>Опасайся пуще глаза ты внебрачных связей там </a:t>
            </a:r>
          </a:p>
          <a:p>
            <a:pPr algn="ctr"/>
            <a:r>
              <a:rPr lang="ru-RU" sz="2400" b="1" dirty="0" smtClean="0"/>
              <a:t>А потусторонних связей  чтобы — ни–</a:t>
            </a:r>
            <a:r>
              <a:rPr lang="ru-RU" sz="2400" b="1" dirty="0" err="1" smtClean="0"/>
              <a:t>ни</a:t>
            </a:r>
            <a:r>
              <a:rPr lang="ru-RU" sz="2400" b="1" dirty="0" smtClean="0"/>
              <a:t>–</a:t>
            </a:r>
            <a:r>
              <a:rPr lang="ru-RU" sz="2400" b="1" dirty="0" err="1" smtClean="0"/>
              <a:t>ни</a:t>
            </a:r>
            <a:r>
              <a:rPr lang="ru-RU" sz="2400" b="1" dirty="0" smtClean="0"/>
              <a:t>!</a:t>
            </a:r>
          </a:p>
          <a:p>
            <a:pPr algn="ctr"/>
            <a:r>
              <a:rPr lang="ru-RU" sz="2400" b="1" dirty="0" smtClean="0"/>
              <a:t>Бить не нужно, а не вникнут — разъяснять</a:t>
            </a:r>
          </a:p>
          <a:p>
            <a:pPr algn="ctr"/>
            <a:r>
              <a:rPr lang="ru-RU" sz="2400" b="1" dirty="0" smtClean="0"/>
              <a:t>Ты уж их, браток, попробуй хоть немного уважать</a:t>
            </a:r>
          </a:p>
          <a:p>
            <a:pPr algn="ctr"/>
            <a:r>
              <a:rPr lang="ru-RU" sz="2400" b="1" dirty="0" smtClean="0"/>
              <a:t>И влияниям подвержен будто Запада</a:t>
            </a:r>
          </a:p>
          <a:p>
            <a:pPr algn="ctr"/>
            <a:r>
              <a:rPr lang="ru-RU" sz="2400" b="1" dirty="0" smtClean="0"/>
              <a:t>Чтоб не вздумал жить там сдуру, как у нас</a:t>
            </a:r>
          </a:p>
          <a:p>
            <a:pPr algn="ctr"/>
            <a:r>
              <a:rPr lang="ru-RU" sz="2400" b="1" dirty="0" smtClean="0"/>
              <a:t> От подарков их сурово отвернись</a:t>
            </a:r>
          </a:p>
          <a:p>
            <a:pPr algn="ctr"/>
            <a:r>
              <a:rPr lang="ru-RU" sz="2400" b="1" dirty="0" smtClean="0"/>
              <a:t>Значит, личность может даже заподозрить в шпионаже!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1011" y="592276"/>
            <a:ext cx="4298571" cy="5228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713788" cy="311419"/>
          </a:xfrm>
        </p:spPr>
        <p:txBody>
          <a:bodyPr/>
          <a:lstStyle/>
          <a:p>
            <a:r>
              <a:rPr lang="ru-RU" alt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«Теневые» аспекты советского выездного туризма</a:t>
            </a:r>
            <a:endParaRPr lang="ru-RU" alt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250825" y="655609"/>
            <a:ext cx="4933650" cy="5891840"/>
          </a:xfrm>
        </p:spPr>
        <p:txBody>
          <a:bodyPr/>
          <a:lstStyle/>
          <a:p>
            <a:pPr algn="just"/>
            <a:r>
              <a:rPr lang="ru-RU" altLang="ru-RU" sz="1400" b="1" dirty="0" smtClean="0"/>
              <a:t>на основе анализа широкого комплекса разнообразных источников можно однозначно утверждать, что значительная часть советских туристов, во время совершения зарубежных путешествий, демонстрировала различные проявления «недозволенного поведения»;</a:t>
            </a:r>
          </a:p>
          <a:p>
            <a:pPr algn="just"/>
            <a:r>
              <a:rPr lang="ru-RU" altLang="ru-RU" sz="1400" b="1" dirty="0" smtClean="0"/>
              <a:t>это могли быть поступки, прямо противоречащие нормам советского права: в единичных случаях – сотрудничество с иностранными спецслужбами и «невозвращение», но гораздо чаще – хулиганство, мелкие кражи, нарушение таможенных правил;</a:t>
            </a:r>
          </a:p>
          <a:p>
            <a:pPr algn="just"/>
            <a:r>
              <a:rPr lang="ru-RU" altLang="ru-RU" sz="1400" b="1" dirty="0" smtClean="0"/>
              <a:t>ещё большее распространение имели морально осуждаемые, но не попадающие под прямой юридический запрет действия (интимные и излишне доверительные отношения с иностранцами, восхищение несоветской действительностью, повышенный интерес к покупкам зарубежных товаров, болтливость и несдержанность, грубость и невоспитанность);</a:t>
            </a:r>
          </a:p>
          <a:p>
            <a:pPr algn="just"/>
            <a:r>
              <a:rPr lang="ru-RU" altLang="ru-RU" sz="1400" b="1" dirty="0" smtClean="0"/>
              <a:t>причины, побуждающие советских туристов к «недозволенному» поведению, были многообразными, но чаще всего лежали в потребительской плоскости (стремление привезти из поездки как можно больше товаров импортного производства) или являлись следствием ценностной дезориентации личности вояжеров под влиянием кросс-культурного шока. </a:t>
            </a:r>
          </a:p>
          <a:p>
            <a:pPr algn="just"/>
            <a:endParaRPr lang="ru-RU" altLang="ru-RU" sz="1400" dirty="0" smtClean="0"/>
          </a:p>
        </p:txBody>
      </p:sp>
      <p:pic>
        <p:nvPicPr>
          <p:cNvPr id="4" name="il_fi" descr="http://oursociety.ru/_pu/0/553565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43513" y="1394154"/>
            <a:ext cx="37211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713788" cy="647700"/>
          </a:xfrm>
        </p:spPr>
        <p:txBody>
          <a:bodyPr/>
          <a:lstStyle/>
          <a:p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Впечатления и мировоззренческие открытия советских туристов за рубежом</a:t>
            </a:r>
            <a:endParaRPr lang="ru-RU" alt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179388" y="981075"/>
            <a:ext cx="8713787" cy="5688013"/>
          </a:xfrm>
        </p:spPr>
        <p:txBody>
          <a:bodyPr/>
          <a:lstStyle/>
          <a:p>
            <a:pPr algn="just"/>
            <a:r>
              <a:rPr lang="ru-RU" altLang="ru-RU" sz="1700" b="1" dirty="0" smtClean="0"/>
              <a:t>наиболее сильное потрясение у вояжеров вызывало соприкосновение с потребительской экономикой рыночного типа, с ценностями индивидуалистского общества, нескрываемая религиозность местного населения в сочетании с открытыми проявлениями эротизма и сексуальности, знакомство с альтернативными концепциями исторической памяти;</a:t>
            </a:r>
          </a:p>
          <a:p>
            <a:pPr algn="just"/>
            <a:r>
              <a:rPr lang="ru-RU" altLang="ru-RU" sz="1700" b="1" dirty="0" smtClean="0"/>
              <a:t>впрочем, склонные к рефлексии советские туристы могли увидеть не только положительные, но и негативные стороны зарубежной действительности, даже когда речь шла о развитых капиталистических странах, не говоря уже о странах «третьего мира»;</a:t>
            </a:r>
          </a:p>
          <a:p>
            <a:pPr algn="just"/>
            <a:r>
              <a:rPr lang="ru-RU" altLang="ru-RU" sz="1700" b="1" dirty="0" smtClean="0"/>
              <a:t>для миллионов граждан «Страны Советов», выезжавших за рубеж по туристическим каналам, возвращение на Родину было быстрым и неотвратимым, однако посещение заграницы, будь то братская страна «соцлагеря» или мир «загнивающего капитализма», не проходило для них бесследно;</a:t>
            </a:r>
          </a:p>
          <a:p>
            <a:pPr algn="just"/>
            <a:r>
              <a:rPr lang="ru-RU" altLang="ru-RU" sz="1700" b="1" dirty="0" smtClean="0"/>
              <a:t>результаты поездки проявлялись на материально-бытовом уровне (пользование привезенными вещами импортного производства), социально-коммуникативном уровне (рассказ о впечатлениях в формальной и неформальной обстановке), а также на мировоззренческом уровне (эмоциональные оценки и выводы относительно жизни «у них» и «у нас», причем не обязательно в пользу заграницы);</a:t>
            </a:r>
          </a:p>
          <a:p>
            <a:pPr algn="just"/>
            <a:r>
              <a:rPr lang="ru-RU" altLang="ru-RU" sz="1700" b="1" dirty="0" smtClean="0"/>
              <a:t>для кого-то последствия поездки выражались в радости новых открытий и знакомств, а для кого-то – в горе разочарования социалистическим строем и разрушении советских стереотипов. </a:t>
            </a:r>
            <a:endParaRPr lang="ru-RU" altLang="ru-RU" sz="1700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Выводы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8740" y="692696"/>
            <a:ext cx="7677509" cy="6048672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/>
              <a:t>в первое десятилетие выездной туризм стал самостоятельным видом путешествий, спрос на который рос;</a:t>
            </a:r>
          </a:p>
          <a:p>
            <a:pPr algn="just"/>
            <a:r>
              <a:rPr lang="ru-RU" sz="2000" b="1" dirty="0" smtClean="0"/>
              <a:t>некоторое ослабление «железного занавеса» способствовало постепенному изменению взгляда советских людей на западное общество и, соответственно, на установку о преимуществе советского образа жизни над западным;</a:t>
            </a:r>
          </a:p>
          <a:p>
            <a:pPr algn="just"/>
            <a:r>
              <a:rPr lang="ru-RU" sz="2000" b="1" dirty="0" smtClean="0"/>
              <a:t>международный туризм вообще и зарубежный, в частности, в условиях хрущевской «оттепели» начал приобретать (пусть робко и противоречиво) форму диалога Запада и Востока. расширение числа и категорий туристов несколько снижало уровень требований к кандидатам на зарубежные поездки;</a:t>
            </a:r>
          </a:p>
          <a:p>
            <a:pPr algn="just"/>
            <a:r>
              <a:rPr lang="ru-RU" sz="2000" b="1" dirty="0" smtClean="0"/>
              <a:t>запреты стали частью механизма самоограничения советского человека;</a:t>
            </a:r>
          </a:p>
          <a:p>
            <a:pPr algn="just"/>
            <a:r>
              <a:rPr lang="ru-RU" sz="2000" b="1" dirty="0" smtClean="0"/>
              <a:t>регламентация принимала характер ритуала, негласного договора власти и населения о соблюдении основных правил поведения - политической бдительности и идеологической выдержанности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ubtitle 2"/>
          <p:cNvSpPr>
            <a:spLocks noGrp="1"/>
          </p:cNvSpPr>
          <p:nvPr>
            <p:ph type="subTitle" idx="1"/>
          </p:nvPr>
        </p:nvSpPr>
        <p:spPr>
          <a:xfrm>
            <a:off x="1371600" y="4468813"/>
            <a:ext cx="6400800" cy="908050"/>
          </a:xfrm>
        </p:spPr>
        <p:txBody>
          <a:bodyPr/>
          <a:lstStyle/>
          <a:p>
            <a:r>
              <a:rPr lang="ru-RU" sz="1200" smtClean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101000, Россия, Москва, Мясницкая ул., д. 20</a:t>
            </a:r>
          </a:p>
          <a:p>
            <a:r>
              <a:rPr lang="ru-RU" sz="1200" smtClean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Тел.: (495) 621-7983, факс: (495) 628-7931</a:t>
            </a:r>
            <a:endParaRPr lang="en-US" sz="1200" smtClean="0">
              <a:solidFill>
                <a:srgbClr val="003F82"/>
              </a:solidFill>
              <a:latin typeface="Myriad Pro"/>
              <a:ea typeface="ＭＳ Ｐゴシック"/>
              <a:cs typeface="ＭＳ Ｐゴシック"/>
            </a:endParaRPr>
          </a:p>
          <a:p>
            <a:r>
              <a:rPr lang="en-US" sz="1200" smtClean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www.hse.ru</a:t>
            </a:r>
            <a:endParaRPr lang="ru-RU" sz="1200" smtClean="0">
              <a:solidFill>
                <a:srgbClr val="003F82"/>
              </a:solidFill>
              <a:latin typeface="Myriad Pro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298" y="274638"/>
            <a:ext cx="3278038" cy="536245"/>
          </a:xfrm>
        </p:spPr>
        <p:txBody>
          <a:bodyPr/>
          <a:lstStyle/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Основная проблематика исследований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1155" y="810883"/>
            <a:ext cx="3700732" cy="5779697"/>
          </a:xfrm>
        </p:spPr>
        <p:txBody>
          <a:bodyPr/>
          <a:lstStyle/>
          <a:p>
            <a:pPr algn="just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- советский туризм в Западную Европу в хрущевский период в контексте «политики мирного сосуществования» (Э. Горсач);</a:t>
            </a:r>
          </a:p>
          <a:p>
            <a:pPr algn="just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- организация путешествий советских туристов в отдельные зарубежные страны: Болгарию, ГДР и ФРГ, Финляндию и Францию (А. Андреева, А. Костайнен, А. Попов);</a:t>
            </a:r>
          </a:p>
          <a:p>
            <a:pPr algn="just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- впечатления советских людей о загранице, социальный состав групп, объекты показа, недостатки в деятельности «Интуриста» и принимающих организаций, факты «неправильного поведения» советских туристов (И. Орлов, О. Радченко, А. Чистиков, С. Шевырин);</a:t>
            </a:r>
          </a:p>
          <a:p>
            <a:pPr algn="just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- особенности выездного туризма через призму внешнеполитической пропаганды (Л. Силина);</a:t>
            </a:r>
          </a:p>
          <a:p>
            <a:pPr algn="just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- специфика молодежного зарубежного туризма (А. Машкова, А. Хохлов).</a:t>
            </a:r>
          </a:p>
          <a:p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656981" y="89972"/>
            <a:ext cx="2376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Источниковая база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23426" y="595223"/>
            <a:ext cx="476178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1200" b="1" dirty="0" smtClean="0">
                <a:solidFill>
                  <a:srgbClr val="FF0000"/>
                </a:solidFill>
              </a:rPr>
              <a:t>Государственный архив Российской Федерации (ГА РФ)</a:t>
            </a:r>
          </a:p>
          <a:p>
            <a:pPr algn="just"/>
            <a:r>
              <a:rPr lang="ru-RU" altLang="ru-RU" sz="1200" b="1" dirty="0" smtClean="0"/>
              <a:t>Ф. Р-9520. Центральный Совет по туризму ВЦСПС. 1928-1965 гг. Оп. 1.</a:t>
            </a:r>
          </a:p>
          <a:p>
            <a:pPr algn="just"/>
            <a:r>
              <a:rPr lang="ru-RU" altLang="ru-RU" sz="1200" b="1" dirty="0" smtClean="0"/>
              <a:t>Ф. Р-9612. Учреждения по руководству иностранным туризмом в СССР (Объединенный фонд). 1929-1991 гг. Оп. 1-4.</a:t>
            </a:r>
          </a:p>
          <a:p>
            <a:pPr algn="just"/>
            <a:r>
              <a:rPr lang="ru-RU" altLang="ru-RU" sz="1200" b="1" dirty="0" smtClean="0">
                <a:solidFill>
                  <a:srgbClr val="FF0000"/>
                </a:solidFill>
              </a:rPr>
              <a:t>Российский государственный архив новейшей истории (РГАНИ)</a:t>
            </a:r>
          </a:p>
          <a:p>
            <a:pPr algn="just"/>
            <a:r>
              <a:rPr lang="ru-RU" altLang="ru-RU" sz="1200" b="1" dirty="0" smtClean="0"/>
              <a:t>Ф. 3. Политбюро ЦК КПСС. </a:t>
            </a:r>
          </a:p>
          <a:p>
            <a:pPr algn="just"/>
            <a:r>
              <a:rPr lang="ru-RU" altLang="ru-RU" sz="1200" b="1" dirty="0" smtClean="0"/>
              <a:t>Оп. 22. Высшие органы коммунистической партии (1917-1966 гг.).</a:t>
            </a:r>
          </a:p>
          <a:p>
            <a:pPr algn="just"/>
            <a:r>
              <a:rPr lang="ru-RU" altLang="ru-RU" sz="1200" b="1" dirty="0" smtClean="0"/>
              <a:t>Д. 70. Комиссия по выездам за границу ЦК ВКП(б) – КПСС.</a:t>
            </a:r>
          </a:p>
          <a:p>
            <a:pPr algn="just"/>
            <a:r>
              <a:rPr lang="ru-RU" altLang="ru-RU" sz="1200" b="1" dirty="0" smtClean="0"/>
              <a:t>Ф. 5. Аппарат ЦК КПСС. 1952-1984 гг.</a:t>
            </a:r>
          </a:p>
          <a:p>
            <a:pPr algn="just"/>
            <a:r>
              <a:rPr lang="ru-RU" altLang="ru-RU" sz="1200" b="1" dirty="0" smtClean="0"/>
              <a:t>Оп. 14. Комиссия по выездам за границу при ЦК КПСС. 1949-1962 гг. </a:t>
            </a:r>
          </a:p>
          <a:p>
            <a:pPr algn="just"/>
            <a:r>
              <a:rPr lang="ru-RU" altLang="ru-RU" sz="1200" b="1" dirty="0" smtClean="0"/>
              <a:t>Оп. 30. Общий отдел ЦК КПСС (1953-1966 гг.).</a:t>
            </a:r>
          </a:p>
          <a:p>
            <a:pPr algn="just"/>
            <a:r>
              <a:rPr lang="ru-RU" altLang="ru-RU" sz="1200" b="1" dirty="0" smtClean="0"/>
              <a:t>Оп. 33. Отдел пропаганды и агитации ЦК КПСС по союзным республикам. 1956-1962 гг.  Отдел пропаганды и агитации ЦК КПСС. 1965-1966 гг. </a:t>
            </a:r>
          </a:p>
          <a:p>
            <a:pPr algn="just"/>
            <a:r>
              <a:rPr lang="ru-RU" altLang="ru-RU" sz="1200" b="1" dirty="0" smtClean="0"/>
              <a:t>Оп. 64,68,76,88-90.  Отделы ЦК. 1972 ,1975,1979,1982,1983,1985 гг.</a:t>
            </a:r>
          </a:p>
          <a:p>
            <a:pPr algn="just"/>
            <a:r>
              <a:rPr lang="ru-RU" altLang="ru-RU" sz="1200" b="1" dirty="0" smtClean="0"/>
              <a:t>Ф. 89. Коллекция рассекреченных документов. Оп. 31-32.</a:t>
            </a:r>
          </a:p>
          <a:p>
            <a:pPr algn="just"/>
            <a:r>
              <a:rPr lang="ru-RU" altLang="ru-RU" sz="1200" b="1" dirty="0" smtClean="0">
                <a:solidFill>
                  <a:srgbClr val="FF0000"/>
                </a:solidFill>
              </a:rPr>
              <a:t>Российский государственный архив социально-политической истории (РГАСПИ).</a:t>
            </a:r>
          </a:p>
          <a:p>
            <a:pPr algn="just"/>
            <a:r>
              <a:rPr lang="ru-RU" altLang="ru-RU" sz="1200" b="1" dirty="0" smtClean="0"/>
              <a:t>Ф. 5М. Бюро международного молодежного туризма «Спутник». Оп. 1-3.</a:t>
            </a:r>
          </a:p>
          <a:p>
            <a:pPr algn="just"/>
            <a:r>
              <a:rPr lang="ru-RU" altLang="ru-RU" sz="1200" b="1" dirty="0" smtClean="0">
                <a:solidFill>
                  <a:srgbClr val="FF0000"/>
                </a:solidFill>
              </a:rPr>
              <a:t>Российский государственный архив экономики (РГАЭ)</a:t>
            </a:r>
          </a:p>
          <a:p>
            <a:pPr algn="just"/>
            <a:r>
              <a:rPr lang="ru-RU" altLang="ru-RU" sz="1200" b="1" dirty="0" smtClean="0"/>
              <a:t>Ф. 413. Министерство внешней торговли СССР. Оп. 13.</a:t>
            </a:r>
          </a:p>
          <a:p>
            <a:pPr algn="just"/>
            <a:r>
              <a:rPr lang="ru-RU" altLang="ru-RU" sz="1200" b="1" dirty="0" smtClean="0"/>
              <a:t>Ф. 7590. Банк внешнеэкономической деятельности СССР (Внешэкономбанк СССР). Оп. 17. </a:t>
            </a:r>
            <a:endParaRPr lang="ru-RU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529" y="120770"/>
            <a:ext cx="8704052" cy="897147"/>
          </a:xfrm>
        </p:spPr>
        <p:txBody>
          <a:bodyPr/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Неоинституциональный подход – соединение истории институтов («Интуриста», «Спутника» и ЦТЭУ ВЦСПС) и людей (советских туристов за границей)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2529" y="1017918"/>
            <a:ext cx="8704051" cy="4459856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Char char="-"/>
              <a:defRPr/>
            </a:pPr>
            <a:r>
              <a:rPr lang="ru-RU" sz="1600" b="1" dirty="0" smtClean="0"/>
              <a:t>институты как формальные и неформальные правила взаимодействия;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  <a:defRPr/>
            </a:pPr>
            <a:r>
              <a:rPr lang="ru-RU" sz="1600" b="1" dirty="0" smtClean="0"/>
              <a:t>рациональность индивидов ограничена неполнотой информации;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  <a:defRPr/>
            </a:pPr>
            <a:r>
              <a:rPr lang="ru-RU" sz="1600" b="1" dirty="0" smtClean="0"/>
              <a:t>склонность к оппортунистическому поведению;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  <a:defRPr/>
            </a:pPr>
            <a:r>
              <a:rPr lang="ru-RU" sz="1600" b="1" dirty="0" smtClean="0"/>
              <a:t>фокус внимания на отношениях, складывающихся внутри организаций.</a:t>
            </a:r>
          </a:p>
          <a:p>
            <a:pPr algn="just"/>
            <a:r>
              <a:rPr lang="ru-RU" sz="1600" b="1" dirty="0" smtClean="0"/>
              <a:t>По </a:t>
            </a:r>
            <a:r>
              <a:rPr lang="ru-RU" sz="1600" b="1" dirty="0" smtClean="0">
                <a:solidFill>
                  <a:srgbClr val="FF0000"/>
                </a:solidFill>
              </a:rPr>
              <a:t>институциональному критерию </a:t>
            </a:r>
            <a:r>
              <a:rPr lang="ru-RU" sz="1600" b="1" dirty="0" smtClean="0"/>
              <a:t>историю советского выездного (зарубежного) туризма можно разбить на пять периодов, первый из которых - сентябрь 1955 – август 1964 гг. (от принятия нового Устава ВАО «Интурист», входившего в состав министерства внешней торговли СССР,  до образования Управления по иностранному туризму при Совмине СССР) – приходится на хрущевский период.</a:t>
            </a:r>
          </a:p>
          <a:p>
            <a:pPr algn="just"/>
            <a:r>
              <a:rPr lang="ru-RU" sz="1600" b="1" dirty="0" smtClean="0"/>
              <a:t>Если же говорить об истории контактов советских туристов с иностранцами и степени их соприкосновения с несоветской действительностью, то условно можно выделить </a:t>
            </a:r>
            <a:r>
              <a:rPr lang="ru-RU" sz="1600" b="1" dirty="0" smtClean="0">
                <a:solidFill>
                  <a:srgbClr val="FF0000"/>
                </a:solidFill>
              </a:rPr>
              <a:t>четыре «модели» взаимодействия</a:t>
            </a:r>
            <a:r>
              <a:rPr lang="ru-RU" sz="1600" b="1" dirty="0" smtClean="0"/>
              <a:t>:</a:t>
            </a:r>
          </a:p>
          <a:p>
            <a:pPr lvl="0" algn="just">
              <a:buNone/>
            </a:pPr>
            <a:r>
              <a:rPr lang="ru-RU" sz="1600" b="1" dirty="0" smtClean="0"/>
              <a:t>- «почти заграница» - международные молодежные лагеря БММТ «Спутник» в СССР; </a:t>
            </a:r>
          </a:p>
          <a:p>
            <a:pPr lvl="0" algn="just">
              <a:buNone/>
            </a:pPr>
            <a:r>
              <a:rPr lang="ru-RU" sz="1600" b="1" dirty="0" smtClean="0"/>
              <a:t>- «не совсем заграница» - поездки в социалистические страны;</a:t>
            </a:r>
          </a:p>
          <a:p>
            <a:pPr lvl="0" algn="just">
              <a:buNone/>
            </a:pPr>
            <a:r>
              <a:rPr lang="ru-RU" sz="1600" b="1" dirty="0" smtClean="0"/>
              <a:t>- «настоящая заграница» - поездки в капиталистические и развивающиеся страны, и приравненную к ним Югославию;</a:t>
            </a:r>
          </a:p>
          <a:p>
            <a:pPr lvl="0" algn="just">
              <a:buNone/>
            </a:pPr>
            <a:r>
              <a:rPr lang="ru-RU" sz="1600" b="1" dirty="0" smtClean="0"/>
              <a:t>- «разная заграница» - круизные путешествия.</a:t>
            </a:r>
            <a:endParaRPr lang="ru-RU" sz="1600" b="1" dirty="0" smtClean="0">
              <a:solidFill>
                <a:srgbClr val="003F82"/>
              </a:solidFill>
              <a:latin typeface="Myriad Pro"/>
            </a:endParaRPr>
          </a:p>
          <a:p>
            <a:endParaRPr lang="ru-RU" sz="1600" b="1" dirty="0"/>
          </a:p>
        </p:txBody>
      </p:sp>
      <p:pic>
        <p:nvPicPr>
          <p:cNvPr id="4" name="Рисунок 5" descr="http://photo.qip.ru/photo/vadosmirnoff/95306039/xlarge/1049928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9585" y="4967215"/>
            <a:ext cx="2567706" cy="170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2015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439947" y="198408"/>
            <a:ext cx="8212347" cy="655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Институциональная специфика советского выездного (заграничного) туризма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255588" y="936665"/>
            <a:ext cx="6481642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altLang="ru-RU" sz="1400" b="1" dirty="0" smtClean="0">
                <a:latin typeface="Arial" pitchFamily="34" charset="0"/>
                <a:cs typeface="Arial" pitchFamily="34" charset="0"/>
              </a:rPr>
              <a:t>- с середины 1950-х гг. до либерализации системы выезда в 1988 г. распределение туристских путевок за рубеж осуществлялось преимущественно через специальные органы в структуре профсоюзных и комсомольских организаций;</a:t>
            </a:r>
          </a:p>
          <a:p>
            <a:pPr algn="just"/>
            <a:r>
              <a:rPr lang="ru-RU" altLang="ru-RU" sz="1400" b="1" dirty="0" smtClean="0">
                <a:latin typeface="Arial" pitchFamily="34" charset="0"/>
                <a:cs typeface="Arial" pitchFamily="34" charset="0"/>
              </a:rPr>
              <a:t>- такая форма распределения путевок сужала число возможных претендентов на совершение зарубежного вояжа и способствовала его бюрократизации, но с другой стороны, позволяла задействовать определенные механизмы социального туризма, выражавшиеся в частичной или даже полной оплате предприятием стоимости путевки;</a:t>
            </a:r>
          </a:p>
          <a:p>
            <a:pPr algn="just"/>
            <a:r>
              <a:rPr lang="ru-RU" altLang="ru-RU" sz="1400" b="1" dirty="0" smtClean="0">
                <a:latin typeface="Arial" pitchFamily="34" charset="0"/>
                <a:cs typeface="Arial" pitchFamily="34" charset="0"/>
              </a:rPr>
              <a:t>- для достижения эффективного контроля над участниками путешествий на всех этапах привлекались и другие советские организации: партийные структуры (в том числе выездные комиссии при обкомах партии), КГБ, правоохранительные, таможенные органы и т.д.;</a:t>
            </a:r>
          </a:p>
          <a:p>
            <a:pPr algn="just"/>
            <a:r>
              <a:rPr lang="ru-RU" altLang="ru-RU" sz="1400" b="1" dirty="0" smtClean="0">
                <a:latin typeface="Arial" pitchFamily="34" charset="0"/>
                <a:cs typeface="Arial" pitchFamily="34" charset="0"/>
              </a:rPr>
              <a:t>- однако обслуживание за границей практически полностью находилось в сфере ответственности «Интуриста», который имел для этого необходимые полномочия (в том числе в решении весьма «деликатных» для СССР валютных вопросов), широкую сеть представительств по всему миру и налаженные контакты с зарубежными партнерами;</a:t>
            </a:r>
          </a:p>
          <a:p>
            <a:pPr algn="just"/>
            <a:r>
              <a:rPr lang="ru-RU" altLang="ru-RU" sz="1400" b="1" dirty="0" smtClean="0">
                <a:latin typeface="Arial" pitchFamily="34" charset="0"/>
                <a:cs typeface="Arial" pitchFamily="34" charset="0"/>
              </a:rPr>
              <a:t>- стремление ЦСТЭ и БММТ «Спутник» самостоятельно выйти на международный туристский рынок реализовывалось преимущественно в форме безвалютного туристского обмена, масштабы которого в абсолютных цифрах значительно уступали программам «Интуриста».</a:t>
            </a:r>
            <a:endParaRPr lang="ru-RU" sz="1400" b="1" dirty="0">
              <a:solidFill>
                <a:srgbClr val="003F8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 descr="inturi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77836" y="1278266"/>
            <a:ext cx="1679489" cy="1516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-main-pic" descr="Картинка 8 из 97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6805491" y="4335462"/>
            <a:ext cx="2085700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8222"/>
          </a:xfrm>
        </p:spPr>
        <p:txBody>
          <a:bodyPr/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Масштабы выездного туризма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40279"/>
            <a:ext cx="8229600" cy="5185885"/>
          </a:xfrm>
        </p:spPr>
        <p:txBody>
          <a:bodyPr/>
          <a:lstStyle/>
          <a:p>
            <a:pPr algn="just"/>
            <a:r>
              <a:rPr lang="ru-RU" sz="1600" b="1" dirty="0" smtClean="0"/>
              <a:t>1955 г. – 2104 или 2106 чел.</a:t>
            </a:r>
          </a:p>
          <a:p>
            <a:pPr algn="just"/>
            <a:r>
              <a:rPr lang="ru-RU" sz="1600" b="1" dirty="0" smtClean="0"/>
              <a:t>1956 г. – 19-21 тыс. чел.</a:t>
            </a:r>
          </a:p>
          <a:p>
            <a:pPr algn="just"/>
            <a:r>
              <a:rPr lang="ru-RU" sz="1600" b="1" dirty="0" smtClean="0"/>
              <a:t>1957 г. – 22374 , 22384 или 22395 чел.</a:t>
            </a:r>
          </a:p>
          <a:p>
            <a:pPr algn="just"/>
            <a:r>
              <a:rPr lang="ru-RU" sz="1600" b="1" dirty="0" smtClean="0"/>
              <a:t>1958 г. – 26223, 27216 или 30342 чел.</a:t>
            </a:r>
          </a:p>
          <a:p>
            <a:pPr algn="just"/>
            <a:r>
              <a:rPr lang="ru-RU" sz="1600" b="1" dirty="0" smtClean="0"/>
              <a:t>1959 г. – 29300, 29322 или 33673 чел.</a:t>
            </a:r>
          </a:p>
          <a:p>
            <a:pPr algn="just"/>
            <a:r>
              <a:rPr lang="ru-RU" sz="1600" b="1" dirty="0" smtClean="0"/>
              <a:t>1960 г. – 421</a:t>
            </a:r>
            <a:r>
              <a:rPr lang="en-US" sz="1600" b="1" dirty="0" smtClean="0"/>
              <a:t>00</a:t>
            </a:r>
            <a:r>
              <a:rPr lang="ru-RU" sz="1600" b="1" dirty="0" smtClean="0"/>
              <a:t>, 42746, 46979 или 52556 чел. </a:t>
            </a:r>
          </a:p>
          <a:p>
            <a:pPr algn="just"/>
            <a:r>
              <a:rPr lang="ru-RU" sz="1600" b="1" dirty="0" smtClean="0"/>
              <a:t>1961 г. – 57550, 59645 или 64133 чел. </a:t>
            </a:r>
          </a:p>
          <a:p>
            <a:pPr algn="just"/>
            <a:r>
              <a:rPr lang="ru-RU" sz="1600" b="1" dirty="0" smtClean="0"/>
              <a:t>1962 г.  - 42100 или 43790  чел.</a:t>
            </a:r>
          </a:p>
          <a:p>
            <a:pPr algn="just"/>
            <a:r>
              <a:rPr lang="ru-RU" sz="1600" b="1" dirty="0" smtClean="0"/>
              <a:t>По данным профсоюзов, всего за 1955-1962 гг. за границу выезжали 268275 чел. Из них 244535 чел. были отправлены по линии «Интуриста» (46284 чел. - в капиталистические и 198251 чел. - в социалистические страны), а 23740 чел. посетили зарубежные страны по линии профсоюзного обмена (1374 чел. - капстраны и 22366 чел. - соцстраны)</a:t>
            </a:r>
          </a:p>
          <a:p>
            <a:pPr algn="just"/>
            <a:r>
              <a:rPr lang="ru-RU" sz="1600" b="1" dirty="0" smtClean="0"/>
              <a:t>Согласно данным, приведенным в постановлении ЦК ВЛКСМ «О работе Бюро международного молодежного туризма при Комитете молодежных организаций», всего в 1958-1961 гг. за границу в 20 стран по линии Бюро выезжали более 17 тыс. советских туристов + в 1962 г. за границу было отправлено 12450 чел. (в том числе, в капстраны - 1637 чел.), в 1963 г. - 15712 (в том числе 1459 чел. в капстраны), в 1964 г. – 18 тыс.</a:t>
            </a:r>
            <a:endParaRPr lang="ru-RU" sz="1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82882" y="940279"/>
            <a:ext cx="318314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FF0000"/>
                </a:solidFill>
              </a:rPr>
              <a:t>Если разночтения в подсчетах выездного потока 1955-1957 гг. можно списать на ведомственную неразбериху, то с 1958 г. данные разнятся в силу учета (или не учета) безвалютного обмена профсоюзов в общей массе советских туристов. </a:t>
            </a:r>
            <a:endParaRPr lang="ru-RU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13787" cy="513840"/>
          </a:xfrm>
        </p:spPr>
        <p:txBody>
          <a:bodyPr/>
          <a:lstStyle/>
          <a:p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Направления и динамика советского выездного туризма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179388" y="629728"/>
            <a:ext cx="6808008" cy="6039360"/>
          </a:xfrm>
        </p:spPr>
        <p:txBody>
          <a:bodyPr/>
          <a:lstStyle/>
          <a:p>
            <a:pPr algn="just">
              <a:buFontTx/>
              <a:buChar char="-"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заметное отставании темпов его роста от развития въездного туризма;</a:t>
            </a:r>
          </a:p>
          <a:p>
            <a:pPr algn="just">
              <a:buFontTx/>
              <a:buChar char="-"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ориентация на страны народной демократии (до 80% туристического потока);</a:t>
            </a:r>
          </a:p>
          <a:p>
            <a:pPr algn="just">
              <a:buFontTx/>
              <a:buChar char="-"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упор на специализированный туризм в капиталистические и развивающиеся страны;</a:t>
            </a:r>
          </a:p>
          <a:p>
            <a:pPr algn="just"/>
            <a:r>
              <a:rPr lang="ru-RU" altLang="ru-RU" sz="1400" b="1" dirty="0" smtClean="0">
                <a:latin typeface="Arial" pitchFamily="34" charset="0"/>
                <a:cs typeface="Arial" pitchFamily="34" charset="0"/>
              </a:rPr>
              <a:t>основу международных туристических связей СССР составлял обмен с социалистическими странами (до 80% зарубежных путешествий советских граждан);</a:t>
            </a:r>
          </a:p>
          <a:p>
            <a:pPr algn="just"/>
            <a:r>
              <a:rPr lang="ru-RU" altLang="ru-RU" sz="1400" b="1" dirty="0" smtClean="0">
                <a:latin typeface="Arial" pitchFamily="34" charset="0"/>
                <a:cs typeface="Arial" pitchFamily="34" charset="0"/>
              </a:rPr>
              <a:t>несмотря на то, что в целом маршруты для советских туристов предполагали посещение свыше 100 государств мира (е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сли в 1956 г. советские люди побывали в 61 стране, то в 1963 г. – уже в 106 странах</a:t>
            </a:r>
            <a:r>
              <a:rPr lang="ru-RU" altLang="ru-RU" sz="1400" b="1" dirty="0" smtClean="0">
                <a:latin typeface="Arial" pitchFamily="34" charset="0"/>
                <a:cs typeface="Arial" pitchFamily="34" charset="0"/>
              </a:rPr>
              <a:t>), реальная практика туристских обменов выявила явных лидеров: наиболее посещаемой туристами из СССР страной «социалистического лагеря» являлась Болгария, также очень активно посещалась ГДР;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ru-RU" altLang="ru-RU" sz="1400" b="1" dirty="0" smtClean="0">
                <a:latin typeface="Arial" pitchFamily="34" charset="0"/>
                <a:cs typeface="Arial" pitchFamily="34" charset="0"/>
              </a:rPr>
              <a:t>в отличие от них туристские связи с Венгрией, Польшей и Чехословакией испытывали периоды глубокого спада, обусловленного общественно-политическими факторами;</a:t>
            </a:r>
          </a:p>
          <a:p>
            <a:pPr algn="just"/>
            <a:r>
              <a:rPr lang="ru-RU" altLang="ru-RU" sz="1400" b="1" dirty="0" smtClean="0">
                <a:latin typeface="Arial" pitchFamily="34" charset="0"/>
                <a:cs typeface="Arial" pitchFamily="34" charset="0"/>
              </a:rPr>
              <a:t>циклы «политической конъюнктуры» также очень сильно влияли на туристские отношения СССР с «иногда дружественными» Албанией, КНР, Югославией, не говоря уже об отношениях с лидерами капиталистического мира – США, Великобританией, ФРГ, Японией;</a:t>
            </a:r>
          </a:p>
          <a:p>
            <a:pPr algn="just"/>
            <a:r>
              <a:rPr lang="ru-RU" altLang="ru-RU" sz="1400" b="1" dirty="0" smtClean="0">
                <a:latin typeface="Arial" pitchFamily="34" charset="0"/>
                <a:cs typeface="Arial" pitchFamily="34" charset="0"/>
              </a:rPr>
              <a:t>благодаря сочетанию большого количества различных факторов, среди капиталистических стран лидирующие позиции по приему советских туристов занимала Финляндия, а среди развивающихся стран – Индия. </a:t>
            </a:r>
          </a:p>
          <a:p>
            <a:endParaRPr lang="ru-RU" altLang="ru-RU" sz="1200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63624" y="785004"/>
            <a:ext cx="1629551" cy="217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77022" y="4157932"/>
            <a:ext cx="1647749" cy="226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250825" y="188914"/>
            <a:ext cx="8713788" cy="613344"/>
          </a:xfrm>
        </p:spPr>
        <p:txBody>
          <a:bodyPr/>
          <a:lstStyle/>
          <a:p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Видовая специализация и содержание программ советского выездного туризма</a:t>
            </a:r>
            <a:endParaRPr lang="ru-RU" alt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250825" y="992039"/>
            <a:ext cx="8467661" cy="5677050"/>
          </a:xfrm>
        </p:spPr>
        <p:txBody>
          <a:bodyPr/>
          <a:lstStyle/>
          <a:p>
            <a:pPr algn="just"/>
            <a:r>
              <a:rPr lang="ru-RU" altLang="ru-RU" sz="1600" b="1" dirty="0" smtClean="0"/>
              <a:t>основной формой организации путешествий за рубеж являлся групповой туризм;</a:t>
            </a:r>
          </a:p>
          <a:p>
            <a:pPr algn="just"/>
            <a:r>
              <a:rPr lang="ru-RU" altLang="ru-RU" sz="1600" b="1" dirty="0" smtClean="0"/>
              <a:t>в Советском Союзе в той или иной степени был представлен экскурсионно-познавательный туризм (соцстраны, Австрия, Италия, Финляндия, Франция); молодежный и студенческий туризм (соцстраны, Великобритания); туры на отдых и лечение (соцстраны, СФРЮ); массовые выезды в дни главных советских праздников (соцстраны, Италия, Франция); круизные путешествия (страны Балтийского, Черного и Средиземного морей, страны Африки и Тихоокеанского региона); научный туризм (ФРГ, Великобритания, США) деловые поездки (Польша, ГДР, Австрия, ФРГ, США); экологический туризм (Финляндия), экзотические туры (Вьетнам, Куба, Индия, Египет, Марокко, Алжир);</a:t>
            </a:r>
          </a:p>
          <a:p>
            <a:pPr algn="just"/>
            <a:r>
              <a:rPr lang="ru-RU" altLang="ru-RU" sz="1600" b="1" dirty="0" smtClean="0"/>
              <a:t>для туристских организаций наиболее приоритетной была организация путешествий специализированных групп с однородным профессиональным составом, а также групп т.н. «идеологического авангарда» – поездки по линии обществ дружбы и движения городов-побратимов, ветеранских организаций, «поезда дружбы», «круизы дружбы», «авиарейсы дружбы» и т.п.;</a:t>
            </a:r>
          </a:p>
          <a:p>
            <a:pPr algn="just"/>
            <a:r>
              <a:rPr lang="ru-RU" altLang="ru-RU" sz="1600" b="1" dirty="0" smtClean="0"/>
              <a:t>программы путешествий зависели от маршрута, состава участников, вида поездки, но непременно включали в себя идеологически обусловленные дестинации (промышленные предприятия, социальные объекты, «места памяти» революционного движения и Второй Мировой войной), а также связанные с ними аттракции (встречи на производстве, вечера дружбы, участие в массовых политических акциях, «братская» помощь зарубежным трудящимся, возложение венков и цветов и т.д</a:t>
            </a:r>
            <a:r>
              <a:rPr lang="ru-RU" altLang="ru-RU" sz="1600" b="1" smtClean="0"/>
              <a:t>.). </a:t>
            </a:r>
            <a:endParaRPr lang="ru-RU" altLang="ru-RU" sz="1600" b="1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713787" cy="431800"/>
          </a:xfrm>
        </p:spPr>
        <p:txBody>
          <a:bodyPr/>
          <a:lstStyle/>
          <a:p>
            <a:r>
              <a:rPr lang="ru-RU" alt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 участников туристских поездок за рубеж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179387" y="750498"/>
            <a:ext cx="8713788" cy="3674853"/>
          </a:xfrm>
        </p:spPr>
        <p:txBody>
          <a:bodyPr/>
          <a:lstStyle/>
          <a:p>
            <a:pPr algn="just"/>
            <a:r>
              <a:rPr lang="ru-RU" altLang="ru-RU" sz="1400" b="1" dirty="0" smtClean="0"/>
              <a:t>приоритетными категориями вояжеров с точки зрения системы являлись успешные, идеологически активные, высокоморальные граждане (желательно комсомольцы или члены КПСС), выезжающие за рубеж без семьи, впервые или после долгого перерыва;</a:t>
            </a:r>
          </a:p>
          <a:p>
            <a:pPr algn="just"/>
            <a:r>
              <a:rPr lang="ru-RU" altLang="ru-RU" sz="1400" b="1" dirty="0" smtClean="0"/>
              <a:t>также туристские организации СССР постоянно стремились увеличить удельный вес рабочих и крестьян среди участников зарубежных путешествий, а также добиться их сбалансированного гендерного состава;</a:t>
            </a:r>
          </a:p>
          <a:p>
            <a:pPr algn="just"/>
            <a:r>
              <a:rPr lang="ru-RU" altLang="ru-RU" sz="1400" b="1" dirty="0" smtClean="0"/>
              <a:t>в реальности наибольший удельный вес среди вояжеров имели служащие и представители интеллигенции, а гендерная составляющая сильно зависела от уровня престижности поездки;</a:t>
            </a:r>
          </a:p>
          <a:p>
            <a:pPr algn="just"/>
            <a:r>
              <a:rPr lang="ru-RU" altLang="ru-RU" sz="1400" b="1" dirty="0" smtClean="0"/>
              <a:t>чем менее престижным было направление, тем больше среди туристов было женщин, как, например, в случае с «почти не заграницей» Болгарией, где число женщин в составе групп нередко доходило до 90%;</a:t>
            </a:r>
          </a:p>
          <a:p>
            <a:pPr algn="just"/>
            <a:r>
              <a:rPr lang="ru-RU" altLang="ru-RU" sz="1400" b="1" dirty="0" smtClean="0"/>
              <a:t>на всем протяжении зарубежной поездки туристы должны были своим внешним видом, словами и поступками пропагандировать социалистические ценности, советский образ жизни, миролюбивый внешнеполитический курс СССР;</a:t>
            </a:r>
          </a:p>
          <a:p>
            <a:pPr algn="just"/>
            <a:r>
              <a:rPr lang="ru-RU" altLang="ru-RU" sz="1400" b="1" dirty="0" smtClean="0"/>
              <a:t>несмотря на существование сложно организованной, многоуровневой системы отбора претендентов на участие в зарубежных путешествиях (а может быть как раз благодаря её сложности, бюрократизму и формализму) за границей нередко оказывались советские туристы, далекие от описанного выше идеала «облико морале».</a:t>
            </a:r>
            <a:endParaRPr lang="ru-RU" altLang="ru-RU" sz="14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86917" y="4319528"/>
            <a:ext cx="3287345" cy="2374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Коммуникативные и социально-психологические особенности туристских поездок за рубеж</a:t>
            </a:r>
            <a:endParaRPr lang="ru-RU" alt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179388" y="981075"/>
            <a:ext cx="8785225" cy="5688013"/>
          </a:xfrm>
        </p:spPr>
        <p:txBody>
          <a:bodyPr/>
          <a:lstStyle/>
          <a:p>
            <a:pPr algn="just"/>
            <a:r>
              <a:rPr lang="ru-RU" altLang="ru-RU" sz="1900" b="1" dirty="0" smtClean="0"/>
              <a:t>во время пребывания туристской группы за рубежом коммуникации её участников с иностранными гражданами сознательно ограничивались: каждый из советских туристов должен был постоянно находиться в поле зрения своих попутчиков, в особенности руководителя группы и её идеологического актива;</a:t>
            </a:r>
          </a:p>
          <a:p>
            <a:pPr algn="just"/>
            <a:r>
              <a:rPr lang="ru-RU" altLang="ru-RU" sz="1900" b="1" dirty="0" smtClean="0"/>
              <a:t>по сути дела советская группа за рубежом представляла некую </a:t>
            </a:r>
            <a:r>
              <a:rPr lang="ru-RU" altLang="ru-RU" sz="1900" b="1" dirty="0" err="1" smtClean="0"/>
              <a:t>квазисемью</a:t>
            </a:r>
            <a:r>
              <a:rPr lang="ru-RU" altLang="ru-RU" sz="1900" b="1" dirty="0" smtClean="0"/>
              <a:t>, где патриархальную роль «главы семьи» выполнял руководитель группы: он и приближенный к нему идеологический актив группы реализовывали функцию первичного социального контроля, используя по отношению к провинившимся туристам как воспитательные, так и административные меры воздействия;</a:t>
            </a:r>
          </a:p>
          <a:p>
            <a:pPr algn="just"/>
            <a:r>
              <a:rPr lang="ru-RU" altLang="ru-RU" sz="1900" b="1" dirty="0" smtClean="0"/>
              <a:t>мобилизующую роль играло требование к вояжерам проявлять постоянную бдительность, которая в случае посещения капиталистических стран могла приобретать характер откровенной «</a:t>
            </a:r>
            <a:r>
              <a:rPr lang="ru-RU" altLang="ru-RU" sz="1900" b="1" dirty="0" err="1" smtClean="0"/>
              <a:t>шпионофобии</a:t>
            </a:r>
            <a:r>
              <a:rPr lang="ru-RU" altLang="ru-RU" sz="1900" b="1" dirty="0" smtClean="0"/>
              <a:t>»;</a:t>
            </a:r>
          </a:p>
          <a:p>
            <a:pPr algn="just"/>
            <a:r>
              <a:rPr lang="ru-RU" altLang="ru-RU" sz="1900" b="1" dirty="0" smtClean="0"/>
              <a:t>фактором, существенно влияющим на поведение туристов за рубежом, являлась также фобия, связанная с реальным или воображаемым присутствием в группе «личности в штатском» (работника советских органов госбезопасности).  </a:t>
            </a:r>
          </a:p>
          <a:p>
            <a:endParaRPr lang="ru-RU" altLang="ru-RU" sz="1800" b="1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2607</Words>
  <Application>Microsoft Office PowerPoint</Application>
  <PresentationFormat>Экран (4:3)</PresentationFormat>
  <Paragraphs>132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Через «железный занавес»: десталинизация в сфере советского выездного туризма (1955-1964 гг.)</vt:lpstr>
      <vt:lpstr>Основная проблематика исследований</vt:lpstr>
      <vt:lpstr>Неоинституциональный подход – соединение истории институтов («Интуриста», «Спутника» и ЦТЭУ ВЦСПС) и людей (советских туристов за границей)</vt:lpstr>
      <vt:lpstr>Слайд 4</vt:lpstr>
      <vt:lpstr>Масштабы выездного туризма</vt:lpstr>
      <vt:lpstr>Направления и динамика советского выездного туризма</vt:lpstr>
      <vt:lpstr>Видовая специализация и содержание программ советского выездного туризма</vt:lpstr>
      <vt:lpstr>Состав участников туристских поездок за рубеж</vt:lpstr>
      <vt:lpstr>Коммуникативные и социально-психологические особенности туристских поездок за рубеж</vt:lpstr>
      <vt:lpstr>ИНСТРУКЦИЯ РУКОВОДИТЕЛЮ ГРУППЫ СОВЕТСКИХ МОЛОДЫХ ТУРИСТОВ, ВЫЕЗЖАЮЩИХ ЗА ГРАНИЦУ (1960 г.)</vt:lpstr>
      <vt:lpstr>10 табу советского туриста за границей</vt:lpstr>
      <vt:lpstr>«Теневые» аспекты советского выездного туризма</vt:lpstr>
      <vt:lpstr>Впечатления и мировоззренческие открытия советских туристов за рубежом</vt:lpstr>
      <vt:lpstr>Выводы</vt:lpstr>
      <vt:lpstr>Слайд 15</vt:lpstr>
    </vt:vector>
  </TitlesOfParts>
  <Company>hse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vkremlev</dc:creator>
  <cp:lastModifiedBy>Home</cp:lastModifiedBy>
  <cp:revision>36</cp:revision>
  <dcterms:created xsi:type="dcterms:W3CDTF">2010-09-30T06:45:29Z</dcterms:created>
  <dcterms:modified xsi:type="dcterms:W3CDTF">2015-10-18T10:18:24Z</dcterms:modified>
</cp:coreProperties>
</file>