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7" r:id="rId3"/>
    <p:sldId id="263" r:id="rId4"/>
    <p:sldId id="266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F19674-9BA4-4D93-A94A-EBEB1BCF5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42DF-1BE0-4558-8BFA-B39E79482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82D4-50BC-4BAB-9B8F-3C6A5A09A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FBC6-429A-4F34-A8E7-82F9EA5C4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CB32-D68E-460B-8D3B-237C2319F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AC269-76A2-4E0B-B826-CD295D10A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2FECB3-7EDE-482F-924E-3738DAF20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7BF4C-DEE0-4977-B1A2-2D0D3E4FC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78ED5-C2DD-4219-829D-50FA58B3C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9872B-6D04-4F3D-B7AC-AA1DFBCF9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6B5B0-F9DA-410A-B89C-685512469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1069F6-B40E-4CDB-ACF9-38486E493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8" r:id="rId2"/>
    <p:sldLayoutId id="2147483729" r:id="rId3"/>
    <p:sldLayoutId id="2147483730" r:id="rId4"/>
    <p:sldLayoutId id="2147483737" r:id="rId5"/>
    <p:sldLayoutId id="2147483738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smtClean="0"/>
              <a:t>Направление «Экономика»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00488"/>
            <a:ext cx="5900738" cy="1752600"/>
          </a:xfrm>
        </p:spPr>
        <p:txBody>
          <a:bodyPr/>
          <a:lstStyle/>
          <a:p>
            <a:pPr marL="63500" eaLnBrk="1" hangingPunct="1"/>
            <a:r>
              <a:rPr lang="ru-RU" smtClean="0"/>
              <a:t>Профили:</a:t>
            </a:r>
          </a:p>
          <a:p>
            <a:pPr marL="63500" eaLnBrk="1" hangingPunct="1"/>
            <a:r>
              <a:rPr lang="ru-RU" smtClean="0"/>
              <a:t>1. Экономика и финансы фирмы</a:t>
            </a:r>
          </a:p>
          <a:p>
            <a:pPr marL="63500" eaLnBrk="1" hangingPunct="1"/>
            <a:r>
              <a:rPr lang="ru-RU" smtClean="0"/>
              <a:t>2.Банки и банковская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Экономист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b="1" i="1" smtClean="0"/>
              <a:t>Специалист по повышению эффективности деятельности организации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Поиск эффективного использования ресурсов</a:t>
            </a:r>
          </a:p>
          <a:p>
            <a:pPr eaLnBrk="1" hangingPunct="1"/>
            <a:r>
              <a:rPr lang="ru-RU" smtClean="0"/>
              <a:t>Планирование и контроль результатов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0688"/>
            <a:ext cx="8258175" cy="865187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2800" smtClean="0"/>
              <a:t>1. Экономика и финансы фирмы</a:t>
            </a:r>
            <a:endParaRPr lang="ru-RU" sz="25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4114800" cy="5400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+mj-lt"/>
              </a:rPr>
              <a:t>Профессиональные компетенции и навыки </a:t>
            </a:r>
            <a:endParaRPr lang="en-US" sz="2400" b="1" dirty="0" smtClean="0">
              <a:latin typeface="+mj-lt"/>
            </a:endParaRPr>
          </a:p>
          <a:p>
            <a:pPr eaLnBrk="1" hangingPunct="1">
              <a:defRPr/>
            </a:pPr>
            <a:endParaRPr lang="ru-RU" sz="2100" dirty="0" smtClean="0"/>
          </a:p>
          <a:p>
            <a:pPr eaLnBrk="1" hangingPunct="1">
              <a:defRPr/>
            </a:pPr>
            <a:r>
              <a:rPr lang="ru-RU" sz="2100" dirty="0" smtClean="0"/>
              <a:t>Навыки формирования </a:t>
            </a:r>
            <a:r>
              <a:rPr lang="ru-RU" sz="2100" dirty="0"/>
              <a:t>обоснованной политики в рамках систем стратегического и оперативного управления финансами компании</a:t>
            </a:r>
          </a:p>
          <a:p>
            <a:pPr eaLnBrk="1" hangingPunct="1">
              <a:defRPr/>
            </a:pPr>
            <a:endParaRPr lang="ru-RU" sz="2100" dirty="0"/>
          </a:p>
          <a:p>
            <a:pPr eaLnBrk="1" hangingPunct="1">
              <a:defRPr/>
            </a:pPr>
            <a:r>
              <a:rPr lang="ru-RU" sz="2100" dirty="0"/>
              <a:t>Навыки проведения внутренней и внешней оценки стоимости компаний и проектов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100" dirty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87900" y="1349375"/>
            <a:ext cx="41148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5125" indent="-255588" algn="ctr">
              <a:spcBef>
                <a:spcPts val="300"/>
              </a:spcBef>
              <a:buClr>
                <a:srgbClr val="A04DA3"/>
              </a:buClr>
              <a:buSzPct val="65000"/>
              <a:defRPr/>
            </a:pPr>
            <a:r>
              <a:rPr lang="ru-RU" sz="2400" b="1" dirty="0">
                <a:latin typeface="+mj-lt"/>
              </a:rPr>
              <a:t>Сферы профессионального применения</a:t>
            </a:r>
          </a:p>
          <a:p>
            <a:pPr marL="365125" indent="-255588" algn="ctr">
              <a:spcBef>
                <a:spcPts val="300"/>
              </a:spcBef>
              <a:buClr>
                <a:srgbClr val="A04DA3"/>
              </a:buClr>
              <a:buSzPct val="65000"/>
              <a:defRPr/>
            </a:pPr>
            <a:endParaRPr lang="ru-RU" sz="2400" b="1" dirty="0">
              <a:latin typeface="+mj-lt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SzPct val="65000"/>
              <a:buFont typeface="Wingdings" pitchFamily="2" charset="2"/>
              <a:buChar char="§"/>
              <a:defRPr/>
            </a:pPr>
            <a:r>
              <a:rPr lang="ru-RU" sz="2100" dirty="0">
                <a:latin typeface="+mn-lt"/>
              </a:rPr>
              <a:t>Финансовые службы компаний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SzPct val="65000"/>
              <a:buFont typeface="Wingdings" pitchFamily="2" charset="2"/>
              <a:buChar char="§"/>
              <a:defRPr/>
            </a:pPr>
            <a:endParaRPr lang="ru-RU" sz="2100" dirty="0">
              <a:latin typeface="+mn-lt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SzPct val="65000"/>
              <a:buFont typeface="Wingdings" pitchFamily="2" charset="2"/>
              <a:buChar char="§"/>
              <a:defRPr/>
            </a:pPr>
            <a:r>
              <a:rPr lang="ru-RU" sz="2100" dirty="0">
                <a:latin typeface="+mn-lt"/>
              </a:rPr>
              <a:t>Финансовые институты (банки, инвестиционные компании)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SzPct val="65000"/>
              <a:buFont typeface="Wingdings" pitchFamily="2" charset="2"/>
              <a:buChar char="§"/>
              <a:defRPr/>
            </a:pPr>
            <a:endParaRPr lang="ru-RU" sz="2100" dirty="0">
              <a:latin typeface="+mn-lt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SzPct val="65000"/>
              <a:buFont typeface="Wingdings" pitchFamily="2" charset="2"/>
              <a:buChar char="§"/>
              <a:defRPr/>
            </a:pPr>
            <a:r>
              <a:rPr lang="ru-RU" sz="2100" dirty="0">
                <a:latin typeface="+mn-lt"/>
              </a:rPr>
              <a:t>Управленческий консалтинг и оценочная деятельность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ru-RU" sz="19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9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26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ru-RU" sz="26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ru-RU" sz="2600" dirty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716463" y="1125538"/>
            <a:ext cx="0" cy="5472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58175" cy="865188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63500" eaLnBrk="1" hangingPunct="1"/>
            <a:r>
              <a:rPr lang="ru-RU" sz="2800" smtClean="0"/>
              <a:t>2.Банки и банковская деятельность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4114800" cy="5400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+mj-lt"/>
              </a:rPr>
              <a:t>Профессиональные компетенции и навыки </a:t>
            </a:r>
            <a:endParaRPr lang="en-US" sz="2400" b="1" dirty="0" smtClean="0">
              <a:latin typeface="+mj-lt"/>
            </a:endParaRPr>
          </a:p>
          <a:p>
            <a:pPr eaLnBrk="1" hangingPunct="1">
              <a:defRPr/>
            </a:pPr>
            <a:endParaRPr lang="ru-RU" sz="21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100" dirty="0" smtClean="0"/>
              <a:t>Формирование кредитной политики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100" dirty="0" smtClean="0"/>
              <a:t>Анализ кредитоспособности клиентов банка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100" dirty="0" smtClean="0"/>
              <a:t>Оценка эффективности инвестиционных проектов и участия банка в них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100" dirty="0" smtClean="0"/>
              <a:t>Оценка стоимости банка</a:t>
            </a:r>
            <a:endParaRPr lang="ru-RU" sz="2100" dirty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100" dirty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87900" y="1349375"/>
            <a:ext cx="41148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5125" indent="-255588" algn="ctr">
              <a:spcBef>
                <a:spcPts val="300"/>
              </a:spcBef>
              <a:buClr>
                <a:srgbClr val="A04DA3"/>
              </a:buClr>
              <a:buSzPct val="65000"/>
              <a:defRPr/>
            </a:pPr>
            <a:r>
              <a:rPr lang="ru-RU" sz="2400" b="1" dirty="0">
                <a:latin typeface="+mj-lt"/>
              </a:rPr>
              <a:t>Сферы профессионального применения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Arial" pitchFamily="34" charset="0"/>
              <a:buChar char="•"/>
              <a:defRPr/>
            </a:pPr>
            <a:endParaRPr lang="ru-RU" sz="1900" dirty="0"/>
          </a:p>
          <a:p>
            <a:pPr marL="365125" indent="-255588">
              <a:spcBef>
                <a:spcPts val="600"/>
              </a:spcBef>
              <a:spcAft>
                <a:spcPts val="600"/>
              </a:spcAft>
              <a:buClr>
                <a:srgbClr val="A04DA3"/>
              </a:buClr>
              <a:buFont typeface="Wingdings" pitchFamily="2" charset="2"/>
              <a:buChar char="§"/>
              <a:defRPr/>
            </a:pPr>
            <a:endParaRPr lang="ru-RU" sz="2100" dirty="0">
              <a:solidFill>
                <a:prstClr val="black"/>
              </a:solidFill>
              <a:latin typeface="Georgia"/>
            </a:endParaRPr>
          </a:p>
          <a:p>
            <a:pPr marL="365125" indent="-255588">
              <a:spcBef>
                <a:spcPts val="600"/>
              </a:spcBef>
              <a:spcAft>
                <a:spcPts val="600"/>
              </a:spcAft>
              <a:buClr>
                <a:srgbClr val="A04DA3"/>
              </a:buClr>
              <a:buFont typeface="Wingdings" pitchFamily="2" charset="2"/>
              <a:buChar char="§"/>
              <a:defRPr/>
            </a:pPr>
            <a:endParaRPr lang="ru-RU" sz="2100" dirty="0">
              <a:solidFill>
                <a:prstClr val="black"/>
              </a:solidFill>
              <a:latin typeface="Georgia"/>
            </a:endParaRPr>
          </a:p>
          <a:p>
            <a:pPr marL="365125" indent="-255588">
              <a:spcBef>
                <a:spcPts val="600"/>
              </a:spcBef>
              <a:spcAft>
                <a:spcPts val="600"/>
              </a:spcAft>
              <a:buClr>
                <a:srgbClr val="A04DA3"/>
              </a:buClr>
              <a:buFont typeface="Wingdings" pitchFamily="2" charset="2"/>
              <a:buChar char="§"/>
              <a:defRPr/>
            </a:pPr>
            <a:r>
              <a:rPr lang="ru-RU" sz="2100" dirty="0">
                <a:solidFill>
                  <a:prstClr val="black"/>
                </a:solidFill>
                <a:latin typeface="Georgia"/>
              </a:rPr>
              <a:t>Кредитные учреждения</a:t>
            </a:r>
          </a:p>
          <a:p>
            <a:pPr marL="365125" indent="-255588">
              <a:spcBef>
                <a:spcPts val="600"/>
              </a:spcBef>
              <a:spcAft>
                <a:spcPts val="600"/>
              </a:spcAft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ru-RU" sz="2100" dirty="0">
              <a:solidFill>
                <a:prstClr val="black"/>
              </a:solidFill>
              <a:latin typeface="Georgia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9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26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ru-RU" sz="26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ru-RU" sz="2600" dirty="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716463" y="1125538"/>
            <a:ext cx="0" cy="5472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582613"/>
            <a:ext cx="8229600" cy="4889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2800" b="1" smtClean="0"/>
              <a:t>Ключевые дисциплины профиля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6826"/>
            <a:ext cx="8064500" cy="23050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>
                <a:latin typeface="+mj-lt"/>
              </a:rPr>
              <a:t>Базовые теоретические </a:t>
            </a:r>
            <a:r>
              <a:rPr lang="ru-RU" sz="2400" b="1" dirty="0" smtClean="0">
                <a:latin typeface="+mj-lt"/>
              </a:rPr>
              <a:t>дисциплины</a:t>
            </a:r>
            <a:endParaRPr lang="ru-RU" sz="2400" b="1" dirty="0">
              <a:latin typeface="+mj-lt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700" b="1" dirty="0" smtClean="0"/>
              <a:t>Микро- </a:t>
            </a:r>
            <a:r>
              <a:rPr lang="ru-RU" sz="1700" b="1" dirty="0"/>
              <a:t>и макроэкономика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700" b="1" dirty="0"/>
              <a:t>Эконометрика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700" b="1" dirty="0"/>
              <a:t>Экономика фирмы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700" b="1" dirty="0"/>
              <a:t>Теория финансов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700" b="1" dirty="0"/>
              <a:t>Финансы корпораций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b="1" i="1" u="sng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+mj-lt"/>
              </a:rPr>
              <a:t>Дисциплины </a:t>
            </a:r>
            <a:r>
              <a:rPr lang="ru-RU" sz="2400" b="1" dirty="0">
                <a:latin typeface="+mj-lt"/>
              </a:rPr>
              <a:t>специализации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900" b="1" i="1" u="sng" dirty="0"/>
          </a:p>
          <a:p>
            <a:pPr eaLnBrk="1" hangingPunct="1">
              <a:lnSpc>
                <a:spcPct val="80000"/>
              </a:lnSpc>
              <a:defRPr/>
            </a:pPr>
            <a:endParaRPr lang="ru-RU" sz="1500" dirty="0"/>
          </a:p>
          <a:p>
            <a:pPr eaLnBrk="1" hangingPunct="1">
              <a:lnSpc>
                <a:spcPct val="80000"/>
              </a:lnSpc>
              <a:defRPr/>
            </a:pPr>
            <a:endParaRPr lang="ru-RU" sz="1500" dirty="0"/>
          </a:p>
          <a:p>
            <a:pPr eaLnBrk="1" hangingPunct="1">
              <a:lnSpc>
                <a:spcPct val="80000"/>
              </a:lnSpc>
              <a:defRPr/>
            </a:pPr>
            <a:endParaRPr lang="ru-RU" sz="1900" dirty="0"/>
          </a:p>
          <a:p>
            <a:pPr eaLnBrk="1" hangingPunct="1">
              <a:lnSpc>
                <a:spcPct val="80000"/>
              </a:lnSpc>
              <a:defRPr/>
            </a:pPr>
            <a:endParaRPr lang="ru-RU" sz="1900" dirty="0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57188" y="3786188"/>
            <a:ext cx="44640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Рынок ценных бумаг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Банковский финансовый менеджмент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Кредитная политика коммерческих банков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Инвестиционный анализ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Оценка стоимости бизнеса и имущества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Страховое дело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sz="17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sz="19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sz="26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sz="2600" b="1" dirty="0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4608513" y="3841750"/>
            <a:ext cx="44640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Долгосрочная финансовая политика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Стратегический финансовый менеджмент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Управление финансами фирмы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Краткосрочная финансовая политика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1700" b="1" dirty="0">
                <a:latin typeface="+mn-lt"/>
              </a:rPr>
              <a:t>Слияния и поглощения и реструктуризация компаний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sz="17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sz="19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sz="26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sz="2600" b="1" dirty="0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rot="16200000">
            <a:off x="4710879" y="-781844"/>
            <a:ext cx="0" cy="8135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582613"/>
            <a:ext cx="8229600" cy="4889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2400" b="1" smtClean="0"/>
              <a:t>Кадровое и методическое обеспечение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71575"/>
            <a:ext cx="8280400" cy="5400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>
                <a:latin typeface="+mj-lt"/>
              </a:rPr>
              <a:t>Основные формы работы</a:t>
            </a:r>
          </a:p>
          <a:p>
            <a:pPr eaLnBrk="1" hangingPunct="1">
              <a:defRPr/>
            </a:pPr>
            <a:r>
              <a:rPr lang="ru-RU" sz="1900" dirty="0"/>
              <a:t>Лекционные занятия</a:t>
            </a:r>
          </a:p>
          <a:p>
            <a:pPr eaLnBrk="1" hangingPunct="1">
              <a:defRPr/>
            </a:pPr>
            <a:r>
              <a:rPr lang="ru-RU" sz="1900" dirty="0"/>
              <a:t>Практические занятия (решение кейсов, практических задач, обучение работе в информационных системах)</a:t>
            </a:r>
          </a:p>
          <a:p>
            <a:pPr eaLnBrk="1" hangingPunct="1">
              <a:defRPr/>
            </a:pPr>
            <a:r>
              <a:rPr lang="ru-RU" sz="1900" dirty="0"/>
              <a:t>Мастер-классы и тренинги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900" b="1" i="1" u="sng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>
                <a:latin typeface="+mj-lt"/>
              </a:rPr>
              <a:t>Методическое обеспечение дисциплин</a:t>
            </a:r>
            <a:endParaRPr lang="ru-RU" sz="1900" b="1" dirty="0">
              <a:latin typeface="+mj-lt"/>
            </a:endParaRPr>
          </a:p>
          <a:p>
            <a:pPr eaLnBrk="1" hangingPunct="1">
              <a:defRPr/>
            </a:pPr>
            <a:r>
              <a:rPr lang="ru-RU" sz="1900" dirty="0"/>
              <a:t>Раздаточный материал (рабочие тетради, презентации, конспекты лекций)</a:t>
            </a:r>
          </a:p>
          <a:p>
            <a:pPr eaLnBrk="1" hangingPunct="1">
              <a:defRPr/>
            </a:pPr>
            <a:r>
              <a:rPr lang="ru-RU" sz="1900" dirty="0"/>
              <a:t>Обеспечение учебной литературой и доступом к электронным ресурсам ГУ-ВШЭ (электронная библиотека, базы данных)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b="1" dirty="0" smtClean="0">
              <a:latin typeface="+mj-lt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+mj-lt"/>
              </a:rPr>
              <a:t>Кадровое </a:t>
            </a:r>
            <a:r>
              <a:rPr lang="ru-RU" sz="2400" b="1" dirty="0">
                <a:latin typeface="+mj-lt"/>
              </a:rPr>
              <a:t>обеспечение</a:t>
            </a:r>
          </a:p>
          <a:p>
            <a:pPr eaLnBrk="1" hangingPunct="1">
              <a:defRPr/>
            </a:pPr>
            <a:r>
              <a:rPr lang="ru-RU" sz="1900" dirty="0"/>
              <a:t>Штатные преподаватели ГУ-ВШЭ </a:t>
            </a:r>
          </a:p>
          <a:p>
            <a:pPr eaLnBrk="1" hangingPunct="1">
              <a:defRPr/>
            </a:pPr>
            <a:r>
              <a:rPr lang="ru-RU" sz="1900" dirty="0"/>
              <a:t>Преподаватели – практики (сотрудники банков, инвестиционных компаний)</a:t>
            </a:r>
          </a:p>
          <a:p>
            <a:pPr eaLnBrk="1" hangingPunct="1">
              <a:defRPr/>
            </a:pPr>
            <a:endParaRPr lang="ru-RU" sz="2100" dirty="0"/>
          </a:p>
          <a:p>
            <a:pPr eaLnBrk="1" hangingPunct="1">
              <a:defRPr/>
            </a:pPr>
            <a:endParaRPr lang="ru-RU" sz="2100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 rot="-5400000">
            <a:off x="4607719" y="-1067594"/>
            <a:ext cx="0" cy="8135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rot="-5400000">
            <a:off x="4536282" y="1075531"/>
            <a:ext cx="0" cy="8135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</TotalTime>
  <Words>244</Words>
  <Application>Microsoft Office PowerPoint</Application>
  <PresentationFormat>Экран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Trebuchet MS</vt:lpstr>
      <vt:lpstr>Georgia</vt:lpstr>
      <vt:lpstr>Wingdings 2</vt:lpstr>
      <vt:lpstr>Calibri</vt:lpstr>
      <vt:lpstr>Wingdings</vt:lpstr>
      <vt:lpstr>Городская</vt:lpstr>
      <vt:lpstr>Направление «Экономика»</vt:lpstr>
      <vt:lpstr>Экономист</vt:lpstr>
      <vt:lpstr>1. Экономика и финансы фирмы</vt:lpstr>
      <vt:lpstr>2.Банки и банковская деятельность</vt:lpstr>
      <vt:lpstr>Ключевые дисциплины профиля</vt:lpstr>
      <vt:lpstr>Кадровое и методическое обеспечение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Экономист</dc:title>
  <dc:creator>SitnikPE</dc:creator>
  <cp:lastModifiedBy>SitnikPE</cp:lastModifiedBy>
  <cp:revision>11</cp:revision>
  <dcterms:created xsi:type="dcterms:W3CDTF">2005-11-17T08:31:24Z</dcterms:created>
  <dcterms:modified xsi:type="dcterms:W3CDTF">2011-04-24T04:24:24Z</dcterms:modified>
</cp:coreProperties>
</file>