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6" r:id="rId3"/>
    <p:sldMasterId id="2147483700" r:id="rId4"/>
    <p:sldMasterId id="2147483714" r:id="rId5"/>
  </p:sldMasterIdLst>
  <p:notesMasterIdLst>
    <p:notesMasterId r:id="rId51"/>
  </p:notesMasterIdLst>
  <p:sldIdLst>
    <p:sldId id="260" r:id="rId6"/>
    <p:sldId id="309" r:id="rId7"/>
    <p:sldId id="313" r:id="rId8"/>
    <p:sldId id="356" r:id="rId9"/>
    <p:sldId id="359" r:id="rId10"/>
    <p:sldId id="360" r:id="rId11"/>
    <p:sldId id="362" r:id="rId12"/>
    <p:sldId id="261" r:id="rId13"/>
    <p:sldId id="364" r:id="rId14"/>
    <p:sldId id="365" r:id="rId15"/>
    <p:sldId id="366" r:id="rId16"/>
    <p:sldId id="400" r:id="rId17"/>
    <p:sldId id="363" r:id="rId18"/>
    <p:sldId id="369" r:id="rId19"/>
    <p:sldId id="402" r:id="rId20"/>
    <p:sldId id="403" r:id="rId21"/>
    <p:sldId id="404" r:id="rId22"/>
    <p:sldId id="405" r:id="rId23"/>
    <p:sldId id="370" r:id="rId24"/>
    <p:sldId id="371" r:id="rId25"/>
    <p:sldId id="372" r:id="rId26"/>
    <p:sldId id="373" r:id="rId27"/>
    <p:sldId id="374" r:id="rId28"/>
    <p:sldId id="311" r:id="rId29"/>
    <p:sldId id="376" r:id="rId30"/>
    <p:sldId id="377" r:id="rId31"/>
    <p:sldId id="406" r:id="rId32"/>
    <p:sldId id="407" r:id="rId33"/>
    <p:sldId id="408" r:id="rId34"/>
    <p:sldId id="379" r:id="rId35"/>
    <p:sldId id="380" r:id="rId36"/>
    <p:sldId id="381" r:id="rId37"/>
    <p:sldId id="382" r:id="rId38"/>
    <p:sldId id="383" r:id="rId39"/>
    <p:sldId id="384" r:id="rId40"/>
    <p:sldId id="386" r:id="rId41"/>
    <p:sldId id="368" r:id="rId42"/>
    <p:sldId id="388" r:id="rId43"/>
    <p:sldId id="389" r:id="rId44"/>
    <p:sldId id="390" r:id="rId45"/>
    <p:sldId id="391" r:id="rId46"/>
    <p:sldId id="392" r:id="rId47"/>
    <p:sldId id="387" r:id="rId48"/>
    <p:sldId id="394" r:id="rId49"/>
    <p:sldId id="395" r:id="rId5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E3D8DC-8318-49BA-B190-38CA348E2E8C}">
          <p14:sldIdLst>
            <p14:sldId id="260"/>
            <p14:sldId id="309"/>
            <p14:sldId id="313"/>
            <p14:sldId id="356"/>
            <p14:sldId id="359"/>
            <p14:sldId id="360"/>
            <p14:sldId id="362"/>
            <p14:sldId id="261"/>
            <p14:sldId id="364"/>
            <p14:sldId id="365"/>
            <p14:sldId id="366"/>
            <p14:sldId id="400"/>
            <p14:sldId id="363"/>
            <p14:sldId id="369"/>
            <p14:sldId id="402"/>
            <p14:sldId id="403"/>
            <p14:sldId id="404"/>
            <p14:sldId id="405"/>
            <p14:sldId id="370"/>
            <p14:sldId id="371"/>
            <p14:sldId id="372"/>
            <p14:sldId id="373"/>
            <p14:sldId id="374"/>
            <p14:sldId id="311"/>
            <p14:sldId id="376"/>
            <p14:sldId id="377"/>
            <p14:sldId id="406"/>
            <p14:sldId id="407"/>
            <p14:sldId id="408"/>
            <p14:sldId id="379"/>
            <p14:sldId id="380"/>
            <p14:sldId id="381"/>
            <p14:sldId id="382"/>
            <p14:sldId id="383"/>
            <p14:sldId id="384"/>
            <p14:sldId id="386"/>
            <p14:sldId id="368"/>
            <p14:sldId id="388"/>
            <p14:sldId id="389"/>
            <p14:sldId id="390"/>
            <p14:sldId id="391"/>
            <p14:sldId id="392"/>
            <p14:sldId id="387"/>
            <p14:sldId id="394"/>
            <p14:sldId id="3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598"/>
    <a:srgbClr val="81A042"/>
    <a:srgbClr val="3E6CA4"/>
    <a:srgbClr val="8AAC46"/>
    <a:srgbClr val="FF9999"/>
    <a:srgbClr val="004DA2"/>
    <a:srgbClr val="038CC9"/>
    <a:srgbClr val="329BFA"/>
    <a:srgbClr val="6DA1FF"/>
    <a:srgbClr val="003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5737" autoAdjust="0"/>
  </p:normalViewPr>
  <p:slideViewPr>
    <p:cSldViewPr snapToGrid="0" snapToObjects="1">
      <p:cViewPr>
        <p:scale>
          <a:sx n="70" d="100"/>
          <a:sy n="70" d="100"/>
        </p:scale>
        <p:origin x="-960" y="-16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5868725868725"/>
          <c:y val="5.5710306406685237E-3"/>
          <c:w val="0.65057915057915061"/>
          <c:h val="0.938718662952646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0.2645</cdr:x>
      <cdr:y>0.2505</cdr:y>
    </cdr:from>
    <cdr:to>
      <cdr:x>0.4885</cdr:x>
      <cdr:y>0.47108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7399" y="619394"/>
          <a:ext cx="802335" cy="5454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dirty="0" smtClean="0">
              <a:solidFill>
                <a:srgbClr val="000000"/>
              </a:solidFill>
              <a:cs typeface="Arial Cyr"/>
            </a:rPr>
            <a:t>Н</a:t>
          </a:r>
          <a:r>
            <a:rPr lang="ru-RU" sz="1400" b="1" i="0" u="none" strike="noStrike" baseline="0" dirty="0" smtClean="0">
              <a:solidFill>
                <a:srgbClr val="000000"/>
              </a:solidFill>
              <a:cs typeface="Arial Cyr"/>
            </a:rPr>
            <a:t>едвижимость</a:t>
          </a:r>
          <a:endParaRPr lang="ru-RU" sz="1400" b="1" i="0" u="none" strike="noStrike" baseline="0" dirty="0">
            <a:solidFill>
              <a:srgbClr val="000000"/>
            </a:solidFill>
            <a:cs typeface="Arial Cyr"/>
          </a:endParaRPr>
        </a:p>
      </cdr:txBody>
    </cdr:sp>
  </cdr:relSizeAnchor>
  <cdr:relSizeAnchor xmlns:cdr="http://schemas.openxmlformats.org/drawingml/2006/chartDrawing">
    <cdr:from>
      <cdr:x>0.54825</cdr:x>
      <cdr:y>0.2505</cdr:y>
    </cdr:from>
    <cdr:to>
      <cdr:x>0.772</cdr:x>
      <cdr:y>0.37625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5038" y="856578"/>
          <a:ext cx="1103971" cy="429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dirty="0">
              <a:solidFill>
                <a:srgbClr val="000000"/>
              </a:solidFill>
              <a:cs typeface="Arial Cyr"/>
            </a:rPr>
            <a:t>А</a:t>
          </a:r>
          <a:r>
            <a:rPr lang="ru-RU" sz="1400" b="1" i="0" u="none" strike="noStrike" baseline="0" dirty="0" smtClean="0">
              <a:solidFill>
                <a:srgbClr val="000000"/>
              </a:solidFill>
              <a:cs typeface="Arial Cyr"/>
            </a:rPr>
            <a:t>кции </a:t>
          </a:r>
          <a:endParaRPr lang="ru-RU" sz="1400" b="1" i="0" u="none" strike="noStrike" baseline="0" dirty="0">
            <a:solidFill>
              <a:srgbClr val="000000"/>
            </a:solidFill>
            <a:cs typeface="Arial Cyr"/>
          </a:endParaRPr>
        </a:p>
      </cdr:txBody>
    </cdr:sp>
  </cdr:relSizeAnchor>
  <cdr:relSizeAnchor xmlns:cdr="http://schemas.openxmlformats.org/drawingml/2006/chartDrawing">
    <cdr:from>
      <cdr:x>0.36921</cdr:x>
      <cdr:y>0.6134</cdr:y>
    </cdr:from>
    <cdr:to>
      <cdr:x>0.70559</cdr:x>
      <cdr:y>0.85829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2446" y="1516717"/>
          <a:ext cx="1204856" cy="605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dirty="0">
              <a:solidFill>
                <a:srgbClr val="000000"/>
              </a:solidFill>
              <a:cs typeface="Arial Cyr"/>
            </a:rPr>
            <a:t>О</a:t>
          </a:r>
          <a:r>
            <a:rPr lang="ru-RU" sz="1400" b="1" i="0" u="none" strike="noStrike" baseline="0" dirty="0" smtClean="0">
              <a:solidFill>
                <a:srgbClr val="000000"/>
              </a:solidFill>
              <a:cs typeface="Arial Cyr"/>
            </a:rPr>
            <a:t>блигации</a:t>
          </a:r>
          <a:r>
            <a:rPr lang="ru-RU" sz="1400" b="1" i="0" u="none" strike="noStrike" baseline="0" dirty="0">
              <a:solidFill>
                <a:srgbClr val="000000"/>
              </a:solidFill>
              <a:cs typeface="Arial Cyr"/>
            </a:rPr>
            <a:t>, депозиты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4A06-A08A-4F31-8961-D49F089F43C2}" type="datetimeFigureOut">
              <a:rPr lang="ru-RU" smtClean="0"/>
              <a:t>09.09.2016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A1CF9-ED41-41D7-BEC6-FCBB92A2C1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F07491-E489-4142-9459-96DF1CB2AB61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701D-BB6B-46DF-ACE0-CFEF1D06D3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5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E861-2415-40CE-9ED5-7069EA7474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2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4EC3-F347-496E-ADB8-C09A041C04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D570-F279-4444-A5DD-52B6C28F1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4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1AD6-45F0-49FD-8901-9D4B2FB38B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40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32EA-2FA8-4FB2-8671-D3C6A19679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68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8665-3340-4CDD-A93E-1A332F231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1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9AB6-59F1-488B-93A8-720B1391F9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4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8553-9CCE-41BE-94CE-23BCADFE06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4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EE70-9931-4991-8D58-EEDF29B2DA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6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77B8-D5C4-43EF-9745-D17439D13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9EC3-1B89-4FBA-A019-46D8626FFA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71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6F1E-AD31-41C3-AC84-7EFAD91D35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56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701D-BB6B-46DF-ACE0-CFEF1D06D3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74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E861-2415-40CE-9ED5-7069EA7474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24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4EC3-F347-496E-ADB8-C09A041C04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22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D570-F279-4444-A5DD-52B6C28F1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1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1AD6-45F0-49FD-8901-9D4B2FB38B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32EA-2FA8-4FB2-8671-D3C6A19679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12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8665-3340-4CDD-A93E-1A332F231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14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9AB6-59F1-488B-93A8-720B1391F9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53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8553-9CCE-41BE-94CE-23BCADFE06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07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EE70-9931-4991-8D58-EEDF29B2DA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68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77B8-D5C4-43EF-9745-D17439D13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1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9EC3-1B89-4FBA-A019-46D8626FFA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61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6F1E-AD31-41C3-AC84-7EFAD91D35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1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701D-BB6B-46DF-ACE0-CFEF1D06D3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02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E861-2415-40CE-9ED5-7069EA7474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45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4EC3-F347-496E-ADB8-C09A041C04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7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D570-F279-4444-A5DD-52B6C28F15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57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1AD6-45F0-49FD-8901-9D4B2FB38B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70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32EA-2FA8-4FB2-8671-D3C6A19679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8665-3340-4CDD-A93E-1A332F231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17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9AB6-59F1-488B-93A8-720B1391F9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78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8553-9CCE-41BE-94CE-23BCADFE06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33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EE70-9931-4991-8D58-EEDF29B2DA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62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77B8-D5C4-43EF-9745-D17439D13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25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9EC3-1B89-4FBA-A019-46D8626FFA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95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6F1E-AD31-41C3-AC84-7EFAD91D35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33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6477" y="1924051"/>
            <a:ext cx="7772400" cy="494175"/>
          </a:xfrm>
        </p:spPr>
        <p:txBody>
          <a:bodyPr anchor="t"/>
          <a:lstStyle>
            <a:lvl1pPr algn="ctr">
              <a:defRPr sz="27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49924" y="3353995"/>
            <a:ext cx="7378212" cy="3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17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7297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525911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3305177"/>
            <a:ext cx="7772400" cy="60189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/>
            </a:lvl1pPr>
            <a:lvl2pPr marL="389582" indent="0">
              <a:buNone/>
              <a:defRPr sz="1500"/>
            </a:lvl2pPr>
            <a:lvl3pPr marL="779163" indent="0">
              <a:buNone/>
              <a:defRPr sz="1400"/>
            </a:lvl3pPr>
            <a:lvl4pPr marL="1168745" indent="0">
              <a:buNone/>
              <a:defRPr sz="1200"/>
            </a:lvl4pPr>
            <a:lvl5pPr marL="1558326" indent="0">
              <a:buNone/>
              <a:defRPr sz="1200"/>
            </a:lvl5pPr>
            <a:lvl6pPr marL="1947908" indent="0">
              <a:buNone/>
              <a:defRPr sz="1200"/>
            </a:lvl6pPr>
            <a:lvl7pPr marL="2337489" indent="0">
              <a:buNone/>
              <a:defRPr sz="1200"/>
            </a:lvl7pPr>
            <a:lvl8pPr marL="2727071" indent="0">
              <a:buNone/>
              <a:defRPr sz="1200"/>
            </a:lvl8pPr>
            <a:lvl9pPr marL="311665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132453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200153"/>
            <a:ext cx="4044462" cy="33944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200153"/>
            <a:ext cx="4044462" cy="33944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2731282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0602"/>
            <a:ext cx="8229600" cy="4480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151335"/>
            <a:ext cx="404153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2" y="1631156"/>
            <a:ext cx="4041531" cy="296346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2025836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810" y="68329"/>
            <a:ext cx="7710609" cy="448009"/>
          </a:xfrm>
        </p:spPr>
        <p:txBody>
          <a:bodyPr/>
          <a:lstStyle>
            <a:lvl1pPr>
              <a:defRPr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630516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059960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736039"/>
            <a:ext cx="3008435" cy="34028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04790"/>
            <a:ext cx="5111262" cy="4389835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4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013659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3685218"/>
            <a:ext cx="5486400" cy="34028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33683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8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1863722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60373" y="219078"/>
            <a:ext cx="526686" cy="43755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9" y="219078"/>
            <a:ext cx="6583974" cy="43755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3834903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79" y="178427"/>
            <a:ext cx="8965223" cy="448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</a:t>
            </a:r>
            <a:r>
              <a:rPr lang="en-US" altLang="ru-RU"/>
              <a:t> </a:t>
            </a:r>
            <a:r>
              <a:rPr lang="ru-RU" altLang="ru-RU"/>
              <a:t>Н.И. Берзон</a:t>
            </a:r>
          </a:p>
        </p:txBody>
      </p:sp>
    </p:spTree>
    <p:extLst>
      <p:ext uri="{BB962C8B-B14F-4D97-AF65-F5344CB8AC3E}">
        <p14:creationId xmlns:p14="http://schemas.microsoft.com/office/powerpoint/2010/main" val="21950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>
              <a:defRPr/>
            </a:pPr>
            <a:fld id="{82506680-F3E1-4023-BF48-00C3D10ACBA7}" type="slidenum">
              <a:rPr lang="ru-RU">
                <a:solidFill>
                  <a:srgbClr val="000000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33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>
              <a:defRPr/>
            </a:pPr>
            <a:fld id="{82506680-F3E1-4023-BF48-00C3D10ACBA7}" type="slidenum">
              <a:rPr lang="ru-RU">
                <a:solidFill>
                  <a:srgbClr val="000000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5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>
              <a:defRPr/>
            </a:pPr>
            <a:fld id="{82506680-F3E1-4023-BF48-00C3D10ACBA7}" type="slidenum">
              <a:rPr lang="ru-RU">
                <a:solidFill>
                  <a:srgbClr val="000000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39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4839892"/>
            <a:ext cx="9138138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14452" y="68296"/>
            <a:ext cx="7644911" cy="44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3817" y="4879582"/>
            <a:ext cx="1735015" cy="23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alibri" pitchFamily="34" charset="0"/>
                <a:sym typeface="Symbol" pitchFamily="18" charset="2"/>
              </a:defRPr>
            </a:lvl1pPr>
          </a:lstStyle>
          <a:p>
            <a:pPr defTabSz="914400"/>
            <a:r>
              <a:rPr lang="ru-RU" altLang="ru-RU">
                <a:ea typeface="+mn-ea"/>
                <a:cs typeface="+mn-cs"/>
              </a:rPr>
              <a:t></a:t>
            </a:r>
            <a:r>
              <a:rPr lang="en-US" altLang="ru-RU">
                <a:ea typeface="+mn-ea"/>
                <a:cs typeface="+mn-cs"/>
              </a:rPr>
              <a:t> </a:t>
            </a:r>
            <a:r>
              <a:rPr lang="ru-RU" altLang="ru-RU">
                <a:ea typeface="+mn-ea"/>
                <a:cs typeface="+mn-cs"/>
              </a:rPr>
              <a:t>Н.И. Берзон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005576"/>
            <a:ext cx="8229600" cy="3394472"/>
          </a:xfrm>
          <a:prstGeom prst="rect">
            <a:avLst/>
          </a:prstGeom>
        </p:spPr>
        <p:txBody>
          <a:bodyPr vert="horz" lIns="77916" tIns="38958" rIns="77916" bIns="3895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Calibri" pitchFamily="34" charset="0"/>
        </a:defRPr>
      </a:lvl5pPr>
      <a:lvl6pPr marL="38958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77916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1687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55832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92186" indent="-2921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3070" indent="-243488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Char char="–"/>
        <a:defRPr sz="2400">
          <a:solidFill>
            <a:schemeClr val="tx1"/>
          </a:solidFill>
          <a:latin typeface="+mn-lt"/>
        </a:defRPr>
      </a:lvl2pPr>
      <a:lvl3pPr marL="973954" indent="-194791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Char char="•"/>
        <a:defRPr sz="2000">
          <a:solidFill>
            <a:schemeClr val="tx1"/>
          </a:solidFill>
          <a:latin typeface="+mn-lt"/>
        </a:defRPr>
      </a:lvl3pPr>
      <a:lvl4pPr marL="1363534" indent="-194791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3117" indent="-194791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42698" indent="-194791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32280" indent="-194791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21861" indent="-194791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11443" indent="-194791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.jpeg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Тема 2. Риск и доходность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187669" y="1595699"/>
            <a:ext cx="694032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</a:rPr>
              <a:t>Понятие  риска на финансовом рынке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</a:rPr>
              <a:t>Измерение риска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</a:rPr>
              <a:t>Влияние временного горизонта на риск инвестирования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</a:rPr>
              <a:t>Систематический и несистематический риск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3F82"/>
                </a:solidFill>
              </a:rPr>
              <a:t>Минимизация риска за счет диверсификации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21474"/>
            <a:ext cx="77152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Реальное распределение доходности акций фондового рынка США при сроке инвестирования 1 год за период 1928-2008гг.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86" y="1067203"/>
            <a:ext cx="4282780" cy="3743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21474"/>
            <a:ext cx="77152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Ожидаемые значения доходностей</a:t>
            </a:r>
            <a:endParaRPr lang="ru-RU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75637"/>
              </p:ext>
            </p:extLst>
          </p:nvPr>
        </p:nvGraphicFramePr>
        <p:xfrm>
          <a:off x="1876565" y="1114425"/>
          <a:ext cx="5209118" cy="3609975"/>
        </p:xfrm>
        <a:graphic>
          <a:graphicData uri="http://schemas.openxmlformats.org/drawingml/2006/table">
            <a:tbl>
              <a:tblPr/>
              <a:tblGrid>
                <a:gridCol w="2657304"/>
                <a:gridCol w="1265274"/>
                <a:gridCol w="1286540"/>
              </a:tblGrid>
              <a:tr h="905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0000" marR="90000" marT="46769" marB="46769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5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Акция А</a:t>
                      </a:r>
                    </a:p>
                  </a:txBody>
                  <a:tcPr marL="90000" marR="90000" marT="46769" marB="4676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5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Акция В</a:t>
                      </a:r>
                    </a:p>
                  </a:txBody>
                  <a:tcPr marL="90000" marR="90000" marT="46769" marB="46769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5E8"/>
                    </a:solidFill>
                  </a:tcPr>
                </a:tc>
              </a:tr>
              <a:tr h="2704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Средняя доходность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Стандартное отклонение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Интервал ожидаемой доходности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Вероятность = 68,3%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Вероятность = 95,5%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Вероятность = 99,7%</a:t>
                      </a:r>
                    </a:p>
                  </a:txBody>
                  <a:tcPr marL="90000" marR="90000" marT="46769" marB="4676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16,55 - 21,45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14,10 - 23,90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11,65 - 26,35</a:t>
                      </a:r>
                    </a:p>
                  </a:txBody>
                  <a:tcPr marL="90000" marR="90000" marT="46769" marB="467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16,59 - 24,21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12,78 - 28,02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8,97 - 31,83</a:t>
                      </a:r>
                    </a:p>
                  </a:txBody>
                  <a:tcPr marL="90000" marR="90000" marT="46769" marB="467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21474"/>
            <a:ext cx="77152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Вопрос </a:t>
            </a:r>
            <a:r>
              <a:rPr lang="ru-RU" b="1" dirty="0">
                <a:solidFill>
                  <a:schemeClr val="bg1"/>
                </a:solidFill>
                <a:latin typeface="Myriad Pro"/>
              </a:rPr>
              <a:t>для 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самопроверки</a:t>
            </a:r>
            <a:endParaRPr lang="ru-RU" b="1" dirty="0">
              <a:solidFill>
                <a:srgbClr val="FF9999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9935" y="1178830"/>
            <a:ext cx="7894045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600" b="0" dirty="0" smtClean="0">
                <a:solidFill>
                  <a:srgbClr val="003F82"/>
                </a:solidFill>
                <a:latin typeface="+mn-lt"/>
              </a:rPr>
              <a:t>На 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рисунке представлены кривые Гаусса, характеризующие разброс значений доходностей по двум финансовым инструментам. Какой из представленных инструментов является более рискованным?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286010" y="2218948"/>
            <a:ext cx="4899033" cy="2653692"/>
            <a:chOff x="1286010" y="2325623"/>
            <a:chExt cx="4899033" cy="265369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3250568" y="2327830"/>
              <a:ext cx="0" cy="2274130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624318" y="3740727"/>
              <a:ext cx="0" cy="861233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Группа 8"/>
            <p:cNvGrpSpPr/>
            <p:nvPr/>
          </p:nvGrpSpPr>
          <p:grpSpPr>
            <a:xfrm>
              <a:off x="1286010" y="2325623"/>
              <a:ext cx="4899033" cy="2653692"/>
              <a:chOff x="5051387" y="1951356"/>
              <a:chExt cx="4899033" cy="2653692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5051387" y="1951356"/>
                <a:ext cx="4665215" cy="2274130"/>
                <a:chOff x="4729690" y="1951356"/>
                <a:chExt cx="4665215" cy="2274130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4729691" y="1951356"/>
                  <a:ext cx="4665214" cy="2274130"/>
                  <a:chOff x="-276850" y="1275561"/>
                  <a:chExt cx="7191517" cy="3295202"/>
                </a:xfrm>
              </p:grpSpPr>
              <p:sp>
                <p:nvSpPr>
                  <p:cNvPr id="10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-276850" y="4570763"/>
                    <a:ext cx="7191517" cy="0"/>
                  </a:xfrm>
                  <a:prstGeom prst="line">
                    <a:avLst/>
                  </a:prstGeom>
                  <a:ln>
                    <a:headEnd/>
                    <a:tailEnd type="arrow" w="med" len="med"/>
                  </a:ln>
                  <a:ex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" name="Полилиния 10"/>
                  <p:cNvSpPr/>
                  <p:nvPr/>
                </p:nvSpPr>
                <p:spPr>
                  <a:xfrm>
                    <a:off x="290300" y="1275561"/>
                    <a:ext cx="2470245" cy="3043451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ln>
                    <a:solidFill>
                      <a:srgbClr val="3A6598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" name="Полилиния 11"/>
                  <p:cNvSpPr/>
                  <p:nvPr/>
                </p:nvSpPr>
                <p:spPr>
                  <a:xfrm>
                    <a:off x="2751553" y="1278759"/>
                    <a:ext cx="2470245" cy="3043451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3" name="Группа 2"/>
                <p:cNvGrpSpPr/>
                <p:nvPr/>
              </p:nvGrpSpPr>
              <p:grpSpPr>
                <a:xfrm>
                  <a:off x="4729690" y="3365216"/>
                  <a:ext cx="4665215" cy="690615"/>
                  <a:chOff x="4883935" y="2981005"/>
                  <a:chExt cx="4665215" cy="1225344"/>
                </a:xfrm>
              </p:grpSpPr>
              <p:sp>
                <p:nvSpPr>
                  <p:cNvPr id="13" name="Полилиния 12"/>
                  <p:cNvSpPr/>
                  <p:nvPr/>
                </p:nvSpPr>
                <p:spPr>
                  <a:xfrm>
                    <a:off x="4883935" y="2981005"/>
                    <a:ext cx="2338308" cy="1223137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ln>
                    <a:solidFill>
                      <a:srgbClr val="81A042"/>
                    </a:solidFill>
                  </a:ln>
                  <a:effectLst/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4" name="Полилиния 13"/>
                  <p:cNvSpPr/>
                  <p:nvPr/>
                </p:nvSpPr>
                <p:spPr>
                  <a:xfrm>
                    <a:off x="7210842" y="2983212"/>
                    <a:ext cx="2338308" cy="1223137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5" name="Группа 4"/>
              <p:cNvGrpSpPr/>
              <p:nvPr/>
            </p:nvGrpSpPr>
            <p:grpSpPr>
              <a:xfrm>
                <a:off x="7484608" y="2542674"/>
                <a:ext cx="2465812" cy="2062374"/>
                <a:chOff x="6022932" y="1666406"/>
                <a:chExt cx="2465812" cy="2062374"/>
              </a:xfrm>
            </p:grpSpPr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493519" y="1873325"/>
                  <a:ext cx="585188" cy="3077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400" dirty="0" smtClean="0">
                      <a:latin typeface="+mn-lt"/>
                    </a:rPr>
                    <a:t>«В»</a:t>
                  </a:r>
                  <a:endParaRPr lang="ru-RU" sz="1400" dirty="0">
                    <a:latin typeface="+mn-lt"/>
                  </a:endParaRPr>
                </a:p>
              </p:txBody>
            </p:sp>
            <p:sp>
              <p:nvSpPr>
                <p:cNvPr id="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493519" y="1666406"/>
                  <a:ext cx="516410" cy="3077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sz="1400" dirty="0" smtClean="0">
                      <a:latin typeface="+mn-lt"/>
                    </a:rPr>
                    <a:t>«А»</a:t>
                  </a:r>
                  <a:endParaRPr lang="ru-RU" sz="1400" dirty="0">
                    <a:latin typeface="+mn-lt"/>
                  </a:endParaRPr>
                </a:p>
              </p:txBody>
            </p:sp>
            <p:cxnSp>
              <p:nvCxnSpPr>
                <p:cNvPr id="17" name="Прямая со стрелкой 16"/>
                <p:cNvCxnSpPr/>
                <p:nvPr/>
              </p:nvCxnSpPr>
              <p:spPr bwMode="auto">
                <a:xfrm flipH="1">
                  <a:off x="6271223" y="2062629"/>
                  <a:ext cx="285059" cy="519097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 bwMode="auto">
                <a:xfrm flipH="1">
                  <a:off x="6022932" y="1833503"/>
                  <a:ext cx="496582" cy="229126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292125" y="3421003"/>
                  <a:ext cx="1196619" cy="3077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sz="1400" b="1" i="1" smtClean="0">
                      <a:latin typeface="+mn-lt"/>
                    </a:rPr>
                    <a:t>Доходность</a:t>
                  </a:r>
                  <a:endParaRPr lang="ru-RU" sz="1400" b="1" i="1" dirty="0">
                    <a:latin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93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Риск </a:t>
            </a:r>
            <a:r>
              <a:rPr lang="ru-RU" b="1" dirty="0">
                <a:solidFill>
                  <a:schemeClr val="bg1"/>
                </a:solidFill>
                <a:latin typeface="Myriad Pro"/>
              </a:rPr>
              <a:t>и доходность ценных бумаг на американском фондовом рынке за период 1928-2008гг.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89910"/>
              </p:ext>
            </p:extLst>
          </p:nvPr>
        </p:nvGraphicFramePr>
        <p:xfrm>
          <a:off x="374207" y="1544637"/>
          <a:ext cx="8268142" cy="3432810"/>
        </p:xfrm>
        <a:graphic>
          <a:graphicData uri="http://schemas.openxmlformats.org/drawingml/2006/table">
            <a:tbl>
              <a:tblPr/>
              <a:tblGrid>
                <a:gridCol w="2615041"/>
                <a:gridCol w="1884367"/>
                <a:gridCol w="1884367"/>
                <a:gridCol w="1884367"/>
              </a:tblGrid>
              <a:tr h="1552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Ценные бумаги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Среднегодовая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доходность,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Премия за риск,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Риск (стандартное отклонение),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1. Казначейские векселя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3,74%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3,02%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3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2. 10-летние государственные облигации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7,61%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3. Акции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19,53%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2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Зависимость между риском и доходностью</a:t>
            </a:r>
            <a:endParaRPr lang="ru-RU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167391" y="1300959"/>
            <a:ext cx="5669154" cy="3430840"/>
            <a:chOff x="158" y="1340"/>
            <a:chExt cx="5480" cy="2545"/>
          </a:xfrm>
        </p:grpSpPr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988" y="1389"/>
              <a:ext cx="0" cy="2223"/>
            </a:xfrm>
            <a:prstGeom prst="line">
              <a:avLst/>
            </a:prstGeom>
            <a:ln>
              <a:headEnd type="triangle"/>
              <a:tailEnd type="non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988" y="3612"/>
              <a:ext cx="3947" cy="0"/>
            </a:xfrm>
            <a:prstGeom prst="line">
              <a:avLst/>
            </a:prstGeom>
            <a:ln>
              <a:headEnd type="none"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988" y="1888"/>
              <a:ext cx="2540" cy="1043"/>
            </a:xfrm>
            <a:prstGeom prst="line">
              <a:avLst/>
            </a:prstGeom>
            <a:ln>
              <a:headEnd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988" y="2251"/>
              <a:ext cx="16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1034" y="2931"/>
              <a:ext cx="15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H="1">
              <a:off x="987" y="2931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11"/>
            <p:cNvSpPr>
              <a:spLocks/>
            </p:cNvSpPr>
            <p:nvPr/>
          </p:nvSpPr>
          <p:spPr bwMode="auto">
            <a:xfrm>
              <a:off x="2666" y="2266"/>
              <a:ext cx="181" cy="665"/>
            </a:xfrm>
            <a:prstGeom prst="rightBrace">
              <a:avLst>
                <a:gd name="adj1" fmla="val 27164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4572" y="3626"/>
              <a:ext cx="106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Риск </a:t>
              </a:r>
              <a:r>
                <a:rPr kumimoji="0" lang="en-US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(R)</a:t>
              </a:r>
              <a:endPara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2621" y="2251"/>
              <a:ext cx="0" cy="136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2394" y="3634"/>
              <a:ext cx="4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en-US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625" y="3626"/>
              <a:ext cx="4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en-US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  <a:endPara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534" y="2795"/>
              <a:ext cx="40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en-US" altLang="ru-RU" sz="1600" b="0" i="1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  <a:endParaRPr kumimoji="0" lang="ru-RU" altLang="ru-RU" sz="16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534" y="2145"/>
              <a:ext cx="40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en-US" altLang="ru-RU" sz="1600" b="0" i="1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ru-RU" altLang="ru-RU" sz="16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158" y="1340"/>
              <a:ext cx="837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Доход-ность %</a:t>
              </a:r>
            </a:p>
          </p:txBody>
        </p:sp>
        <p:grpSp>
          <p:nvGrpSpPr>
            <p:cNvPr id="47" name="Group 20"/>
            <p:cNvGrpSpPr>
              <a:grpSpLocks/>
            </p:cNvGrpSpPr>
            <p:nvPr/>
          </p:nvGrpSpPr>
          <p:grpSpPr bwMode="auto">
            <a:xfrm>
              <a:off x="2882" y="2432"/>
              <a:ext cx="1690" cy="565"/>
              <a:chOff x="2882" y="2432"/>
              <a:chExt cx="1690" cy="565"/>
            </a:xfrm>
          </p:grpSpPr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2882" y="2723"/>
                <a:ext cx="169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премия за риск</a:t>
                </a:r>
                <a:r>
                  <a:rPr kumimoji="0" lang="en-US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endParaRPr kumimoji="0" lang="ru-RU" alt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2882" y="2432"/>
                <a:ext cx="1572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2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∆r = r</a:t>
                </a:r>
                <a:r>
                  <a:rPr kumimoji="0" lang="en-US" altLang="ru-RU" sz="24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1</a:t>
                </a:r>
                <a:r>
                  <a:rPr kumimoji="0" lang="en-US" altLang="ru-RU" sz="2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– r</a:t>
                </a:r>
                <a:r>
                  <a:rPr kumimoji="0" lang="en-US" altLang="ru-RU" sz="24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68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0" name="Group 2"/>
          <p:cNvGraphicFramePr>
            <a:graphicFrameLocks noGrp="1"/>
          </p:cNvGraphicFramePr>
          <p:nvPr/>
        </p:nvGraphicFramePr>
        <p:xfrm>
          <a:off x="384175" y="735808"/>
          <a:ext cx="8458200" cy="3897833"/>
        </p:xfrm>
        <a:graphic>
          <a:graphicData uri="http://schemas.openxmlformats.org/drawingml/2006/table">
            <a:tbl>
              <a:tblPr/>
              <a:tblGrid>
                <a:gridCol w="4868863"/>
                <a:gridCol w="1927225"/>
                <a:gridCol w="1662112"/>
              </a:tblGrid>
              <a:tr h="2972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ИНСТРУМЕНТ</a:t>
                      </a:r>
                    </a:p>
                  </a:txBody>
                  <a:tcPr marL="90000" marR="90000" marT="35105" marB="351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ДОХОДНОСТЬ,%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НОМИНАЛЬНАЯ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РЕАЛЬНАЯ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ИПЦ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Акции машиностроительных компаний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61,3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49,4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Акции металлургических компаний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45,5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33,6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Акции компаний малой капитализации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29,1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17,2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Золото (ОМС)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13,5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Депозиты в евро (в рублевом эквиваленте)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9,6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-2,3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Депозиты в рублях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8,8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-3,1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Корпоративные облигации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-4,3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Жилье в Москве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-6,6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Евро, ЦБ РФ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-8,4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ПИФы (в среднем)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-11,3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Депозиты в долларах (в рублевом эквиваленте)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- 0,6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-12,5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Серебро (ОМС)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-2,7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-14,6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Доллар, ЦБ РФ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- 6,8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-18,7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C9F"/>
                    </a:solidFill>
                  </a:tcPr>
                </a:tc>
              </a:tr>
            </a:tbl>
          </a:graphicData>
        </a:graphic>
      </p:graphicFrame>
      <p:sp>
        <p:nvSpPr>
          <p:cNvPr id="18502" name="Rectangle 70"/>
          <p:cNvSpPr>
            <a:spLocks noGrp="1" noChangeArrowheads="1"/>
          </p:cNvSpPr>
          <p:nvPr>
            <p:ph type="title"/>
          </p:nvPr>
        </p:nvSpPr>
        <p:spPr>
          <a:xfrm>
            <a:off x="184150" y="195267"/>
            <a:ext cx="8775700" cy="478631"/>
          </a:xfrm>
          <a:extLst>
            <a:ext uri="{909E8E84-426E-40DD-AFC4-6F175D3DCCD1}">
              <a14:hiddenFill xmlns:a14="http://schemas.microsoft.com/office/drawing/2010/main">
                <a:solidFill>
                  <a:srgbClr val="D41446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100" b="1" smtClean="0">
                <a:solidFill>
                  <a:schemeClr val="tx1"/>
                </a:solidFill>
              </a:rPr>
              <a:t>РЭНКИНГ ДОХОДНОСТИ ИНВЕСТИЦИОННЫХ ИНСТРУМЕНТОВ, ДОСТУПНЫХ ФИЗИЧЕСКИМ ЛИЦАМ В 2007г.</a:t>
            </a:r>
            <a:endParaRPr lang="en-US" altLang="ru-RU" sz="2100" b="1" smtClean="0">
              <a:solidFill>
                <a:schemeClr val="tx1"/>
              </a:solidFill>
            </a:endParaRPr>
          </a:p>
        </p:txBody>
      </p:sp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5561412" y="4569624"/>
            <a:ext cx="34170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/>
              <a:t>Справочно: Индекс РТС вырос на 19%</a:t>
            </a:r>
          </a:p>
        </p:txBody>
      </p:sp>
    </p:spTree>
    <p:extLst>
      <p:ext uri="{BB962C8B-B14F-4D97-AF65-F5344CB8AC3E}">
        <p14:creationId xmlns:p14="http://schemas.microsoft.com/office/powerpoint/2010/main" val="1315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41686"/>
            <a:ext cx="8059738" cy="4857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33CC"/>
                </a:solidFill>
              </a:rPr>
              <a:t>УЧЕТ ИНФЛЯЦИИ ПРИ ОПРЕДЕЛЕНИИ ДОХОДНОСТИ ИНВЕСТИЦИЙ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1700" y="1115618"/>
            <a:ext cx="7848600" cy="3807618"/>
          </a:xfrm>
          <a:solidFill>
            <a:srgbClr val="CCECFF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000" b="1" i="1" dirty="0" smtClean="0">
                <a:solidFill>
                  <a:srgbClr val="720E04"/>
                </a:solidFill>
              </a:rPr>
              <a:t>Номинальная</a:t>
            </a:r>
            <a:r>
              <a:rPr lang="ru-RU" altLang="ru-RU" sz="1800" dirty="0" smtClean="0"/>
              <a:t> процентная ставка – это ставка, учитываемая при расчетах за привлеченные финансовые ресурсы. Рассчитывается как отношение суммы годовых процентных выплат к сумме займа.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000" b="1" i="1" dirty="0" smtClean="0">
                <a:solidFill>
                  <a:srgbClr val="720E04"/>
                </a:solidFill>
              </a:rPr>
              <a:t>Реальная</a:t>
            </a:r>
            <a:r>
              <a:rPr lang="ru-RU" altLang="ru-RU" sz="2000" dirty="0" smtClean="0"/>
              <a:t> </a:t>
            </a:r>
            <a:r>
              <a:rPr lang="ru-RU" altLang="ru-RU" sz="1800" dirty="0" smtClean="0"/>
              <a:t>процентная ставка – это процентная ставка в постоянных ценах (при отсутствии инфляции).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dirty="0" smtClean="0"/>
              <a:t>Зависимость между реальными и номинальными процентными ставками выражается формулами:</a:t>
            </a:r>
            <a:endParaRPr lang="en-US" altLang="ru-RU" sz="1800" dirty="0" smtClean="0"/>
          </a:p>
          <a:p>
            <a:pPr algn="l" eaLnBrk="1" hangingPunct="1">
              <a:lnSpc>
                <a:spcPct val="80000"/>
              </a:lnSpc>
            </a:pPr>
            <a:endParaRPr lang="en-US" altLang="ru-RU" sz="1800" dirty="0" smtClean="0"/>
          </a:p>
          <a:p>
            <a:pPr algn="l" eaLnBrk="1" hangingPunct="1">
              <a:lnSpc>
                <a:spcPct val="80000"/>
              </a:lnSpc>
            </a:pPr>
            <a:r>
              <a:rPr lang="ru-RU" altLang="ru-RU" sz="2000" dirty="0" smtClean="0"/>
              <a:t>				или    </a:t>
            </a:r>
            <a:endParaRPr lang="en-US" altLang="ru-RU" sz="2000" dirty="0" smtClean="0"/>
          </a:p>
          <a:p>
            <a:pPr algn="l" eaLnBrk="1" hangingPunct="1">
              <a:lnSpc>
                <a:spcPct val="80000"/>
              </a:lnSpc>
            </a:pPr>
            <a:endParaRPr lang="en-US" altLang="ru-RU" sz="2000" dirty="0" smtClean="0"/>
          </a:p>
          <a:p>
            <a:pPr algn="l" eaLnBrk="1" hangingPunct="1">
              <a:lnSpc>
                <a:spcPct val="60000"/>
              </a:lnSpc>
            </a:pPr>
            <a:r>
              <a:rPr lang="en-US" altLang="ru-RU" sz="2000" dirty="0" smtClean="0"/>
              <a:t>   </a:t>
            </a:r>
            <a:endParaRPr lang="ru-RU" altLang="ru-RU" sz="2000" dirty="0" smtClean="0"/>
          </a:p>
          <a:p>
            <a:pPr algn="l" eaLnBrk="1" hangingPunct="1">
              <a:lnSpc>
                <a:spcPct val="60000"/>
              </a:lnSpc>
            </a:pPr>
            <a:r>
              <a:rPr lang="ru-RU" altLang="ru-RU" sz="1800" dirty="0" smtClean="0"/>
              <a:t>   </a:t>
            </a:r>
            <a:r>
              <a:rPr lang="en-US" altLang="ru-RU" sz="1800" dirty="0" err="1" smtClean="0"/>
              <a:t>r</a:t>
            </a:r>
            <a:r>
              <a:rPr lang="en-US" altLang="ru-RU" sz="1400" dirty="0" err="1" smtClean="0"/>
              <a:t>p</a:t>
            </a:r>
            <a:r>
              <a:rPr lang="en-US" altLang="ru-RU" sz="1800" dirty="0" smtClean="0"/>
              <a:t> - </a:t>
            </a:r>
            <a:r>
              <a:rPr lang="ru-RU" altLang="ru-RU" sz="1800" dirty="0" smtClean="0"/>
              <a:t>реальная процентная ставка </a:t>
            </a:r>
          </a:p>
          <a:p>
            <a:pPr algn="l" eaLnBrk="1" hangingPunct="1">
              <a:lnSpc>
                <a:spcPct val="60000"/>
              </a:lnSpc>
            </a:pPr>
            <a:r>
              <a:rPr lang="ru-RU" altLang="ru-RU" sz="1800" dirty="0" smtClean="0"/>
              <a:t>   </a:t>
            </a:r>
            <a:r>
              <a:rPr lang="en-US" altLang="ru-RU" sz="1800" dirty="0" smtClean="0"/>
              <a:t>r</a:t>
            </a:r>
            <a:r>
              <a:rPr lang="ru-RU" altLang="ru-RU" sz="1400" dirty="0" smtClean="0"/>
              <a:t>н </a:t>
            </a:r>
            <a:r>
              <a:rPr lang="ru-RU" altLang="ru-RU" sz="1800" dirty="0" smtClean="0"/>
              <a:t>- номинальная процентная ставка</a:t>
            </a:r>
          </a:p>
          <a:p>
            <a:pPr algn="l" eaLnBrk="1" hangingPunct="1">
              <a:lnSpc>
                <a:spcPct val="60000"/>
              </a:lnSpc>
            </a:pPr>
            <a:r>
              <a:rPr lang="ru-RU" altLang="ru-RU" sz="1800" dirty="0" smtClean="0"/>
              <a:t>     </a:t>
            </a:r>
            <a:r>
              <a:rPr lang="en-US" altLang="ru-RU" sz="1800" dirty="0" err="1" smtClean="0"/>
              <a:t>i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- инфляция (коэффициент)</a:t>
            </a:r>
          </a:p>
          <a:p>
            <a:pPr algn="l" eaLnBrk="1" hangingPunct="1">
              <a:lnSpc>
                <a:spcPct val="60000"/>
              </a:lnSpc>
            </a:pPr>
            <a:r>
              <a:rPr lang="ru-RU" altLang="ru-RU" sz="2000" dirty="0" smtClean="0"/>
              <a:t>                                   </a:t>
            </a:r>
          </a:p>
          <a:p>
            <a:pPr algn="l" eaLnBrk="1" hangingPunct="1">
              <a:lnSpc>
                <a:spcPct val="60000"/>
              </a:lnSpc>
            </a:pPr>
            <a:endParaRPr lang="ru-RU" altLang="ru-RU" sz="1600" dirty="0" smtClean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417359"/>
              </p:ext>
            </p:extLst>
          </p:nvPr>
        </p:nvGraphicFramePr>
        <p:xfrm>
          <a:off x="1049338" y="3120629"/>
          <a:ext cx="3022600" cy="74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Формула" r:id="rId3" imgW="1091726" imgH="888614" progId="Equation.3">
                  <p:embed/>
                </p:oleObj>
              </mc:Choice>
              <mc:Fallback>
                <p:oleObj name="Формула" r:id="rId3" imgW="109172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3120629"/>
                        <a:ext cx="3022600" cy="744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157676"/>
              </p:ext>
            </p:extLst>
          </p:nvPr>
        </p:nvGraphicFramePr>
        <p:xfrm>
          <a:off x="5430851" y="3120634"/>
          <a:ext cx="2592387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Формула" r:id="rId5" imgW="1028700" imgH="457200" progId="Equation.3">
                  <p:embed/>
                </p:oleObj>
              </mc:Choice>
              <mc:Fallback>
                <p:oleObj name="Формула" r:id="rId5" imgW="1028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51" y="3120634"/>
                        <a:ext cx="2592387" cy="75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7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0" y="141685"/>
            <a:ext cx="7845425" cy="564356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УЧЕТ ИНФЛЯЦИИ ПРИ ОПРЕДЕЛЕНИИ ДОХОДНОСТИ ИНВЕСТИЦИЙ (пример)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2513" y="1113239"/>
            <a:ext cx="6432550" cy="2614613"/>
          </a:xfrm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1600" b="1" i="1" u="sng" smtClean="0"/>
              <a:t>Исходные данные: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1600" b="1" smtClean="0"/>
              <a:t>Номинальная доходность по инвестициям составляет  15% годовых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1600" b="1" smtClean="0"/>
              <a:t>Годовая инфляция </a:t>
            </a:r>
            <a:r>
              <a:rPr lang="en-US" altLang="ru-RU" sz="1600" b="1" smtClean="0"/>
              <a:t>(i)</a:t>
            </a:r>
            <a:r>
              <a:rPr lang="ru-RU" altLang="ru-RU" sz="1600" b="1" smtClean="0"/>
              <a:t> составляет 10%. </a:t>
            </a:r>
          </a:p>
          <a:p>
            <a:pPr marL="609600" indent="-609600" algn="l" eaLnBrk="1" hangingPunct="1">
              <a:lnSpc>
                <a:spcPct val="80000"/>
              </a:lnSpc>
            </a:pPr>
            <a:endParaRPr lang="ru-RU" altLang="ru-RU" sz="1600" b="1" smtClean="0"/>
          </a:p>
          <a:p>
            <a:pPr marL="609600" indent="-609600" algn="l" eaLnBrk="1" hangingPunct="1">
              <a:lnSpc>
                <a:spcPct val="80000"/>
              </a:lnSpc>
            </a:pPr>
            <a:endParaRPr lang="ru-RU" altLang="ru-RU" sz="1600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1800" b="1" smtClean="0"/>
              <a:t>1. Реальная доходность = (1+0,15)/(1+0,1) - 1 = 0,0455 или 4,55%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1800" b="1" smtClean="0"/>
              <a:t>       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1800" b="1" smtClean="0"/>
              <a:t>От показателя реальной доходности можно перейти к показателю номинальной доходности      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1800" b="1" smtClean="0"/>
              <a:t>2. Номинальная доходность = </a:t>
            </a:r>
            <a:r>
              <a:rPr lang="en-US" altLang="ru-RU" sz="1800" b="1" i="1" smtClean="0"/>
              <a:t>r</a:t>
            </a:r>
            <a:r>
              <a:rPr lang="en-US" altLang="ru-RU" sz="1800" b="1" i="1" baseline="-25000" smtClean="0"/>
              <a:t>p</a:t>
            </a:r>
            <a:r>
              <a:rPr lang="en-US" altLang="ru-RU" sz="1800" b="1" i="1" smtClean="0"/>
              <a:t> + i + r</a:t>
            </a:r>
            <a:r>
              <a:rPr lang="en-US" altLang="ru-RU" sz="1800" b="1" i="1" baseline="-25000" smtClean="0"/>
              <a:t>p</a:t>
            </a:r>
            <a:r>
              <a:rPr lang="en-US" altLang="ru-RU" sz="1800" b="1" i="1" smtClean="0"/>
              <a:t>*i</a:t>
            </a:r>
            <a:r>
              <a:rPr lang="en-US" altLang="ru-RU" sz="1800" b="1" smtClean="0"/>
              <a:t> </a:t>
            </a:r>
            <a:r>
              <a:rPr lang="ru-RU" altLang="ru-RU" sz="1800" b="1" smtClean="0"/>
              <a:t>=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1800" b="1" smtClean="0"/>
              <a:t>               </a:t>
            </a:r>
            <a:r>
              <a:rPr lang="en-US" altLang="ru-RU" sz="1800" b="1" smtClean="0"/>
              <a:t>=</a:t>
            </a:r>
            <a:r>
              <a:rPr lang="ru-RU" altLang="ru-RU" sz="1800" b="1" smtClean="0"/>
              <a:t> 4,55 + 10 + 4,55 * 0,1 = 15% </a:t>
            </a:r>
            <a:r>
              <a:rPr lang="en-US" altLang="ru-RU" sz="1800" b="1" smtClean="0"/>
              <a:t> </a:t>
            </a:r>
            <a:endParaRPr lang="ru-RU" altLang="ru-RU" sz="1800" b="1" smtClean="0"/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altLang="ru-RU" sz="700" b="1" smtClean="0"/>
              <a:t> 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flipV="1">
            <a:off x="1176340" y="2256235"/>
            <a:ext cx="6194425" cy="8334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ru-RU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017"/>
            <a:ext cx="9144000" cy="34885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33CC"/>
                </a:solidFill>
              </a:rPr>
              <a:t>Риск инфляции и доходность «безрисковых» инвестиций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627460"/>
            <a:ext cx="8504237" cy="1410889"/>
          </a:xfrm>
        </p:spPr>
        <p:txBody>
          <a:bodyPr/>
          <a:lstStyle/>
          <a:p>
            <a:pPr marL="363538" indent="-363538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/>
              <a:t>Исходные данные:</a:t>
            </a:r>
          </a:p>
          <a:p>
            <a:pPr marL="363538" indent="-363538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1600" dirty="0" smtClean="0"/>
              <a:t>Объем инвестирования = 10 млн. руб.</a:t>
            </a:r>
          </a:p>
          <a:p>
            <a:pPr marL="363538" indent="-363538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1600" dirty="0" smtClean="0"/>
              <a:t>Срок инвестирования = 20 лет</a:t>
            </a:r>
          </a:p>
          <a:p>
            <a:pPr marL="363538" indent="-363538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1600" dirty="0" smtClean="0"/>
              <a:t>Финансовый инструмент = депозитный вклад</a:t>
            </a:r>
          </a:p>
          <a:p>
            <a:pPr marL="363538" indent="-363538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1600" dirty="0" smtClean="0"/>
              <a:t>Инфляция по пятилетиям: 1–5 гг. = 7%; 6–10 гг. = 6%; 11–15 гг. = 5%; 16-20 гг. = 4%</a:t>
            </a:r>
            <a:endParaRPr lang="ru-RU" altLang="ru-RU" sz="1600" b="1" dirty="0" smtClean="0"/>
          </a:p>
          <a:p>
            <a:pPr marL="363538" indent="-363538" algn="ctr" eaLnBrk="1" hangingPunct="1">
              <a:lnSpc>
                <a:spcPct val="80000"/>
              </a:lnSpc>
              <a:buFontTx/>
              <a:buNone/>
            </a:pPr>
            <a:r>
              <a:rPr lang="ru-RU" altLang="ru-RU" sz="1000" dirty="0" smtClean="0"/>
              <a:t>	</a:t>
            </a:r>
          </a:p>
        </p:txBody>
      </p:sp>
      <p:graphicFrame>
        <p:nvGraphicFramePr>
          <p:cNvPr id="53273" name="Group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5539485"/>
              </p:ext>
            </p:extLst>
          </p:nvPr>
        </p:nvGraphicFramePr>
        <p:xfrm>
          <a:off x="649291" y="2594621"/>
          <a:ext cx="7572375" cy="2356842"/>
        </p:xfrm>
        <a:graphic>
          <a:graphicData uri="http://schemas.openxmlformats.org/drawingml/2006/table">
            <a:tbl>
              <a:tblPr/>
              <a:tblGrid>
                <a:gridCol w="1516062"/>
                <a:gridCol w="1512888"/>
                <a:gridCol w="1579562"/>
                <a:gridCol w="1447800"/>
                <a:gridCol w="1516063"/>
              </a:tblGrid>
              <a:tr h="788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Годы 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Индекс инфляции нарастающим итогом 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Покупательная способность,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Процент по депозиту 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Реальный годовой доход, тыс. руб.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568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Настоящее время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2,91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7142,9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5347,6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4184,1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3436,4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571,4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374,3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171,8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CE"/>
                    </a:solidFill>
                  </a:tcPr>
                </a:tc>
              </a:tr>
            </a:tbl>
          </a:graphicData>
        </a:graphic>
      </p:graphicFrame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17525" y="2174013"/>
            <a:ext cx="83454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00"/>
                </a:solidFill>
                <a:ea typeface="+mn-ea"/>
                <a:cs typeface="+mn-cs"/>
              </a:rPr>
              <a:t>Влияние инфляции на покупательную способность и реальный доход</a:t>
            </a:r>
            <a:r>
              <a:rPr lang="ru-RU" altLang="ru-RU" sz="2000" b="1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ru-RU" altLang="ru-RU" sz="16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1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Диапазон годовой доходности в различных временных интервалах (на примере рынка США за 1928-2008 гг.)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54784"/>
              </p:ext>
            </p:extLst>
          </p:nvPr>
        </p:nvGraphicFramePr>
        <p:xfrm>
          <a:off x="333456" y="1311635"/>
          <a:ext cx="8453164" cy="3156780"/>
        </p:xfrm>
        <a:graphic>
          <a:graphicData uri="http://schemas.openxmlformats.org/drawingml/2006/table">
            <a:tbl>
              <a:tblPr/>
              <a:tblGrid>
                <a:gridCol w="1681108"/>
                <a:gridCol w="846507"/>
                <a:gridCol w="846507"/>
                <a:gridCol w="846507"/>
                <a:gridCol w="846507"/>
                <a:gridCol w="846507"/>
                <a:gridCol w="846507"/>
                <a:gridCol w="846507"/>
                <a:gridCol w="846507"/>
              </a:tblGrid>
              <a:tr h="7278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Вариация годовой доходности за период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однолетних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периодов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десятилетних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периодов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двадцатилетних периодов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тридцатилетних периодов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Акции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Облига-ции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Акции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Облига-ции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Акции 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Облига-ции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Акции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Облига-ции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5942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Максимальная</a:t>
                      </a:r>
                    </a:p>
                  </a:txBody>
                  <a:tcPr marL="80507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67,80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32,80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18,30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13,70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17,40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10,70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13,30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9,00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5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Средняя</a:t>
                      </a:r>
                    </a:p>
                  </a:txBody>
                  <a:tcPr marL="80507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10,20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5,50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10,50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5,20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10,80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5,10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10,40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4,90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19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Минимальная</a:t>
                      </a:r>
                    </a:p>
                  </a:txBody>
                  <a:tcPr marL="80507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-46,60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-8,30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-1,20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0,80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2,60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1,60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7,60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1,90</a:t>
                      </a: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8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Принятие финансовых решений в условиях неопределенности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14375" y="1156810"/>
            <a:ext cx="8485802" cy="3823371"/>
            <a:chOff x="173214" y="1642080"/>
            <a:chExt cx="8804337" cy="457988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73216" y="1971420"/>
              <a:ext cx="1568757" cy="64684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dirty="0">
                  <a:latin typeface="+mn-lt"/>
                </a:rPr>
                <a:t>И</a:t>
              </a:r>
              <a:r>
                <a:rPr lang="ru-RU" altLang="ru-RU" dirty="0" smtClean="0">
                  <a:latin typeface="+mn-lt"/>
                </a:rPr>
                <a:t>нформация</a:t>
              </a:r>
              <a:endParaRPr lang="ru-RU" altLang="ru-RU" dirty="0">
                <a:latin typeface="+mn-lt"/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73215" y="3083161"/>
              <a:ext cx="1568757" cy="64684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dirty="0" smtClean="0">
                  <a:latin typeface="+mn-lt"/>
                </a:rPr>
                <a:t>Знания</a:t>
              </a:r>
              <a:endParaRPr lang="ru-RU" altLang="ru-RU" dirty="0">
                <a:latin typeface="+mn-lt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73214" y="4221163"/>
              <a:ext cx="1568757" cy="64684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dirty="0" smtClean="0">
                  <a:latin typeface="+mn-lt"/>
                </a:rPr>
                <a:t>Опыт</a:t>
              </a:r>
              <a:endParaRPr lang="ru-RU" altLang="ru-RU" dirty="0">
                <a:latin typeface="+mn-lt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124300" y="2781301"/>
              <a:ext cx="1232595" cy="12505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dirty="0">
                  <a:latin typeface="+mn-lt"/>
                </a:rPr>
                <a:t>Инвестор</a:t>
              </a:r>
            </a:p>
            <a:p>
              <a:pPr algn="ctr"/>
              <a:r>
                <a:rPr lang="ru-RU" altLang="ru-RU" sz="1600" dirty="0">
                  <a:latin typeface="+mn-lt"/>
                </a:rPr>
                <a:t>(Ко)</a:t>
              </a:r>
            </a:p>
          </p:txBody>
        </p:sp>
        <p:cxnSp>
          <p:nvCxnSpPr>
            <p:cNvPr id="10" name="AutoShape 6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1741971" y="3406586"/>
              <a:ext cx="382329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AutoShape 7"/>
            <p:cNvCxnSpPr>
              <a:cxnSpLocks noChangeShapeType="1"/>
              <a:stCxn id="8" idx="3"/>
              <a:endCxn id="9" idx="2"/>
            </p:cNvCxnSpPr>
            <p:nvPr/>
          </p:nvCxnSpPr>
          <p:spPr bwMode="auto">
            <a:xfrm flipV="1">
              <a:off x="1741971" y="4031872"/>
              <a:ext cx="998628" cy="512714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AutoShape 8"/>
            <p:cNvCxnSpPr>
              <a:cxnSpLocks noChangeShapeType="1"/>
              <a:stCxn id="6" idx="3"/>
              <a:endCxn id="9" idx="0"/>
            </p:cNvCxnSpPr>
            <p:nvPr/>
          </p:nvCxnSpPr>
          <p:spPr bwMode="auto">
            <a:xfrm>
              <a:off x="1741972" y="2294844"/>
              <a:ext cx="998627" cy="486457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708400" y="1642080"/>
              <a:ext cx="1873250" cy="35290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Оценка </a:t>
              </a:r>
            </a:p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текущего </a:t>
              </a:r>
            </a:p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состояния</a:t>
              </a:r>
            </a:p>
            <a:p>
              <a:pPr algn="ctr">
                <a:lnSpc>
                  <a:spcPct val="85000"/>
                </a:lnSpc>
              </a:pPr>
              <a:endParaRPr lang="ru-RU" altLang="ru-RU" sz="1600" dirty="0">
                <a:latin typeface="+mn-lt"/>
              </a:endParaRPr>
            </a:p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Прогнозирование </a:t>
              </a:r>
            </a:p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будущего</a:t>
              </a:r>
            </a:p>
            <a:p>
              <a:pPr algn="ctr">
                <a:lnSpc>
                  <a:spcPct val="85000"/>
                </a:lnSpc>
              </a:pPr>
              <a:endParaRPr lang="ru-RU" altLang="ru-RU" sz="1600" dirty="0">
                <a:latin typeface="+mn-lt"/>
              </a:endParaRPr>
            </a:p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Учет вероятных</a:t>
              </a:r>
            </a:p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 изменений</a:t>
              </a:r>
            </a:p>
            <a:p>
              <a:pPr algn="ctr">
                <a:lnSpc>
                  <a:spcPct val="85000"/>
                </a:lnSpc>
              </a:pPr>
              <a:endParaRPr lang="ru-RU" altLang="ru-RU" sz="1600" dirty="0">
                <a:latin typeface="+mn-lt"/>
              </a:endParaRPr>
            </a:p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Оценка будущего</a:t>
              </a:r>
            </a:p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 результата</a:t>
              </a:r>
            </a:p>
            <a:p>
              <a:pPr algn="ctr">
                <a:lnSpc>
                  <a:spcPct val="85000"/>
                </a:lnSpc>
              </a:pPr>
              <a:r>
                <a:rPr lang="ru-RU" altLang="ru-RU" sz="1600" dirty="0">
                  <a:latin typeface="+mn-lt"/>
                </a:rPr>
                <a:t>(Ко</a:t>
              </a:r>
              <a:r>
                <a:rPr lang="en-US" altLang="ru-RU" sz="1600" dirty="0">
                  <a:latin typeface="+mn-lt"/>
                </a:rPr>
                <a:t>±</a:t>
              </a:r>
              <a:r>
                <a:rPr lang="el-GR" altLang="ru-RU" sz="1600">
                  <a:latin typeface="+mn-lt"/>
                </a:rPr>
                <a:t>Δ</a:t>
              </a:r>
              <a:r>
                <a:rPr lang="ru-RU" altLang="ru-RU" sz="1600" dirty="0">
                  <a:latin typeface="+mn-lt"/>
                </a:rPr>
                <a:t>К)</a:t>
              </a:r>
            </a:p>
          </p:txBody>
        </p: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3356895" y="3392489"/>
              <a:ext cx="343632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931545" y="1779751"/>
              <a:ext cx="1382000" cy="8624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latin typeface="+mn-lt"/>
                </a:rPr>
                <a:t>Изменение 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latin typeface="+mn-lt"/>
                </a:rPr>
                <a:t>внешней 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latin typeface="+mn-lt"/>
                </a:rPr>
                <a:t>среды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940425" y="3068639"/>
              <a:ext cx="1382000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600" dirty="0" smtClean="0">
                  <a:latin typeface="+mn-lt"/>
                </a:rPr>
                <a:t>Инвестиро-</a:t>
              </a:r>
              <a:endParaRPr lang="ru-RU" altLang="ru-RU" sz="1600" dirty="0">
                <a:latin typeface="+mn-lt"/>
              </a:endParaRP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latin typeface="+mn-lt"/>
                </a:rPr>
                <a:t>вание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40425" y="4165773"/>
              <a:ext cx="1382000" cy="8624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latin typeface="+mn-lt"/>
                </a:rPr>
                <a:t>Изменение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latin typeface="+mn-lt"/>
                </a:rPr>
                <a:t>внутренних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latin typeface="+mn-lt"/>
                </a:rPr>
                <a:t>факторов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5578475" y="3381375"/>
              <a:ext cx="358775" cy="1588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7744957" y="2783471"/>
              <a:ext cx="1232594" cy="12505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dirty="0">
                  <a:latin typeface="+mn-lt"/>
                </a:rPr>
                <a:t>Результат</a:t>
              </a:r>
            </a:p>
            <a:p>
              <a:pPr algn="ctr"/>
              <a:r>
                <a:rPr lang="ru-RU" altLang="ru-RU" sz="2000" b="1" dirty="0">
                  <a:latin typeface="+mn-lt"/>
                </a:rPr>
                <a:t>(Ко</a:t>
              </a:r>
              <a:r>
                <a:rPr lang="en-US" altLang="ru-RU" sz="2000" b="1" dirty="0">
                  <a:latin typeface="+mn-lt"/>
                </a:rPr>
                <a:t>±∆</a:t>
              </a:r>
              <a:r>
                <a:rPr lang="ru-RU" altLang="ru-RU" sz="2000" b="1" dirty="0">
                  <a:latin typeface="+mn-lt"/>
                </a:rPr>
                <a:t>К)</a:t>
              </a:r>
              <a:endParaRPr lang="en-US" altLang="ru-RU" sz="2000" dirty="0">
                <a:latin typeface="+mn-lt"/>
                <a:cs typeface="Arial" charset="0"/>
              </a:endParaRPr>
            </a:p>
          </p:txBody>
        </p: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6642136" y="3730009"/>
              <a:ext cx="0" cy="431232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6638925" y="2636838"/>
              <a:ext cx="0" cy="43180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>
              <a:off x="7322425" y="3392489"/>
              <a:ext cx="422532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84150" y="5521484"/>
              <a:ext cx="8775700" cy="700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sz="1600" dirty="0">
                  <a:latin typeface="+mn-lt"/>
                </a:rPr>
                <a:t>Цель </a:t>
              </a:r>
              <a:r>
                <a:rPr lang="ru-RU" altLang="ru-RU" sz="1600" dirty="0" smtClean="0">
                  <a:latin typeface="+mn-lt"/>
                </a:rPr>
                <a:t>инвестирования	получение </a:t>
              </a:r>
              <a:r>
                <a:rPr lang="ru-RU" altLang="ru-RU" sz="1600" dirty="0">
                  <a:latin typeface="+mn-lt"/>
                </a:rPr>
                <a:t>дохода (+</a:t>
              </a:r>
              <a:r>
                <a:rPr lang="el-GR" altLang="ru-RU" sz="1600">
                  <a:latin typeface="+mn-lt"/>
                </a:rPr>
                <a:t>Δ</a:t>
              </a:r>
              <a:r>
                <a:rPr lang="ru-RU" altLang="ru-RU" sz="1600" dirty="0">
                  <a:latin typeface="+mn-lt"/>
                </a:rPr>
                <a:t> К)</a:t>
              </a:r>
            </a:p>
            <a:p>
              <a:pPr>
                <a:spcBef>
                  <a:spcPts val="0"/>
                </a:spcBef>
              </a:pPr>
              <a:r>
                <a:rPr lang="ru-RU" altLang="ru-RU" sz="1600" dirty="0">
                  <a:latin typeface="+mn-lt"/>
                </a:rPr>
                <a:t>Риск </a:t>
              </a:r>
              <a:r>
                <a:rPr lang="ru-RU" altLang="ru-RU" sz="1600" dirty="0" smtClean="0">
                  <a:latin typeface="+mn-lt"/>
                </a:rPr>
                <a:t>инвестирования	вероятность </a:t>
              </a:r>
              <a:r>
                <a:rPr lang="ru-RU" altLang="ru-RU" sz="1600" dirty="0">
                  <a:latin typeface="+mn-lt"/>
                </a:rPr>
                <a:t>потерь (неполучения ожидаемого дохода)</a:t>
              </a:r>
            </a:p>
          </p:txBody>
        </p:sp>
      </p:grpSp>
      <p:cxnSp>
        <p:nvCxnSpPr>
          <p:cNvPr id="43" name="AutoShape 6"/>
          <p:cNvCxnSpPr>
            <a:cxnSpLocks noChangeShapeType="1"/>
          </p:cNvCxnSpPr>
          <p:nvPr/>
        </p:nvCxnSpPr>
        <p:spPr bwMode="auto">
          <a:xfrm>
            <a:off x="2307624" y="4579154"/>
            <a:ext cx="324000" cy="0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AutoShape 6"/>
          <p:cNvCxnSpPr>
            <a:cxnSpLocks noChangeShapeType="1"/>
          </p:cNvCxnSpPr>
          <p:nvPr/>
        </p:nvCxnSpPr>
        <p:spPr bwMode="auto">
          <a:xfrm>
            <a:off x="2307623" y="4821848"/>
            <a:ext cx="324000" cy="0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Спрэды доходностей по акциям и облигациям рынка США за период с 1928 по 2008 гг.</a:t>
            </a:r>
            <a:endParaRPr lang="ru-RU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200150" y="1381569"/>
            <a:ext cx="6896100" cy="3552294"/>
            <a:chOff x="355127" y="1477788"/>
            <a:chExt cx="5469940" cy="3020306"/>
          </a:xfrm>
        </p:grpSpPr>
        <p:pic>
          <p:nvPicPr>
            <p:cNvPr id="9" name="Диаграмма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81" t="-3854" r="-2353" b="-2803"/>
            <a:stretch>
              <a:fillRect/>
            </a:stretch>
          </p:blipFill>
          <p:spPr bwMode="auto">
            <a:xfrm>
              <a:off x="355127" y="1477788"/>
              <a:ext cx="5469940" cy="302030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094076" y="1591205"/>
              <a:ext cx="4087524" cy="226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8299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Нормальное распределение доходностей по акциям и облигациям рынка США, период инвестирования 30 лет</a:t>
            </a:r>
            <a:endParaRPr lang="ru-RU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9777" y="1255403"/>
            <a:ext cx="5306686" cy="3555751"/>
            <a:chOff x="400013" y="1255398"/>
            <a:chExt cx="5306686" cy="3555751"/>
          </a:xfrm>
        </p:grpSpPr>
        <p:pic>
          <p:nvPicPr>
            <p:cNvPr id="8" name="Диаграмма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14" t="-4070" r="-620" b="-5016"/>
            <a:stretch>
              <a:fillRect/>
            </a:stretch>
          </p:blipFill>
          <p:spPr bwMode="auto">
            <a:xfrm>
              <a:off x="400013" y="1255398"/>
              <a:ext cx="5306686" cy="35557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09594" y="1394428"/>
              <a:ext cx="3485288" cy="335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1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Эффект временного горизонта инвестирования на российском рынке</a:t>
            </a:r>
            <a:endParaRPr lang="ru-RU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1"/>
          <a:stretch/>
        </p:blipFill>
        <p:spPr bwMode="auto">
          <a:xfrm>
            <a:off x="1094076" y="1570549"/>
            <a:ext cx="6220748" cy="35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03379" y="1079393"/>
            <a:ext cx="8338971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Максимальные и минимальные доходности по Индексу РТС в зависимости от срока инвестирования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7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М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есячная доходность акций и облигаций российского рынка на временных интервалах 1, 6 и 12 месяцев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Myriad Pro"/>
              </a:rPr>
              <a:t>за период  с 01.01.2002г. по 01.11.2007г. </a:t>
            </a:r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)</a:t>
            </a:r>
            <a:endParaRPr lang="ru-RU" sz="16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13762" y="1336802"/>
            <a:ext cx="5313162" cy="3726595"/>
            <a:chOff x="119810" y="1055587"/>
            <a:chExt cx="4948095" cy="34736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78" b="8734"/>
            <a:stretch/>
          </p:blipFill>
          <p:spPr bwMode="auto">
            <a:xfrm>
              <a:off x="119810" y="1055587"/>
              <a:ext cx="4948095" cy="338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51" t="42527" b="47682"/>
            <a:stretch/>
          </p:blipFill>
          <p:spPr bwMode="auto">
            <a:xfrm>
              <a:off x="4142215" y="4165656"/>
              <a:ext cx="802394" cy="36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8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Оценка эффективности инвестирования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556849" y="1884390"/>
            <a:ext cx="5021454" cy="1624354"/>
            <a:chOff x="1381670" y="1084522"/>
            <a:chExt cx="4666291" cy="17519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81670" y="1084522"/>
              <a:ext cx="4666291" cy="17519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508560" y="1297870"/>
              <a:ext cx="4412511" cy="1538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buFontTx/>
                <a:buNone/>
              </a:pPr>
              <a:r>
                <a:rPr lang="ru-RU" sz="2400" b="1" dirty="0">
                  <a:solidFill>
                    <a:schemeClr val="bg1"/>
                  </a:solidFill>
                  <a:latin typeface="+mj-lt"/>
                </a:rPr>
                <a:t>Коэффициент Шарпа = </a:t>
              </a:r>
              <a:r>
                <a:rPr lang="ru-RU" altLang="ru-RU" sz="2400" b="1" dirty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en-US" altLang="ru-RU" sz="2400" b="1" dirty="0">
                  <a:solidFill>
                    <a:schemeClr val="bg1"/>
                  </a:solidFill>
                  <a:latin typeface="+mj-lt"/>
                </a:rPr>
                <a:t>r</a:t>
              </a:r>
              <a:r>
                <a:rPr lang="en-US" altLang="ru-RU" sz="2400" b="1" baseline="-25000" dirty="0">
                  <a:solidFill>
                    <a:schemeClr val="bg1"/>
                  </a:solidFill>
                  <a:latin typeface="+mj-lt"/>
                </a:rPr>
                <a:t>i </a:t>
              </a:r>
              <a:r>
                <a:rPr lang="en-US" altLang="ru-RU" sz="2400" b="1" dirty="0">
                  <a:solidFill>
                    <a:schemeClr val="bg1"/>
                  </a:solidFill>
                  <a:latin typeface="+mj-lt"/>
                </a:rPr>
                <a:t>– r</a:t>
              </a:r>
              <a:r>
                <a:rPr lang="en-US" altLang="ru-RU" sz="2400" b="1" baseline="-25000" dirty="0">
                  <a:solidFill>
                    <a:schemeClr val="bg1"/>
                  </a:solidFill>
                  <a:latin typeface="+mj-lt"/>
                </a:rPr>
                <a:t>f</a:t>
              </a:r>
              <a:r>
                <a:rPr lang="en-US" altLang="ru-RU" sz="2400" b="1" dirty="0">
                  <a:solidFill>
                    <a:schemeClr val="bg1"/>
                  </a:solidFill>
                  <a:latin typeface="+mj-lt"/>
                </a:rPr>
                <a:t>)</a:t>
              </a:r>
              <a:r>
                <a:rPr lang="ru-RU" altLang="ru-RU" sz="2400" b="1" dirty="0">
                  <a:solidFill>
                    <a:schemeClr val="bg1"/>
                  </a:solidFill>
                  <a:latin typeface="+mj-lt"/>
                </a:rPr>
                <a:t> : </a:t>
              </a:r>
              <a:r>
                <a:rPr lang="ru-RU" altLang="ru-RU" sz="2400" b="1" dirty="0" smtClean="0">
                  <a:solidFill>
                    <a:schemeClr val="bg1"/>
                  </a:solidFill>
                  <a:latin typeface="Calibri"/>
                  <a:sym typeface="Symbol" pitchFamily="18" charset="2"/>
                </a:rPr>
                <a:t>Ϭ</a:t>
              </a:r>
              <a:r>
                <a:rPr lang="en-US" altLang="ru-RU" sz="2400" b="1" baseline="-25000" dirty="0" smtClean="0">
                  <a:solidFill>
                    <a:schemeClr val="bg1"/>
                  </a:solidFill>
                  <a:latin typeface="+mj-lt"/>
                  <a:sym typeface="Symbol" pitchFamily="18" charset="2"/>
                </a:rPr>
                <a:t>I</a:t>
              </a:r>
              <a:endParaRPr lang="en-US" altLang="ru-RU" sz="2400" b="1" baseline="-25000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  <a:p>
              <a:pPr algn="just">
                <a:lnSpc>
                  <a:spcPct val="95000"/>
                </a:lnSpc>
              </a:pPr>
              <a:endParaRPr lang="ru-RU" sz="2200" b="1" dirty="0">
                <a:solidFill>
                  <a:schemeClr val="bg1"/>
                </a:solidFill>
                <a:latin typeface="+mj-lt"/>
              </a:endParaRPr>
            </a:p>
            <a:p>
              <a:pPr algn="just">
                <a:lnSpc>
                  <a:spcPct val="95000"/>
                </a:lnSpc>
              </a:pPr>
              <a:r>
                <a:rPr lang="ru-RU" sz="22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ru-RU" sz="2000" b="1" dirty="0">
                  <a:solidFill>
                    <a:schemeClr val="bg1"/>
                  </a:solidFill>
                </a:rPr>
                <a:t>r</a:t>
              </a:r>
              <a:r>
                <a:rPr lang="en-US" altLang="ru-RU" sz="2000" b="1" baseline="-25000" dirty="0">
                  <a:solidFill>
                    <a:schemeClr val="bg1"/>
                  </a:solidFill>
                </a:rPr>
                <a:t>i</a:t>
              </a:r>
              <a:r>
                <a:rPr lang="ru-RU" sz="2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200" dirty="0">
                  <a:solidFill>
                    <a:schemeClr val="bg1"/>
                  </a:solidFill>
                  <a:latin typeface="+mj-lt"/>
                </a:rPr>
                <a:t>– доходность </a:t>
              </a:r>
              <a:r>
                <a:rPr lang="ru-RU" sz="2200" i="1" dirty="0">
                  <a:solidFill>
                    <a:schemeClr val="bg1"/>
                  </a:solidFill>
                  <a:latin typeface="+mj-lt"/>
                </a:rPr>
                <a:t>i-го</a:t>
              </a:r>
              <a:r>
                <a:rPr lang="ru-RU" sz="2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200" dirty="0" smtClean="0">
                  <a:solidFill>
                    <a:schemeClr val="bg1"/>
                  </a:solidFill>
                  <a:latin typeface="+mj-lt"/>
                </a:rPr>
                <a:t>актива</a:t>
              </a:r>
              <a:endParaRPr lang="ru-RU" sz="2200" dirty="0">
                <a:solidFill>
                  <a:schemeClr val="bg1"/>
                </a:solidFill>
                <a:latin typeface="+mj-lt"/>
              </a:endParaRPr>
            </a:p>
            <a:p>
              <a:pPr algn="just">
                <a:lnSpc>
                  <a:spcPct val="95000"/>
                </a:lnSpc>
              </a:pPr>
              <a:r>
                <a:rPr lang="ru-RU" sz="2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ru-RU" sz="2000" b="1" dirty="0">
                  <a:solidFill>
                    <a:schemeClr val="bg1"/>
                  </a:solidFill>
                </a:rPr>
                <a:t>r</a:t>
              </a:r>
              <a:r>
                <a:rPr lang="en-US" altLang="ru-RU" sz="2000" b="1" baseline="-25000" dirty="0">
                  <a:solidFill>
                    <a:schemeClr val="bg1"/>
                  </a:solidFill>
                </a:rPr>
                <a:t>f</a:t>
              </a:r>
              <a:r>
                <a:rPr lang="ru-RU" sz="22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200" dirty="0">
                  <a:solidFill>
                    <a:schemeClr val="bg1"/>
                  </a:solidFill>
                  <a:latin typeface="+mj-lt"/>
                </a:rPr>
                <a:t>- доходность безрискового </a:t>
              </a:r>
              <a:r>
                <a:rPr lang="ru-RU" sz="2200" dirty="0" smtClean="0">
                  <a:solidFill>
                    <a:schemeClr val="bg1"/>
                  </a:solidFill>
                  <a:latin typeface="+mj-lt"/>
                </a:rPr>
                <a:t>актива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3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Коэффициент Шарпа по акциям и облигациям рынка США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Myriad Pro"/>
              </a:rPr>
              <a:t>за период  с </a:t>
            </a:r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1928 </a:t>
            </a:r>
            <a:r>
              <a:rPr lang="ru-RU" sz="1600" dirty="0">
                <a:solidFill>
                  <a:schemeClr val="bg1"/>
                </a:solidFill>
                <a:latin typeface="Myriad Pro"/>
              </a:rPr>
              <a:t>по </a:t>
            </a:r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2008 гг. )</a:t>
            </a:r>
            <a:endParaRPr lang="ru-RU" sz="16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812851" y="1694855"/>
            <a:ext cx="5281631" cy="3094075"/>
            <a:chOff x="204769" y="1467292"/>
            <a:chExt cx="5281631" cy="3094075"/>
          </a:xfrm>
        </p:grpSpPr>
        <p:pic>
          <p:nvPicPr>
            <p:cNvPr id="11" name="Диаграмма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79" t="-4907" r="-1186" b="-4366"/>
            <a:stretch>
              <a:fillRect/>
            </a:stretch>
          </p:blipFill>
          <p:spPr bwMode="auto">
            <a:xfrm>
              <a:off x="204769" y="1467292"/>
              <a:ext cx="5281631" cy="3094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69358" y="1587190"/>
              <a:ext cx="3485288" cy="215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455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Зависимость коэффициента Шарпа от сроков инвестирования на российском 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рынке</a:t>
            </a:r>
          </a:p>
          <a:p>
            <a:r>
              <a:rPr lang="ru-RU" sz="1600" dirty="0">
                <a:solidFill>
                  <a:schemeClr val="bg1"/>
                </a:solidFill>
                <a:latin typeface="Myriad Pro"/>
              </a:rPr>
              <a:t>(с учетом кризиса)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38247"/>
              </p:ext>
            </p:extLst>
          </p:nvPr>
        </p:nvGraphicFramePr>
        <p:xfrm>
          <a:off x="1324834" y="1600870"/>
          <a:ext cx="5548932" cy="307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Диаграмма" r:id="rId7" imgW="5886416" imgH="2714557" progId="Excel.Chart.8">
                  <p:embed/>
                </p:oleObj>
              </mc:Choice>
              <mc:Fallback>
                <p:oleObj name="Диаграмма" r:id="rId7" imgW="5886416" imgH="2714557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834" y="1600870"/>
                        <a:ext cx="5548932" cy="307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altLang="ru-RU" smtClean="0"/>
              <a:t></a:t>
            </a:r>
            <a:r>
              <a:rPr lang="en-US" altLang="ru-RU" smtClean="0"/>
              <a:t> </a:t>
            </a:r>
            <a:r>
              <a:rPr lang="ru-RU" altLang="ru-RU" smtClean="0"/>
              <a:t>Н.И. Берзон</a:t>
            </a:r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Динамика индекса РТС (1995-2014гг.)</a:t>
            </a:r>
            <a:endParaRPr lang="ru-RU" b="1" dirty="0"/>
          </a:p>
        </p:txBody>
      </p:sp>
      <p:pic>
        <p:nvPicPr>
          <p:cNvPr id="4099" name="Picture 3" descr="http://stock.quote.rbc.ru/online/rusindex.0/daily/daily_graph_i_q.rus.shtml?ticker=RTSI&amp;show=all&amp;0.102110544695297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789551"/>
            <a:ext cx="7217228" cy="34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1941" y="4313644"/>
            <a:ext cx="5978865" cy="447999"/>
          </a:xfrm>
          <a:prstGeom prst="rect">
            <a:avLst/>
          </a:prstGeom>
          <a:noFill/>
        </p:spPr>
        <p:txBody>
          <a:bodyPr wrap="none" lIns="77907" tIns="38953" rIns="77907" bIns="38953" rtlCol="0">
            <a:spAutoFit/>
          </a:bodyPr>
          <a:lstStyle/>
          <a:p>
            <a:pPr algn="ctr" defTabSz="779252"/>
            <a:r>
              <a:rPr lang="ru-RU" sz="1200" dirty="0">
                <a:solidFill>
                  <a:srgbClr val="0B2141"/>
                </a:solidFill>
                <a:ea typeface="+mn-ea"/>
                <a:cs typeface="+mn-cs"/>
              </a:rPr>
              <a:t>Докризисный период. С 01.01.2000 по 01.06.2008 индекс РТС вырос в 13,7 раза</a:t>
            </a:r>
          </a:p>
          <a:p>
            <a:pPr algn="ctr" defTabSz="779252"/>
            <a:r>
              <a:rPr lang="ru-RU" sz="1200" dirty="0">
                <a:solidFill>
                  <a:srgbClr val="0B2141"/>
                </a:solidFill>
                <a:ea typeface="+mn-ea"/>
                <a:cs typeface="+mn-cs"/>
              </a:rPr>
              <a:t>Посткризисный период. С 01.06.2008 по 17.10.2014 индекс РТС снизился на 56%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5569034" y="951570"/>
            <a:ext cx="0" cy="31088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1314810" y="2318657"/>
            <a:ext cx="6522904" cy="15131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>
                <a:lumMod val="75000"/>
                <a:lumOff val="25000"/>
              </a:schemeClr>
            </a:solidFill>
            <a:prstDash val="lgDash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45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altLang="ru-RU" smtClean="0"/>
              <a:t></a:t>
            </a:r>
            <a:r>
              <a:rPr lang="en-US" altLang="ru-RU" smtClean="0"/>
              <a:t> </a:t>
            </a:r>
            <a:r>
              <a:rPr lang="ru-RU" altLang="ru-RU" smtClean="0"/>
              <a:t>Н.И. Берзон</a:t>
            </a:r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Индекс РТС и </a:t>
            </a:r>
            <a:r>
              <a:rPr lang="en-US" b="1" dirty="0" smtClean="0"/>
              <a:t>S&amp;P </a:t>
            </a:r>
            <a:r>
              <a:rPr lang="ru-RU" b="1" dirty="0" smtClean="0"/>
              <a:t>500 за 2011 – 2014 гг.</a:t>
            </a:r>
            <a:endParaRPr lang="ru-RU" b="1" dirty="0"/>
          </a:p>
        </p:txBody>
      </p:sp>
      <p:pic>
        <p:nvPicPr>
          <p:cNvPr id="5123" name="Picture 3" descr="http://stock.quote.rbc.ru/online/rusindex.0/daily/daily_graph_i_q.rus.shtml?ticker=RTSI&amp;show=3Y&amp;0.7559790598962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3" y="1005576"/>
            <a:ext cx="4386949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>
            <a:off x="386675" y="1977684"/>
            <a:ext cx="3852983" cy="17821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5" name="Picture 5" descr="http://stock.quote.rbc.ru/demo/index.0/daily/daily_graph_i_q.rus.shtml?ticker=SPX&amp;show=3Y&amp;0.7993097271433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69" y="1005576"/>
            <a:ext cx="4309558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4707112" y="1491630"/>
            <a:ext cx="3855198" cy="24842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>
                <a:lumMod val="90000"/>
                <a:lumOff val="10000"/>
              </a:schemeClr>
            </a:solidFill>
            <a:prstDash val="lgDash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560634" y="733936"/>
            <a:ext cx="1052516" cy="263333"/>
          </a:xfrm>
          <a:prstGeom prst="rect">
            <a:avLst/>
          </a:prstGeom>
          <a:noFill/>
        </p:spPr>
        <p:txBody>
          <a:bodyPr wrap="none" lIns="77907" tIns="38953" rIns="77907" bIns="38953" rtlCol="0">
            <a:spAutoFit/>
          </a:bodyPr>
          <a:lstStyle/>
          <a:p>
            <a:pPr algn="ctr" defTabSz="779252"/>
            <a:r>
              <a:rPr lang="ru-RU" sz="1200" b="1" dirty="0">
                <a:solidFill>
                  <a:srgbClr val="0B2141">
                    <a:lumMod val="75000"/>
                    <a:lumOff val="25000"/>
                  </a:srgbClr>
                </a:solidFill>
                <a:ea typeface="+mn-ea"/>
                <a:cs typeface="+mn-cs"/>
              </a:rPr>
              <a:t>Индекс РТС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3269" y="739597"/>
            <a:ext cx="1357985" cy="263333"/>
          </a:xfrm>
          <a:prstGeom prst="rect">
            <a:avLst/>
          </a:prstGeom>
          <a:noFill/>
        </p:spPr>
        <p:txBody>
          <a:bodyPr wrap="none" lIns="77907" tIns="38953" rIns="77907" bIns="38953" rtlCol="0">
            <a:spAutoFit/>
          </a:bodyPr>
          <a:lstStyle/>
          <a:p>
            <a:pPr algn="ctr" defTabSz="779252"/>
            <a:r>
              <a:rPr lang="ru-RU" sz="1200" b="1" dirty="0">
                <a:solidFill>
                  <a:srgbClr val="0B2141">
                    <a:lumMod val="75000"/>
                    <a:lumOff val="25000"/>
                  </a:srgbClr>
                </a:solidFill>
                <a:ea typeface="+mn-ea"/>
                <a:cs typeface="+mn-cs"/>
              </a:rPr>
              <a:t>Индекс </a:t>
            </a:r>
            <a:r>
              <a:rPr lang="en-US" sz="1200" b="1" dirty="0">
                <a:solidFill>
                  <a:srgbClr val="0B2141">
                    <a:lumMod val="75000"/>
                    <a:lumOff val="25000"/>
                  </a:srgbClr>
                </a:solidFill>
                <a:ea typeface="+mn-ea"/>
                <a:cs typeface="+mn-cs"/>
              </a:rPr>
              <a:t>S&amp;P</a:t>
            </a:r>
            <a:r>
              <a:rPr lang="ru-RU" sz="1200" b="1" dirty="0">
                <a:solidFill>
                  <a:srgbClr val="0B2141">
                    <a:lumMod val="75000"/>
                    <a:lumOff val="25000"/>
                  </a:srgbClr>
                </a:solidFill>
                <a:ea typeface="+mn-ea"/>
                <a:cs typeface="+mn-cs"/>
              </a:rPr>
              <a:t> 500</a:t>
            </a:r>
          </a:p>
        </p:txBody>
      </p:sp>
    </p:spTree>
    <p:extLst>
      <p:ext uri="{BB962C8B-B14F-4D97-AF65-F5344CB8AC3E}">
        <p14:creationId xmlns:p14="http://schemas.microsoft.com/office/powerpoint/2010/main" val="22334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altLang="ru-RU" smtClean="0"/>
              <a:t></a:t>
            </a:r>
            <a:r>
              <a:rPr lang="en-US" altLang="ru-RU" smtClean="0"/>
              <a:t> </a:t>
            </a:r>
            <a:r>
              <a:rPr lang="ru-RU" altLang="ru-RU" smtClean="0"/>
              <a:t>Н.И. Берзон</a:t>
            </a:r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Изменение инвестиционной стратегии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48554" y="1113590"/>
            <a:ext cx="7643926" cy="13097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77907" tIns="38953" rIns="77907" bIns="38953" rtlCol="0">
            <a:spAutoFit/>
          </a:bodyPr>
          <a:lstStyle/>
          <a:p>
            <a:pPr algn="ctr" defTabSz="779252"/>
            <a:r>
              <a:rPr lang="ru-RU" sz="2000" b="1" u="sng" dirty="0">
                <a:solidFill>
                  <a:srgbClr val="0B2141"/>
                </a:solidFill>
                <a:ea typeface="+mn-ea"/>
                <a:cs typeface="+mn-cs"/>
              </a:rPr>
              <a:t>Докризисный период - Рискованная инвестиционная стратегия </a:t>
            </a:r>
          </a:p>
          <a:p>
            <a:pPr defTabSz="779252"/>
            <a:r>
              <a:rPr lang="ru-RU" sz="2000" dirty="0">
                <a:solidFill>
                  <a:srgbClr val="0B2141"/>
                </a:solidFill>
                <a:ea typeface="+mn-ea"/>
                <a:cs typeface="+mn-cs"/>
              </a:rPr>
              <a:t>Цель: приумножение капитала (инвестирование в российские акции и индексные </a:t>
            </a:r>
            <a:r>
              <a:rPr lang="ru-RU" sz="2000" dirty="0" err="1">
                <a:solidFill>
                  <a:srgbClr val="0B2141"/>
                </a:solidFill>
                <a:ea typeface="+mn-ea"/>
                <a:cs typeface="+mn-cs"/>
              </a:rPr>
              <a:t>ПИФы</a:t>
            </a:r>
            <a:r>
              <a:rPr lang="ru-RU" sz="2000" dirty="0">
                <a:solidFill>
                  <a:srgbClr val="0B2141"/>
                </a:solidFill>
                <a:ea typeface="+mn-ea"/>
                <a:cs typeface="+mn-cs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8555" y="2625758"/>
            <a:ext cx="6912768" cy="22331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77907" tIns="38953" rIns="77907" bIns="38953" rtlCol="0">
            <a:spAutoFit/>
          </a:bodyPr>
          <a:lstStyle/>
          <a:p>
            <a:pPr algn="ctr" defTabSz="779252"/>
            <a:r>
              <a:rPr lang="ru-RU" sz="2000" b="1" u="sng" dirty="0">
                <a:solidFill>
                  <a:srgbClr val="0B2141"/>
                </a:solidFill>
                <a:ea typeface="+mn-ea"/>
                <a:cs typeface="+mn-cs"/>
              </a:rPr>
              <a:t>Посткризисный период - Стратегия сохранения капитала</a:t>
            </a:r>
          </a:p>
          <a:p>
            <a:pPr defTabSz="779252"/>
            <a:r>
              <a:rPr lang="ru-RU" sz="2000" dirty="0">
                <a:solidFill>
                  <a:srgbClr val="0B2141"/>
                </a:solidFill>
                <a:ea typeface="+mn-ea"/>
                <a:cs typeface="+mn-cs"/>
              </a:rPr>
              <a:t>Инвестирование:</a:t>
            </a:r>
          </a:p>
          <a:p>
            <a:pPr marL="292153" indent="-292153" defTabSz="779252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2141"/>
                </a:solidFill>
                <a:ea typeface="+mn-ea"/>
                <a:cs typeface="+mn-cs"/>
              </a:rPr>
              <a:t>Акции зарубежных компаний</a:t>
            </a:r>
          </a:p>
          <a:p>
            <a:pPr marL="292153" indent="-292153" defTabSz="779252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2141"/>
                </a:solidFill>
                <a:ea typeface="+mn-ea"/>
                <a:cs typeface="+mn-cs"/>
              </a:rPr>
              <a:t>Индексные зарубежные фонды</a:t>
            </a:r>
          </a:p>
          <a:p>
            <a:pPr marL="292153" indent="-292153" defTabSz="779252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2141"/>
                </a:solidFill>
                <a:ea typeface="+mn-ea"/>
                <a:cs typeface="+mn-cs"/>
              </a:rPr>
              <a:t>Еврооблигации, в том числе российских нефинансовых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5718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133706"/>
            <a:ext cx="7213599" cy="70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Виды риска</a:t>
            </a:r>
            <a:endParaRPr lang="ru-RU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04769" y="1134823"/>
            <a:ext cx="5737667" cy="3438716"/>
            <a:chOff x="641945" y="1104861"/>
            <a:chExt cx="5737667" cy="3438716"/>
          </a:xfrm>
        </p:grpSpPr>
        <p:cxnSp>
          <p:nvCxnSpPr>
            <p:cNvPr id="15" name="Прямая со стрелкой 14"/>
            <p:cNvCxnSpPr/>
            <p:nvPr/>
          </p:nvCxnSpPr>
          <p:spPr bwMode="auto">
            <a:xfrm flipH="1">
              <a:off x="1877690" y="1824340"/>
              <a:ext cx="1667098" cy="357386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Группа 63"/>
            <p:cNvGrpSpPr/>
            <p:nvPr/>
          </p:nvGrpSpPr>
          <p:grpSpPr>
            <a:xfrm>
              <a:off x="1784330" y="1104861"/>
              <a:ext cx="3578342" cy="685757"/>
              <a:chOff x="7387030" y="3048000"/>
              <a:chExt cx="1528370" cy="1280160"/>
            </a:xfrm>
          </p:grpSpPr>
          <p:sp>
            <p:nvSpPr>
              <p:cNvPr id="22" name="AutoShape 32"/>
              <p:cNvSpPr>
                <a:spLocks noChangeArrowheads="1"/>
              </p:cNvSpPr>
              <p:nvPr/>
            </p:nvSpPr>
            <p:spPr bwMode="invGray">
              <a:xfrm>
                <a:off x="7391400" y="3048000"/>
                <a:ext cx="1524000" cy="1280160"/>
              </a:xfrm>
              <a:prstGeom prst="rect">
                <a:avLst/>
              </a:prstGeom>
              <a:solidFill>
                <a:srgbClr val="C00000">
                  <a:alpha val="55000"/>
                </a:srgbClr>
              </a:solidFill>
              <a:ln w="12700" cmpd="sng" algn="ctr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72000" tIns="72000" rIns="72000" bIns="7200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50000"/>
                  </a:spcBef>
                  <a:buClr>
                    <a:schemeClr val="bg1"/>
                  </a:buClr>
                </a:pPr>
                <a:endParaRPr lang="en-GB" dirty="0"/>
              </a:p>
            </p:txBody>
          </p:sp>
          <p:sp>
            <p:nvSpPr>
              <p:cNvPr id="23" name="Текст 3"/>
              <p:cNvSpPr txBox="1">
                <a:spLocks/>
              </p:cNvSpPr>
              <p:nvPr/>
            </p:nvSpPr>
            <p:spPr>
              <a:xfrm>
                <a:off x="7387030" y="3223382"/>
                <a:ext cx="1524000" cy="762001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800" b="1" kern="0" dirty="0" smtClean="0">
                    <a:solidFill>
                      <a:sysClr val="windowText" lastClr="000000"/>
                    </a:solidFill>
                    <a:latin typeface="+mj-lt"/>
                  </a:rPr>
                  <a:t>РИСК</a:t>
                </a:r>
                <a:endParaRPr lang="ru-RU" sz="2800" b="1" kern="0" dirty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641945" y="2222739"/>
              <a:ext cx="5737667" cy="2320838"/>
              <a:chOff x="641945" y="2121658"/>
              <a:chExt cx="5737667" cy="2320838"/>
            </a:xfrm>
          </p:grpSpPr>
          <p:grpSp>
            <p:nvGrpSpPr>
              <p:cNvPr id="8" name="Группа 63"/>
              <p:cNvGrpSpPr/>
              <p:nvPr/>
            </p:nvGrpSpPr>
            <p:grpSpPr>
              <a:xfrm>
                <a:off x="653868" y="2121658"/>
                <a:ext cx="2445600" cy="770398"/>
                <a:chOff x="7391400" y="3048000"/>
                <a:chExt cx="1525276" cy="128016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004DA2">
                    <a:alpha val="5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10" name="Текст 3"/>
                <p:cNvSpPr txBox="1">
                  <a:spLocks/>
                </p:cNvSpPr>
                <p:nvPr/>
              </p:nvSpPr>
              <p:spPr>
                <a:xfrm>
                  <a:off x="7392676" y="3413086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400" b="1" kern="0" dirty="0">
                      <a:solidFill>
                        <a:sysClr val="windowText" lastClr="000000"/>
                      </a:solidFill>
                      <a:latin typeface="+mj-lt"/>
                    </a:rPr>
                    <a:t>Чистый риск</a:t>
                  </a:r>
                </a:p>
              </p:txBody>
            </p:sp>
          </p:grpSp>
          <p:grpSp>
            <p:nvGrpSpPr>
              <p:cNvPr id="13" name="Группа 63"/>
              <p:cNvGrpSpPr/>
              <p:nvPr/>
            </p:nvGrpSpPr>
            <p:grpSpPr>
              <a:xfrm>
                <a:off x="3925236" y="2131425"/>
                <a:ext cx="2451151" cy="760631"/>
                <a:chOff x="7386662" y="3048000"/>
                <a:chExt cx="1528738" cy="1280160"/>
              </a:xfrm>
            </p:grpSpPr>
            <p:sp>
              <p:nvSpPr>
                <p:cNvPr id="16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92D05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17" name="Текст 3"/>
                <p:cNvSpPr txBox="1">
                  <a:spLocks/>
                </p:cNvSpPr>
                <p:nvPr/>
              </p:nvSpPr>
              <p:spPr>
                <a:xfrm>
                  <a:off x="7386662" y="3162762"/>
                  <a:ext cx="1524000" cy="1034193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400" b="1" kern="0" dirty="0">
                      <a:solidFill>
                        <a:sysClr val="windowText" lastClr="000000"/>
                      </a:solidFill>
                      <a:latin typeface="+mj-lt"/>
                    </a:rPr>
                    <a:t>Спекулятивный</a:t>
                  </a:r>
                  <a:br>
                    <a:rPr lang="ru-RU" sz="2400" b="1" kern="0" dirty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ru-RU" sz="2400" b="1" kern="0" dirty="0">
                      <a:solidFill>
                        <a:sysClr val="windowText" lastClr="000000"/>
                      </a:solidFill>
                      <a:latin typeface="+mj-lt"/>
                    </a:rPr>
                    <a:t>риск</a:t>
                  </a:r>
                </a:p>
              </p:txBody>
            </p:sp>
          </p:grpSp>
          <p:grpSp>
            <p:nvGrpSpPr>
              <p:cNvPr id="24" name="Группа 63"/>
              <p:cNvGrpSpPr/>
              <p:nvPr/>
            </p:nvGrpSpPr>
            <p:grpSpPr>
              <a:xfrm>
                <a:off x="641945" y="2944358"/>
                <a:ext cx="2451030" cy="1498138"/>
                <a:chOff x="7391400" y="3048000"/>
                <a:chExt cx="1524000" cy="128016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280160"/>
                </a:xfrm>
                <a:prstGeom prst="rect">
                  <a:avLst/>
                </a:prstGeom>
                <a:solidFill>
                  <a:srgbClr val="004DA2">
                    <a:alpha val="2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26" name="Текст 3"/>
                <p:cNvSpPr txBox="1">
                  <a:spLocks/>
                </p:cNvSpPr>
                <p:nvPr/>
              </p:nvSpPr>
              <p:spPr>
                <a:xfrm>
                  <a:off x="7391400" y="3092692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  <a:t>Вероятность получения</a:t>
                  </a:r>
                  <a:b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  <a:t>отрицательного результата</a:t>
                  </a:r>
                  <a:b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  <a:t>(потери)</a:t>
                  </a:r>
                </a:p>
              </p:txBody>
            </p:sp>
          </p:grpSp>
          <p:grpSp>
            <p:nvGrpSpPr>
              <p:cNvPr id="27" name="Группа 63"/>
              <p:cNvGrpSpPr/>
              <p:nvPr/>
            </p:nvGrpSpPr>
            <p:grpSpPr>
              <a:xfrm>
                <a:off x="3925235" y="2944358"/>
                <a:ext cx="2454377" cy="1498138"/>
                <a:chOff x="7384650" y="3048000"/>
                <a:chExt cx="1530750" cy="1476828"/>
              </a:xfrm>
            </p:grpSpPr>
            <p:sp>
              <p:nvSpPr>
                <p:cNvPr id="28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48000"/>
                  <a:ext cx="1524000" cy="1476828"/>
                </a:xfrm>
                <a:prstGeom prst="rect">
                  <a:avLst/>
                </a:prstGeom>
                <a:solidFill>
                  <a:srgbClr val="92D050">
                    <a:alpha val="3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29" name="Текст 3"/>
                <p:cNvSpPr txBox="1">
                  <a:spLocks/>
                </p:cNvSpPr>
                <p:nvPr/>
              </p:nvSpPr>
              <p:spPr>
                <a:xfrm>
                  <a:off x="7384650" y="3099558"/>
                  <a:ext cx="1524000" cy="76200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  <a:t>Вероятность получения</a:t>
                  </a:r>
                  <a:b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  <a:t>положительного или</a:t>
                  </a:r>
                  <a:b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  <a:t>отрицательного результата</a:t>
                  </a:r>
                  <a:b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ru-RU" sz="1600" b="1" kern="0" dirty="0">
                      <a:solidFill>
                        <a:sysClr val="windowText" lastClr="000000"/>
                      </a:solidFill>
                      <a:latin typeface="+mj-lt"/>
                    </a:rPr>
                    <a:t>(выигрыш или потери)</a:t>
                  </a:r>
                </a:p>
              </p:txBody>
            </p:sp>
          </p:grpSp>
        </p:grpSp>
        <p:cxnSp>
          <p:nvCxnSpPr>
            <p:cNvPr id="30" name="Прямая со стрелкой 29"/>
            <p:cNvCxnSpPr/>
            <p:nvPr/>
          </p:nvCxnSpPr>
          <p:spPr bwMode="auto">
            <a:xfrm>
              <a:off x="3544787" y="1824340"/>
              <a:ext cx="1666800" cy="357386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39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Эффект диверсификации</a:t>
            </a:r>
            <a:endParaRPr lang="ru-RU" sz="16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84501" y="321467"/>
            <a:ext cx="7578568" cy="5018347"/>
            <a:chOff x="84501" y="321467"/>
            <a:chExt cx="7578568" cy="5018347"/>
          </a:xfrm>
        </p:grpSpPr>
        <p:grpSp>
          <p:nvGrpSpPr>
            <p:cNvPr id="41" name="Group 2"/>
            <p:cNvGrpSpPr>
              <a:grpSpLocks/>
            </p:cNvGrpSpPr>
            <p:nvPr/>
          </p:nvGrpSpPr>
          <p:grpSpPr bwMode="auto">
            <a:xfrm>
              <a:off x="84501" y="1059284"/>
              <a:ext cx="5685183" cy="4280530"/>
              <a:chOff x="237" y="572"/>
              <a:chExt cx="5786" cy="3755"/>
            </a:xfrm>
          </p:grpSpPr>
          <p:sp>
            <p:nvSpPr>
              <p:cNvPr id="42" name="Line 3"/>
              <p:cNvSpPr>
                <a:spLocks noChangeShapeType="1"/>
              </p:cNvSpPr>
              <p:nvPr/>
            </p:nvSpPr>
            <p:spPr bwMode="auto">
              <a:xfrm flipV="1">
                <a:off x="980" y="687"/>
                <a:ext cx="0" cy="2976"/>
              </a:xfrm>
              <a:prstGeom prst="line">
                <a:avLst/>
              </a:prstGeom>
              <a:ln>
                <a:headEnd/>
                <a:tailEnd type="triangle" w="med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980" y="3663"/>
                <a:ext cx="4472" cy="0"/>
              </a:xfrm>
              <a:prstGeom prst="line">
                <a:avLst/>
              </a:prstGeom>
              <a:ln>
                <a:headEnd/>
                <a:tailEnd type="triangle" w="med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>
                <a:off x="980" y="3183"/>
                <a:ext cx="4056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prstDash val="dash"/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2488" y="3183"/>
                <a:ext cx="0" cy="480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V="1">
                <a:off x="2488" y="2725"/>
                <a:ext cx="0" cy="458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flipV="1">
                <a:off x="1864" y="2485"/>
                <a:ext cx="0" cy="1178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/>
            </p:nvSpPr>
            <p:spPr bwMode="auto">
              <a:xfrm>
                <a:off x="237" y="572"/>
                <a:ext cx="751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Риск, </a:t>
                </a:r>
                <a:r>
                  <a:rPr kumimoji="0" lang="ru-RU" altLang="ru-RU" sz="16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Times New Roman" pitchFamily="18" charset="0"/>
                    <a:sym typeface="Symbol" pitchFamily="18" charset="2"/>
                  </a:rPr>
                  <a:t></a:t>
                </a:r>
                <a:endParaRPr kumimoji="0" lang="ru-RU" altLang="ru-RU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980" y="2725"/>
                <a:ext cx="876" cy="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+mn-lt"/>
                  </a:rPr>
                  <a:t>Общий риск</a:t>
                </a:r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293"/>
                <a:ext cx="1858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+mn-lt"/>
                  </a:rPr>
                  <a:t>Рыночный риск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auto">
              <a:xfrm>
                <a:off x="3112" y="2554"/>
                <a:ext cx="2911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+mn-lt"/>
                  </a:rPr>
                  <a:t>Диверсифицируемый риск</a:t>
                </a:r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flipV="1">
                <a:off x="2488" y="2703"/>
                <a:ext cx="624" cy="24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3521" y="3706"/>
                <a:ext cx="2502" cy="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Число ценных бумаг, </a:t>
                </a:r>
                <a:r>
                  <a:rPr lang="en-US" altLang="ru-RU" sz="1600" b="1" i="1" kern="0" dirty="0">
                    <a:solidFill>
                      <a:srgbClr val="000000"/>
                    </a:solidFill>
                    <a:latin typeface="+mn-lt"/>
                  </a:rPr>
                  <a:t>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sp>
          <p:nvSpPr>
            <p:cNvPr id="3" name="Дуга 2"/>
            <p:cNvSpPr/>
            <p:nvPr/>
          </p:nvSpPr>
          <p:spPr>
            <a:xfrm rot="10800000">
              <a:off x="967825" y="321467"/>
              <a:ext cx="6695244" cy="3550083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418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Эффект диверсификации: в портфеле 2 рискованных актива, а портфель является безрисковым</a:t>
            </a:r>
            <a:endParaRPr lang="ru-RU" sz="16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73742" y="1085289"/>
            <a:ext cx="6227119" cy="3874618"/>
            <a:chOff x="-79446" y="1085287"/>
            <a:chExt cx="6354569" cy="3740856"/>
          </a:xfrm>
        </p:grpSpPr>
        <p:grpSp>
          <p:nvGrpSpPr>
            <p:cNvPr id="38" name="Group 45"/>
            <p:cNvGrpSpPr>
              <a:grpSpLocks/>
            </p:cNvGrpSpPr>
            <p:nvPr/>
          </p:nvGrpSpPr>
          <p:grpSpPr bwMode="auto">
            <a:xfrm>
              <a:off x="-79446" y="1085287"/>
              <a:ext cx="6354569" cy="3740856"/>
              <a:chOff x="208" y="1128"/>
              <a:chExt cx="5679" cy="2994"/>
            </a:xfrm>
          </p:grpSpPr>
          <p:sp>
            <p:nvSpPr>
              <p:cNvPr id="39" name="Line 4"/>
              <p:cNvSpPr>
                <a:spLocks noChangeShapeType="1"/>
              </p:cNvSpPr>
              <p:nvPr/>
            </p:nvSpPr>
            <p:spPr bwMode="auto">
              <a:xfrm flipV="1">
                <a:off x="925" y="1253"/>
                <a:ext cx="0" cy="2177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5"/>
              <p:cNvSpPr>
                <a:spLocks noChangeShapeType="1"/>
              </p:cNvSpPr>
              <p:nvPr/>
            </p:nvSpPr>
            <p:spPr bwMode="auto">
              <a:xfrm>
                <a:off x="925" y="3430"/>
                <a:ext cx="4962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925" y="1661"/>
                <a:ext cx="4520" cy="1269"/>
              </a:xfrm>
              <a:custGeom>
                <a:avLst/>
                <a:gdLst>
                  <a:gd name="T0" fmla="*/ 0 w 4132"/>
                  <a:gd name="T1" fmla="*/ 1321 h 1252"/>
                  <a:gd name="T2" fmla="*/ 5916 w 4132"/>
                  <a:gd name="T3" fmla="*/ 0 h 12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32" h="1252">
                    <a:moveTo>
                      <a:pt x="0" y="1252"/>
                    </a:moveTo>
                    <a:lnTo>
                      <a:pt x="4132" y="0"/>
                    </a:lnTo>
                  </a:path>
                </a:pathLst>
              </a:custGeom>
              <a:ln w="15875"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925" y="1706"/>
                <a:ext cx="4335" cy="1225"/>
              </a:xfrm>
              <a:custGeom>
                <a:avLst/>
                <a:gdLst>
                  <a:gd name="T0" fmla="*/ 0 w 4002"/>
                  <a:gd name="T1" fmla="*/ 1225 h 1225"/>
                  <a:gd name="T2" fmla="*/ 93 w 4002"/>
                  <a:gd name="T3" fmla="*/ 1065 h 1225"/>
                  <a:gd name="T4" fmla="*/ 276 w 4002"/>
                  <a:gd name="T5" fmla="*/ 974 h 1225"/>
                  <a:gd name="T6" fmla="*/ 551 w 4002"/>
                  <a:gd name="T7" fmla="*/ 957 h 1225"/>
                  <a:gd name="T8" fmla="*/ 838 w 4002"/>
                  <a:gd name="T9" fmla="*/ 1015 h 1225"/>
                  <a:gd name="T10" fmla="*/ 1195 w 4002"/>
                  <a:gd name="T11" fmla="*/ 1082 h 1225"/>
                  <a:gd name="T12" fmla="*/ 1506 w 4002"/>
                  <a:gd name="T13" fmla="*/ 1082 h 1225"/>
                  <a:gd name="T14" fmla="*/ 1701 w 4002"/>
                  <a:gd name="T15" fmla="*/ 965 h 1225"/>
                  <a:gd name="T16" fmla="*/ 1837 w 4002"/>
                  <a:gd name="T17" fmla="*/ 832 h 1225"/>
                  <a:gd name="T18" fmla="*/ 1988 w 4002"/>
                  <a:gd name="T19" fmla="*/ 681 h 1225"/>
                  <a:gd name="T20" fmla="*/ 2205 w 4002"/>
                  <a:gd name="T21" fmla="*/ 590 h 1225"/>
                  <a:gd name="T22" fmla="*/ 2425 w 4002"/>
                  <a:gd name="T23" fmla="*/ 581 h 1225"/>
                  <a:gd name="T24" fmla="*/ 2678 w 4002"/>
                  <a:gd name="T25" fmla="*/ 623 h 1225"/>
                  <a:gd name="T26" fmla="*/ 2977 w 4002"/>
                  <a:gd name="T27" fmla="*/ 698 h 1225"/>
                  <a:gd name="T28" fmla="*/ 3332 w 4002"/>
                  <a:gd name="T29" fmla="*/ 707 h 1225"/>
                  <a:gd name="T30" fmla="*/ 3574 w 4002"/>
                  <a:gd name="T31" fmla="*/ 581 h 1225"/>
                  <a:gd name="T32" fmla="*/ 3736 w 4002"/>
                  <a:gd name="T33" fmla="*/ 406 h 1225"/>
                  <a:gd name="T34" fmla="*/ 3850 w 4002"/>
                  <a:gd name="T35" fmla="*/ 231 h 1225"/>
                  <a:gd name="T36" fmla="*/ 4091 w 4002"/>
                  <a:gd name="T37" fmla="*/ 122 h 1225"/>
                  <a:gd name="T38" fmla="*/ 4379 w 4002"/>
                  <a:gd name="T39" fmla="*/ 156 h 1225"/>
                  <a:gd name="T40" fmla="*/ 4572 w 4002"/>
                  <a:gd name="T41" fmla="*/ 222 h 1225"/>
                  <a:gd name="T42" fmla="*/ 4942 w 4002"/>
                  <a:gd name="T43" fmla="*/ 281 h 1225"/>
                  <a:gd name="T44" fmla="*/ 5218 w 4002"/>
                  <a:gd name="T45" fmla="*/ 231 h 1225"/>
                  <a:gd name="T46" fmla="*/ 5366 w 4002"/>
                  <a:gd name="T47" fmla="*/ 147 h 1225"/>
                  <a:gd name="T48" fmla="*/ 5494 w 4002"/>
                  <a:gd name="T49" fmla="*/ 22 h 1225"/>
                  <a:gd name="T50" fmla="*/ 5470 w 4002"/>
                  <a:gd name="T51" fmla="*/ 14 h 12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002" h="1225">
                    <a:moveTo>
                      <a:pt x="0" y="1225"/>
                    </a:moveTo>
                    <a:cubicBezTo>
                      <a:pt x="11" y="1198"/>
                      <a:pt x="34" y="1107"/>
                      <a:pt x="67" y="1065"/>
                    </a:cubicBezTo>
                    <a:cubicBezTo>
                      <a:pt x="100" y="1023"/>
                      <a:pt x="144" y="992"/>
                      <a:pt x="200" y="974"/>
                    </a:cubicBezTo>
                    <a:cubicBezTo>
                      <a:pt x="256" y="956"/>
                      <a:pt x="333" y="950"/>
                      <a:pt x="401" y="957"/>
                    </a:cubicBezTo>
                    <a:cubicBezTo>
                      <a:pt x="469" y="964"/>
                      <a:pt x="531" y="994"/>
                      <a:pt x="609" y="1015"/>
                    </a:cubicBezTo>
                    <a:cubicBezTo>
                      <a:pt x="687" y="1036"/>
                      <a:pt x="787" y="1071"/>
                      <a:pt x="868" y="1082"/>
                    </a:cubicBezTo>
                    <a:cubicBezTo>
                      <a:pt x="949" y="1093"/>
                      <a:pt x="1032" y="1102"/>
                      <a:pt x="1093" y="1082"/>
                    </a:cubicBezTo>
                    <a:cubicBezTo>
                      <a:pt x="1154" y="1062"/>
                      <a:pt x="1195" y="1007"/>
                      <a:pt x="1235" y="965"/>
                    </a:cubicBezTo>
                    <a:cubicBezTo>
                      <a:pt x="1275" y="923"/>
                      <a:pt x="1300" y="879"/>
                      <a:pt x="1335" y="832"/>
                    </a:cubicBezTo>
                    <a:cubicBezTo>
                      <a:pt x="1370" y="785"/>
                      <a:pt x="1399" y="721"/>
                      <a:pt x="1444" y="681"/>
                    </a:cubicBezTo>
                    <a:cubicBezTo>
                      <a:pt x="1489" y="641"/>
                      <a:pt x="1550" y="607"/>
                      <a:pt x="1603" y="590"/>
                    </a:cubicBezTo>
                    <a:cubicBezTo>
                      <a:pt x="1656" y="573"/>
                      <a:pt x="1704" y="576"/>
                      <a:pt x="1761" y="581"/>
                    </a:cubicBezTo>
                    <a:cubicBezTo>
                      <a:pt x="1818" y="586"/>
                      <a:pt x="1878" y="604"/>
                      <a:pt x="1945" y="623"/>
                    </a:cubicBezTo>
                    <a:cubicBezTo>
                      <a:pt x="2012" y="642"/>
                      <a:pt x="2083" y="684"/>
                      <a:pt x="2162" y="698"/>
                    </a:cubicBezTo>
                    <a:cubicBezTo>
                      <a:pt x="2241" y="712"/>
                      <a:pt x="2349" y="726"/>
                      <a:pt x="2421" y="707"/>
                    </a:cubicBezTo>
                    <a:cubicBezTo>
                      <a:pt x="2493" y="688"/>
                      <a:pt x="2547" y="631"/>
                      <a:pt x="2596" y="581"/>
                    </a:cubicBezTo>
                    <a:cubicBezTo>
                      <a:pt x="2645" y="531"/>
                      <a:pt x="2680" y="464"/>
                      <a:pt x="2713" y="406"/>
                    </a:cubicBezTo>
                    <a:cubicBezTo>
                      <a:pt x="2746" y="348"/>
                      <a:pt x="2753" y="278"/>
                      <a:pt x="2796" y="231"/>
                    </a:cubicBezTo>
                    <a:cubicBezTo>
                      <a:pt x="2839" y="184"/>
                      <a:pt x="2908" y="134"/>
                      <a:pt x="2972" y="122"/>
                    </a:cubicBezTo>
                    <a:cubicBezTo>
                      <a:pt x="3036" y="110"/>
                      <a:pt x="3122" y="139"/>
                      <a:pt x="3180" y="156"/>
                    </a:cubicBezTo>
                    <a:cubicBezTo>
                      <a:pt x="3238" y="173"/>
                      <a:pt x="3254" y="201"/>
                      <a:pt x="3322" y="222"/>
                    </a:cubicBezTo>
                    <a:cubicBezTo>
                      <a:pt x="3390" y="243"/>
                      <a:pt x="3511" y="280"/>
                      <a:pt x="3589" y="281"/>
                    </a:cubicBezTo>
                    <a:cubicBezTo>
                      <a:pt x="3667" y="282"/>
                      <a:pt x="3739" y="253"/>
                      <a:pt x="3790" y="231"/>
                    </a:cubicBezTo>
                    <a:cubicBezTo>
                      <a:pt x="3841" y="209"/>
                      <a:pt x="3865" y="182"/>
                      <a:pt x="3898" y="147"/>
                    </a:cubicBezTo>
                    <a:cubicBezTo>
                      <a:pt x="3931" y="112"/>
                      <a:pt x="3978" y="44"/>
                      <a:pt x="3990" y="22"/>
                    </a:cubicBezTo>
                    <a:cubicBezTo>
                      <a:pt x="4002" y="0"/>
                      <a:pt x="3977" y="16"/>
                      <a:pt x="3973" y="14"/>
                    </a:cubicBezTo>
                  </a:path>
                </a:pathLst>
              </a:custGeom>
              <a:ln>
                <a:headEnd type="oval" w="med" len="med"/>
                <a:tailEnd type="oval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Text Box 15"/>
              <p:cNvSpPr txBox="1">
                <a:spLocks noChangeArrowheads="1"/>
              </p:cNvSpPr>
              <p:nvPr/>
            </p:nvSpPr>
            <p:spPr bwMode="auto">
              <a:xfrm>
                <a:off x="208" y="1128"/>
                <a:ext cx="717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Цена</a:t>
                </a:r>
              </a:p>
            </p:txBody>
          </p:sp>
          <p:sp>
            <p:nvSpPr>
              <p:cNvPr id="57" name="Text Box 16"/>
              <p:cNvSpPr txBox="1">
                <a:spLocks noChangeArrowheads="1"/>
              </p:cNvSpPr>
              <p:nvPr/>
            </p:nvSpPr>
            <p:spPr bwMode="auto">
              <a:xfrm>
                <a:off x="680" y="3430"/>
                <a:ext cx="459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t</a:t>
                </a:r>
                <a:r>
                  <a:rPr kumimoji="0" lang="ru-RU" altLang="ru-RU" sz="14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0</a:t>
                </a:r>
                <a:endParaRPr kumimoji="0" lang="en-US" altLang="ru-RU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endParaRPr>
              </a:p>
            </p:txBody>
          </p:sp>
          <p:sp>
            <p:nvSpPr>
              <p:cNvPr id="58" name="Text Box 17"/>
              <p:cNvSpPr txBox="1">
                <a:spLocks noChangeArrowheads="1"/>
              </p:cNvSpPr>
              <p:nvPr/>
            </p:nvSpPr>
            <p:spPr bwMode="auto">
              <a:xfrm>
                <a:off x="5158" y="3475"/>
                <a:ext cx="310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t</a:t>
                </a:r>
                <a:r>
                  <a:rPr kumimoji="0" lang="ru-RU" altLang="ru-RU" sz="18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1</a:t>
                </a:r>
                <a:endParaRPr kumimoji="0" lang="en-US" altLang="ru-RU" sz="18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endParaRPr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>
                <a:off x="5249" y="1706"/>
                <a:ext cx="0" cy="17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0" name="Group 42"/>
              <p:cNvGrpSpPr>
                <a:grpSpLocks/>
              </p:cNvGrpSpPr>
              <p:nvPr/>
            </p:nvGrpSpPr>
            <p:grpSpPr bwMode="auto">
              <a:xfrm>
                <a:off x="1760" y="3483"/>
                <a:ext cx="2770" cy="238"/>
                <a:chOff x="1669" y="3494"/>
                <a:chExt cx="2770" cy="238"/>
              </a:xfrm>
            </p:grpSpPr>
            <p:sp>
              <p:nvSpPr>
                <p:cNvPr id="67" name="Line 19"/>
                <p:cNvSpPr>
                  <a:spLocks noChangeShapeType="1"/>
                </p:cNvSpPr>
                <p:nvPr/>
              </p:nvSpPr>
              <p:spPr bwMode="auto">
                <a:xfrm>
                  <a:off x="1669" y="3617"/>
                  <a:ext cx="246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081" y="3494"/>
                  <a:ext cx="2358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</a:rPr>
                    <a:t>Изменение цены акции «А»</a:t>
                  </a:r>
                </a:p>
              </p:txBody>
            </p:sp>
          </p:grpSp>
          <p:grpSp>
            <p:nvGrpSpPr>
              <p:cNvPr id="61" name="Group 43"/>
              <p:cNvGrpSpPr>
                <a:grpSpLocks/>
              </p:cNvGrpSpPr>
              <p:nvPr/>
            </p:nvGrpSpPr>
            <p:grpSpPr bwMode="auto">
              <a:xfrm>
                <a:off x="1760" y="3675"/>
                <a:ext cx="2902" cy="238"/>
                <a:chOff x="1669" y="3721"/>
                <a:chExt cx="2902" cy="238"/>
              </a:xfrm>
            </p:grpSpPr>
            <p:sp>
              <p:nvSpPr>
                <p:cNvPr id="65" name="Line 21"/>
                <p:cNvSpPr>
                  <a:spLocks noChangeShapeType="1"/>
                </p:cNvSpPr>
                <p:nvPr/>
              </p:nvSpPr>
              <p:spPr bwMode="auto">
                <a:xfrm>
                  <a:off x="1669" y="3844"/>
                  <a:ext cx="246" cy="0"/>
                </a:xfrm>
                <a:prstGeom prst="line">
                  <a:avLst/>
                </a:prstGeom>
                <a:ln>
                  <a:prstDash val="sysDash"/>
                  <a:headEnd/>
                  <a:tailE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81" y="3721"/>
                  <a:ext cx="249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</a:rPr>
                    <a:t>Изменение цены акции «В»</a:t>
                  </a:r>
                </a:p>
              </p:txBody>
            </p:sp>
          </p:grpSp>
          <p:grpSp>
            <p:nvGrpSpPr>
              <p:cNvPr id="62" name="Group 44"/>
              <p:cNvGrpSpPr>
                <a:grpSpLocks/>
              </p:cNvGrpSpPr>
              <p:nvPr/>
            </p:nvGrpSpPr>
            <p:grpSpPr bwMode="auto">
              <a:xfrm>
                <a:off x="1760" y="3884"/>
                <a:ext cx="2212" cy="238"/>
                <a:chOff x="1669" y="3895"/>
                <a:chExt cx="2212" cy="238"/>
              </a:xfrm>
            </p:grpSpPr>
            <p:sp>
              <p:nvSpPr>
                <p:cNvPr id="63" name="Line 23"/>
                <p:cNvSpPr>
                  <a:spLocks noChangeShapeType="1"/>
                </p:cNvSpPr>
                <p:nvPr/>
              </p:nvSpPr>
              <p:spPr bwMode="auto">
                <a:xfrm>
                  <a:off x="1669" y="4025"/>
                  <a:ext cx="246" cy="0"/>
                </a:xfrm>
                <a:prstGeom prst="line">
                  <a:avLst/>
                </a:prstGeom>
                <a:ln w="15875"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12" y="3895"/>
                  <a:ext cx="1769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</a:rPr>
                    <a:t>Тренд</a:t>
                  </a:r>
                </a:p>
              </p:txBody>
            </p:sp>
          </p:grpSp>
        </p:grpSp>
        <p:sp>
          <p:nvSpPr>
            <p:cNvPr id="69" name="Freeform 7"/>
            <p:cNvSpPr>
              <a:spLocks/>
            </p:cNvSpPr>
            <p:nvPr/>
          </p:nvSpPr>
          <p:spPr bwMode="auto">
            <a:xfrm rot="10800000">
              <a:off x="721165" y="1699480"/>
              <a:ext cx="4842435" cy="1757918"/>
            </a:xfrm>
            <a:custGeom>
              <a:avLst/>
              <a:gdLst>
                <a:gd name="T0" fmla="*/ 0 w 4002"/>
                <a:gd name="T1" fmla="*/ 1225 h 1225"/>
                <a:gd name="T2" fmla="*/ 93 w 4002"/>
                <a:gd name="T3" fmla="*/ 1065 h 1225"/>
                <a:gd name="T4" fmla="*/ 276 w 4002"/>
                <a:gd name="T5" fmla="*/ 974 h 1225"/>
                <a:gd name="T6" fmla="*/ 551 w 4002"/>
                <a:gd name="T7" fmla="*/ 957 h 1225"/>
                <a:gd name="T8" fmla="*/ 838 w 4002"/>
                <a:gd name="T9" fmla="*/ 1015 h 1225"/>
                <a:gd name="T10" fmla="*/ 1195 w 4002"/>
                <a:gd name="T11" fmla="*/ 1082 h 1225"/>
                <a:gd name="T12" fmla="*/ 1506 w 4002"/>
                <a:gd name="T13" fmla="*/ 1082 h 1225"/>
                <a:gd name="T14" fmla="*/ 1701 w 4002"/>
                <a:gd name="T15" fmla="*/ 965 h 1225"/>
                <a:gd name="T16" fmla="*/ 1837 w 4002"/>
                <a:gd name="T17" fmla="*/ 832 h 1225"/>
                <a:gd name="T18" fmla="*/ 1988 w 4002"/>
                <a:gd name="T19" fmla="*/ 681 h 1225"/>
                <a:gd name="T20" fmla="*/ 2205 w 4002"/>
                <a:gd name="T21" fmla="*/ 590 h 1225"/>
                <a:gd name="T22" fmla="*/ 2425 w 4002"/>
                <a:gd name="T23" fmla="*/ 581 h 1225"/>
                <a:gd name="T24" fmla="*/ 2678 w 4002"/>
                <a:gd name="T25" fmla="*/ 623 h 1225"/>
                <a:gd name="T26" fmla="*/ 2977 w 4002"/>
                <a:gd name="T27" fmla="*/ 698 h 1225"/>
                <a:gd name="T28" fmla="*/ 3332 w 4002"/>
                <a:gd name="T29" fmla="*/ 707 h 1225"/>
                <a:gd name="T30" fmla="*/ 3574 w 4002"/>
                <a:gd name="T31" fmla="*/ 581 h 1225"/>
                <a:gd name="T32" fmla="*/ 3736 w 4002"/>
                <a:gd name="T33" fmla="*/ 406 h 1225"/>
                <a:gd name="T34" fmla="*/ 3850 w 4002"/>
                <a:gd name="T35" fmla="*/ 231 h 1225"/>
                <a:gd name="T36" fmla="*/ 4091 w 4002"/>
                <a:gd name="T37" fmla="*/ 122 h 1225"/>
                <a:gd name="T38" fmla="*/ 4379 w 4002"/>
                <a:gd name="T39" fmla="*/ 156 h 1225"/>
                <a:gd name="T40" fmla="*/ 4572 w 4002"/>
                <a:gd name="T41" fmla="*/ 222 h 1225"/>
                <a:gd name="T42" fmla="*/ 4942 w 4002"/>
                <a:gd name="T43" fmla="*/ 281 h 1225"/>
                <a:gd name="T44" fmla="*/ 5218 w 4002"/>
                <a:gd name="T45" fmla="*/ 231 h 1225"/>
                <a:gd name="T46" fmla="*/ 5366 w 4002"/>
                <a:gd name="T47" fmla="*/ 147 h 1225"/>
                <a:gd name="T48" fmla="*/ 5494 w 4002"/>
                <a:gd name="T49" fmla="*/ 22 h 1225"/>
                <a:gd name="T50" fmla="*/ 5470 w 4002"/>
                <a:gd name="T51" fmla="*/ 14 h 1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connsiteX0" fmla="*/ 0 w 9978"/>
                <a:gd name="connsiteY0" fmla="*/ 9917 h 9917"/>
                <a:gd name="connsiteX1" fmla="*/ 167 w 9978"/>
                <a:gd name="connsiteY1" fmla="*/ 8611 h 9917"/>
                <a:gd name="connsiteX2" fmla="*/ 500 w 9978"/>
                <a:gd name="connsiteY2" fmla="*/ 7868 h 9917"/>
                <a:gd name="connsiteX3" fmla="*/ 1002 w 9978"/>
                <a:gd name="connsiteY3" fmla="*/ 7729 h 9917"/>
                <a:gd name="connsiteX4" fmla="*/ 1522 w 9978"/>
                <a:gd name="connsiteY4" fmla="*/ 8203 h 9917"/>
                <a:gd name="connsiteX5" fmla="*/ 2169 w 9978"/>
                <a:gd name="connsiteY5" fmla="*/ 8750 h 9917"/>
                <a:gd name="connsiteX6" fmla="*/ 2731 w 9978"/>
                <a:gd name="connsiteY6" fmla="*/ 8750 h 9917"/>
                <a:gd name="connsiteX7" fmla="*/ 3086 w 9978"/>
                <a:gd name="connsiteY7" fmla="*/ 7795 h 9917"/>
                <a:gd name="connsiteX8" fmla="*/ 3336 w 9978"/>
                <a:gd name="connsiteY8" fmla="*/ 6709 h 9917"/>
                <a:gd name="connsiteX9" fmla="*/ 3608 w 9978"/>
                <a:gd name="connsiteY9" fmla="*/ 5476 h 9917"/>
                <a:gd name="connsiteX10" fmla="*/ 4005 w 9978"/>
                <a:gd name="connsiteY10" fmla="*/ 4733 h 9917"/>
                <a:gd name="connsiteX11" fmla="*/ 4400 w 9978"/>
                <a:gd name="connsiteY11" fmla="*/ 4660 h 9917"/>
                <a:gd name="connsiteX12" fmla="*/ 4860 w 9978"/>
                <a:gd name="connsiteY12" fmla="*/ 5003 h 9917"/>
                <a:gd name="connsiteX13" fmla="*/ 5402 w 9978"/>
                <a:gd name="connsiteY13" fmla="*/ 5615 h 9917"/>
                <a:gd name="connsiteX14" fmla="*/ 6049 w 9978"/>
                <a:gd name="connsiteY14" fmla="*/ 5688 h 9917"/>
                <a:gd name="connsiteX15" fmla="*/ 6487 w 9978"/>
                <a:gd name="connsiteY15" fmla="*/ 4660 h 9917"/>
                <a:gd name="connsiteX16" fmla="*/ 6779 w 9978"/>
                <a:gd name="connsiteY16" fmla="*/ 3231 h 9917"/>
                <a:gd name="connsiteX17" fmla="*/ 6987 w 9978"/>
                <a:gd name="connsiteY17" fmla="*/ 1803 h 9917"/>
                <a:gd name="connsiteX18" fmla="*/ 7426 w 9978"/>
                <a:gd name="connsiteY18" fmla="*/ 913 h 9917"/>
                <a:gd name="connsiteX19" fmla="*/ 7946 w 9978"/>
                <a:gd name="connsiteY19" fmla="*/ 1190 h 9917"/>
                <a:gd name="connsiteX20" fmla="*/ 8301 w 9978"/>
                <a:gd name="connsiteY20" fmla="*/ 1729 h 9917"/>
                <a:gd name="connsiteX21" fmla="*/ 8968 w 9978"/>
                <a:gd name="connsiteY21" fmla="*/ 2211 h 9917"/>
                <a:gd name="connsiteX22" fmla="*/ 9429 w 9978"/>
                <a:gd name="connsiteY22" fmla="*/ 2061 h 9917"/>
                <a:gd name="connsiteX23" fmla="*/ 9740 w 9978"/>
                <a:gd name="connsiteY23" fmla="*/ 1117 h 9917"/>
                <a:gd name="connsiteX24" fmla="*/ 9970 w 9978"/>
                <a:gd name="connsiteY24" fmla="*/ 97 h 9917"/>
                <a:gd name="connsiteX25" fmla="*/ 9928 w 9978"/>
                <a:gd name="connsiteY25" fmla="*/ 31 h 9917"/>
                <a:gd name="connsiteX0" fmla="*/ 0 w 10000"/>
                <a:gd name="connsiteY0" fmla="*/ 10000 h 10000"/>
                <a:gd name="connsiteX1" fmla="*/ 167 w 10000"/>
                <a:gd name="connsiteY1" fmla="*/ 8683 h 10000"/>
                <a:gd name="connsiteX2" fmla="*/ 501 w 10000"/>
                <a:gd name="connsiteY2" fmla="*/ 7934 h 10000"/>
                <a:gd name="connsiteX3" fmla="*/ 1004 w 10000"/>
                <a:gd name="connsiteY3" fmla="*/ 7794 h 10000"/>
                <a:gd name="connsiteX4" fmla="*/ 1525 w 10000"/>
                <a:gd name="connsiteY4" fmla="*/ 8272 h 10000"/>
                <a:gd name="connsiteX5" fmla="*/ 2174 w 10000"/>
                <a:gd name="connsiteY5" fmla="*/ 8823 h 10000"/>
                <a:gd name="connsiteX6" fmla="*/ 2737 w 10000"/>
                <a:gd name="connsiteY6" fmla="*/ 8823 h 10000"/>
                <a:gd name="connsiteX7" fmla="*/ 3093 w 10000"/>
                <a:gd name="connsiteY7" fmla="*/ 7860 h 10000"/>
                <a:gd name="connsiteX8" fmla="*/ 3343 w 10000"/>
                <a:gd name="connsiteY8" fmla="*/ 6765 h 10000"/>
                <a:gd name="connsiteX9" fmla="*/ 3616 w 10000"/>
                <a:gd name="connsiteY9" fmla="*/ 5522 h 10000"/>
                <a:gd name="connsiteX10" fmla="*/ 4014 w 10000"/>
                <a:gd name="connsiteY10" fmla="*/ 4773 h 10000"/>
                <a:gd name="connsiteX11" fmla="*/ 4410 w 10000"/>
                <a:gd name="connsiteY11" fmla="*/ 4699 h 10000"/>
                <a:gd name="connsiteX12" fmla="*/ 4871 w 10000"/>
                <a:gd name="connsiteY12" fmla="*/ 5045 h 10000"/>
                <a:gd name="connsiteX13" fmla="*/ 5414 w 10000"/>
                <a:gd name="connsiteY13" fmla="*/ 5662 h 10000"/>
                <a:gd name="connsiteX14" fmla="*/ 6062 w 10000"/>
                <a:gd name="connsiteY14" fmla="*/ 5736 h 10000"/>
                <a:gd name="connsiteX15" fmla="*/ 6501 w 10000"/>
                <a:gd name="connsiteY15" fmla="*/ 4699 h 10000"/>
                <a:gd name="connsiteX16" fmla="*/ 6794 w 10000"/>
                <a:gd name="connsiteY16" fmla="*/ 3258 h 10000"/>
                <a:gd name="connsiteX17" fmla="*/ 7002 w 10000"/>
                <a:gd name="connsiteY17" fmla="*/ 1818 h 10000"/>
                <a:gd name="connsiteX18" fmla="*/ 7442 w 10000"/>
                <a:gd name="connsiteY18" fmla="*/ 921 h 10000"/>
                <a:gd name="connsiteX19" fmla="*/ 7964 w 10000"/>
                <a:gd name="connsiteY19" fmla="*/ 1200 h 10000"/>
                <a:gd name="connsiteX20" fmla="*/ 8319 w 10000"/>
                <a:gd name="connsiteY20" fmla="*/ 1743 h 10000"/>
                <a:gd name="connsiteX21" fmla="*/ 8926 w 10000"/>
                <a:gd name="connsiteY21" fmla="*/ 2490 h 10000"/>
                <a:gd name="connsiteX22" fmla="*/ 9450 w 10000"/>
                <a:gd name="connsiteY22" fmla="*/ 2078 h 10000"/>
                <a:gd name="connsiteX23" fmla="*/ 9761 w 10000"/>
                <a:gd name="connsiteY23" fmla="*/ 1126 h 10000"/>
                <a:gd name="connsiteX24" fmla="*/ 9992 w 10000"/>
                <a:gd name="connsiteY24" fmla="*/ 98 h 10000"/>
                <a:gd name="connsiteX25" fmla="*/ 9950 w 10000"/>
                <a:gd name="connsiteY25" fmla="*/ 31 h 10000"/>
                <a:gd name="connsiteX0" fmla="*/ 0 w 10002"/>
                <a:gd name="connsiteY0" fmla="*/ 10554 h 10554"/>
                <a:gd name="connsiteX1" fmla="*/ 167 w 10002"/>
                <a:gd name="connsiteY1" fmla="*/ 9237 h 10554"/>
                <a:gd name="connsiteX2" fmla="*/ 501 w 10002"/>
                <a:gd name="connsiteY2" fmla="*/ 8488 h 10554"/>
                <a:gd name="connsiteX3" fmla="*/ 1004 w 10002"/>
                <a:gd name="connsiteY3" fmla="*/ 8348 h 10554"/>
                <a:gd name="connsiteX4" fmla="*/ 1525 w 10002"/>
                <a:gd name="connsiteY4" fmla="*/ 8826 h 10554"/>
                <a:gd name="connsiteX5" fmla="*/ 2174 w 10002"/>
                <a:gd name="connsiteY5" fmla="*/ 9377 h 10554"/>
                <a:gd name="connsiteX6" fmla="*/ 2737 w 10002"/>
                <a:gd name="connsiteY6" fmla="*/ 9377 h 10554"/>
                <a:gd name="connsiteX7" fmla="*/ 3093 w 10002"/>
                <a:gd name="connsiteY7" fmla="*/ 8414 h 10554"/>
                <a:gd name="connsiteX8" fmla="*/ 3343 w 10002"/>
                <a:gd name="connsiteY8" fmla="*/ 7319 h 10554"/>
                <a:gd name="connsiteX9" fmla="*/ 3616 w 10002"/>
                <a:gd name="connsiteY9" fmla="*/ 6076 h 10554"/>
                <a:gd name="connsiteX10" fmla="*/ 4014 w 10002"/>
                <a:gd name="connsiteY10" fmla="*/ 5327 h 10554"/>
                <a:gd name="connsiteX11" fmla="*/ 4410 w 10002"/>
                <a:gd name="connsiteY11" fmla="*/ 5253 h 10554"/>
                <a:gd name="connsiteX12" fmla="*/ 4871 w 10002"/>
                <a:gd name="connsiteY12" fmla="*/ 5599 h 10554"/>
                <a:gd name="connsiteX13" fmla="*/ 5414 w 10002"/>
                <a:gd name="connsiteY13" fmla="*/ 6216 h 10554"/>
                <a:gd name="connsiteX14" fmla="*/ 6062 w 10002"/>
                <a:gd name="connsiteY14" fmla="*/ 6290 h 10554"/>
                <a:gd name="connsiteX15" fmla="*/ 6501 w 10002"/>
                <a:gd name="connsiteY15" fmla="*/ 5253 h 10554"/>
                <a:gd name="connsiteX16" fmla="*/ 6794 w 10002"/>
                <a:gd name="connsiteY16" fmla="*/ 3812 h 10554"/>
                <a:gd name="connsiteX17" fmla="*/ 7002 w 10002"/>
                <a:gd name="connsiteY17" fmla="*/ 2372 h 10554"/>
                <a:gd name="connsiteX18" fmla="*/ 7442 w 10002"/>
                <a:gd name="connsiteY18" fmla="*/ 1475 h 10554"/>
                <a:gd name="connsiteX19" fmla="*/ 7964 w 10002"/>
                <a:gd name="connsiteY19" fmla="*/ 1754 h 10554"/>
                <a:gd name="connsiteX20" fmla="*/ 8319 w 10002"/>
                <a:gd name="connsiteY20" fmla="*/ 2297 h 10554"/>
                <a:gd name="connsiteX21" fmla="*/ 8926 w 10002"/>
                <a:gd name="connsiteY21" fmla="*/ 3044 h 10554"/>
                <a:gd name="connsiteX22" fmla="*/ 9450 w 10002"/>
                <a:gd name="connsiteY22" fmla="*/ 2632 h 10554"/>
                <a:gd name="connsiteX23" fmla="*/ 9761 w 10002"/>
                <a:gd name="connsiteY23" fmla="*/ 1680 h 10554"/>
                <a:gd name="connsiteX24" fmla="*/ 9992 w 10002"/>
                <a:gd name="connsiteY24" fmla="*/ 652 h 10554"/>
                <a:gd name="connsiteX25" fmla="*/ 9971 w 10002"/>
                <a:gd name="connsiteY25" fmla="*/ 0 h 10554"/>
                <a:gd name="connsiteX0" fmla="*/ 0 w 10096"/>
                <a:gd name="connsiteY0" fmla="*/ 11074 h 11074"/>
                <a:gd name="connsiteX1" fmla="*/ 167 w 10096"/>
                <a:gd name="connsiteY1" fmla="*/ 9757 h 11074"/>
                <a:gd name="connsiteX2" fmla="*/ 501 w 10096"/>
                <a:gd name="connsiteY2" fmla="*/ 9008 h 11074"/>
                <a:gd name="connsiteX3" fmla="*/ 1004 w 10096"/>
                <a:gd name="connsiteY3" fmla="*/ 8868 h 11074"/>
                <a:gd name="connsiteX4" fmla="*/ 1525 w 10096"/>
                <a:gd name="connsiteY4" fmla="*/ 9346 h 11074"/>
                <a:gd name="connsiteX5" fmla="*/ 2174 w 10096"/>
                <a:gd name="connsiteY5" fmla="*/ 9897 h 11074"/>
                <a:gd name="connsiteX6" fmla="*/ 2737 w 10096"/>
                <a:gd name="connsiteY6" fmla="*/ 9897 h 11074"/>
                <a:gd name="connsiteX7" fmla="*/ 3093 w 10096"/>
                <a:gd name="connsiteY7" fmla="*/ 8934 h 11074"/>
                <a:gd name="connsiteX8" fmla="*/ 3343 w 10096"/>
                <a:gd name="connsiteY8" fmla="*/ 7839 h 11074"/>
                <a:gd name="connsiteX9" fmla="*/ 3616 w 10096"/>
                <a:gd name="connsiteY9" fmla="*/ 6596 h 11074"/>
                <a:gd name="connsiteX10" fmla="*/ 4014 w 10096"/>
                <a:gd name="connsiteY10" fmla="*/ 5847 h 11074"/>
                <a:gd name="connsiteX11" fmla="*/ 4410 w 10096"/>
                <a:gd name="connsiteY11" fmla="*/ 5773 h 11074"/>
                <a:gd name="connsiteX12" fmla="*/ 4871 w 10096"/>
                <a:gd name="connsiteY12" fmla="*/ 6119 h 11074"/>
                <a:gd name="connsiteX13" fmla="*/ 5414 w 10096"/>
                <a:gd name="connsiteY13" fmla="*/ 6736 h 11074"/>
                <a:gd name="connsiteX14" fmla="*/ 6062 w 10096"/>
                <a:gd name="connsiteY14" fmla="*/ 6810 h 11074"/>
                <a:gd name="connsiteX15" fmla="*/ 6501 w 10096"/>
                <a:gd name="connsiteY15" fmla="*/ 5773 h 11074"/>
                <a:gd name="connsiteX16" fmla="*/ 6794 w 10096"/>
                <a:gd name="connsiteY16" fmla="*/ 4332 h 11074"/>
                <a:gd name="connsiteX17" fmla="*/ 7002 w 10096"/>
                <a:gd name="connsiteY17" fmla="*/ 2892 h 11074"/>
                <a:gd name="connsiteX18" fmla="*/ 7442 w 10096"/>
                <a:gd name="connsiteY18" fmla="*/ 1995 h 11074"/>
                <a:gd name="connsiteX19" fmla="*/ 7964 w 10096"/>
                <a:gd name="connsiteY19" fmla="*/ 2274 h 11074"/>
                <a:gd name="connsiteX20" fmla="*/ 8319 w 10096"/>
                <a:gd name="connsiteY20" fmla="*/ 2817 h 11074"/>
                <a:gd name="connsiteX21" fmla="*/ 8926 w 10096"/>
                <a:gd name="connsiteY21" fmla="*/ 3564 h 11074"/>
                <a:gd name="connsiteX22" fmla="*/ 9450 w 10096"/>
                <a:gd name="connsiteY22" fmla="*/ 3152 h 11074"/>
                <a:gd name="connsiteX23" fmla="*/ 9761 w 10096"/>
                <a:gd name="connsiteY23" fmla="*/ 2200 h 11074"/>
                <a:gd name="connsiteX24" fmla="*/ 9992 w 10096"/>
                <a:gd name="connsiteY24" fmla="*/ 1172 h 11074"/>
                <a:gd name="connsiteX25" fmla="*/ 10096 w 10096"/>
                <a:gd name="connsiteY25" fmla="*/ 0 h 11074"/>
                <a:gd name="connsiteX0" fmla="*/ 0 w 10179"/>
                <a:gd name="connsiteY0" fmla="*/ 11204 h 11204"/>
                <a:gd name="connsiteX1" fmla="*/ 167 w 10179"/>
                <a:gd name="connsiteY1" fmla="*/ 9887 h 11204"/>
                <a:gd name="connsiteX2" fmla="*/ 501 w 10179"/>
                <a:gd name="connsiteY2" fmla="*/ 9138 h 11204"/>
                <a:gd name="connsiteX3" fmla="*/ 1004 w 10179"/>
                <a:gd name="connsiteY3" fmla="*/ 8998 h 11204"/>
                <a:gd name="connsiteX4" fmla="*/ 1525 w 10179"/>
                <a:gd name="connsiteY4" fmla="*/ 9476 h 11204"/>
                <a:gd name="connsiteX5" fmla="*/ 2174 w 10179"/>
                <a:gd name="connsiteY5" fmla="*/ 10027 h 11204"/>
                <a:gd name="connsiteX6" fmla="*/ 2737 w 10179"/>
                <a:gd name="connsiteY6" fmla="*/ 10027 h 11204"/>
                <a:gd name="connsiteX7" fmla="*/ 3093 w 10179"/>
                <a:gd name="connsiteY7" fmla="*/ 9064 h 11204"/>
                <a:gd name="connsiteX8" fmla="*/ 3343 w 10179"/>
                <a:gd name="connsiteY8" fmla="*/ 7969 h 11204"/>
                <a:gd name="connsiteX9" fmla="*/ 3616 w 10179"/>
                <a:gd name="connsiteY9" fmla="*/ 6726 h 11204"/>
                <a:gd name="connsiteX10" fmla="*/ 4014 w 10179"/>
                <a:gd name="connsiteY10" fmla="*/ 5977 h 11204"/>
                <a:gd name="connsiteX11" fmla="*/ 4410 w 10179"/>
                <a:gd name="connsiteY11" fmla="*/ 5903 h 11204"/>
                <a:gd name="connsiteX12" fmla="*/ 4871 w 10179"/>
                <a:gd name="connsiteY12" fmla="*/ 6249 h 11204"/>
                <a:gd name="connsiteX13" fmla="*/ 5414 w 10179"/>
                <a:gd name="connsiteY13" fmla="*/ 6866 h 11204"/>
                <a:gd name="connsiteX14" fmla="*/ 6062 w 10179"/>
                <a:gd name="connsiteY14" fmla="*/ 6940 h 11204"/>
                <a:gd name="connsiteX15" fmla="*/ 6501 w 10179"/>
                <a:gd name="connsiteY15" fmla="*/ 5903 h 11204"/>
                <a:gd name="connsiteX16" fmla="*/ 6794 w 10179"/>
                <a:gd name="connsiteY16" fmla="*/ 4462 h 11204"/>
                <a:gd name="connsiteX17" fmla="*/ 7002 w 10179"/>
                <a:gd name="connsiteY17" fmla="*/ 3022 h 11204"/>
                <a:gd name="connsiteX18" fmla="*/ 7442 w 10179"/>
                <a:gd name="connsiteY18" fmla="*/ 2125 h 11204"/>
                <a:gd name="connsiteX19" fmla="*/ 7964 w 10179"/>
                <a:gd name="connsiteY19" fmla="*/ 2404 h 11204"/>
                <a:gd name="connsiteX20" fmla="*/ 8319 w 10179"/>
                <a:gd name="connsiteY20" fmla="*/ 2947 h 11204"/>
                <a:gd name="connsiteX21" fmla="*/ 8926 w 10179"/>
                <a:gd name="connsiteY21" fmla="*/ 3694 h 11204"/>
                <a:gd name="connsiteX22" fmla="*/ 9450 w 10179"/>
                <a:gd name="connsiteY22" fmla="*/ 3282 h 11204"/>
                <a:gd name="connsiteX23" fmla="*/ 9761 w 10179"/>
                <a:gd name="connsiteY23" fmla="*/ 2330 h 11204"/>
                <a:gd name="connsiteX24" fmla="*/ 9992 w 10179"/>
                <a:gd name="connsiteY24" fmla="*/ 1302 h 11204"/>
                <a:gd name="connsiteX25" fmla="*/ 10179 w 10179"/>
                <a:gd name="connsiteY25" fmla="*/ 0 h 11204"/>
                <a:gd name="connsiteX0" fmla="*/ 0 w 10428"/>
                <a:gd name="connsiteY0" fmla="*/ 12958 h 12958"/>
                <a:gd name="connsiteX1" fmla="*/ 167 w 10428"/>
                <a:gd name="connsiteY1" fmla="*/ 11641 h 12958"/>
                <a:gd name="connsiteX2" fmla="*/ 501 w 10428"/>
                <a:gd name="connsiteY2" fmla="*/ 10892 h 12958"/>
                <a:gd name="connsiteX3" fmla="*/ 1004 w 10428"/>
                <a:gd name="connsiteY3" fmla="*/ 10752 h 12958"/>
                <a:gd name="connsiteX4" fmla="*/ 1525 w 10428"/>
                <a:gd name="connsiteY4" fmla="*/ 11230 h 12958"/>
                <a:gd name="connsiteX5" fmla="*/ 2174 w 10428"/>
                <a:gd name="connsiteY5" fmla="*/ 11781 h 12958"/>
                <a:gd name="connsiteX6" fmla="*/ 2737 w 10428"/>
                <a:gd name="connsiteY6" fmla="*/ 11781 h 12958"/>
                <a:gd name="connsiteX7" fmla="*/ 3093 w 10428"/>
                <a:gd name="connsiteY7" fmla="*/ 10818 h 12958"/>
                <a:gd name="connsiteX8" fmla="*/ 3343 w 10428"/>
                <a:gd name="connsiteY8" fmla="*/ 9723 h 12958"/>
                <a:gd name="connsiteX9" fmla="*/ 3616 w 10428"/>
                <a:gd name="connsiteY9" fmla="*/ 8480 h 12958"/>
                <a:gd name="connsiteX10" fmla="*/ 4014 w 10428"/>
                <a:gd name="connsiteY10" fmla="*/ 7731 h 12958"/>
                <a:gd name="connsiteX11" fmla="*/ 4410 w 10428"/>
                <a:gd name="connsiteY11" fmla="*/ 7657 h 12958"/>
                <a:gd name="connsiteX12" fmla="*/ 4871 w 10428"/>
                <a:gd name="connsiteY12" fmla="*/ 8003 h 12958"/>
                <a:gd name="connsiteX13" fmla="*/ 5414 w 10428"/>
                <a:gd name="connsiteY13" fmla="*/ 8620 h 12958"/>
                <a:gd name="connsiteX14" fmla="*/ 6062 w 10428"/>
                <a:gd name="connsiteY14" fmla="*/ 8694 h 12958"/>
                <a:gd name="connsiteX15" fmla="*/ 6501 w 10428"/>
                <a:gd name="connsiteY15" fmla="*/ 7657 h 12958"/>
                <a:gd name="connsiteX16" fmla="*/ 6794 w 10428"/>
                <a:gd name="connsiteY16" fmla="*/ 6216 h 12958"/>
                <a:gd name="connsiteX17" fmla="*/ 7002 w 10428"/>
                <a:gd name="connsiteY17" fmla="*/ 4776 h 12958"/>
                <a:gd name="connsiteX18" fmla="*/ 7442 w 10428"/>
                <a:gd name="connsiteY18" fmla="*/ 3879 h 12958"/>
                <a:gd name="connsiteX19" fmla="*/ 7964 w 10428"/>
                <a:gd name="connsiteY19" fmla="*/ 4158 h 12958"/>
                <a:gd name="connsiteX20" fmla="*/ 8319 w 10428"/>
                <a:gd name="connsiteY20" fmla="*/ 4701 h 12958"/>
                <a:gd name="connsiteX21" fmla="*/ 8926 w 10428"/>
                <a:gd name="connsiteY21" fmla="*/ 5448 h 12958"/>
                <a:gd name="connsiteX22" fmla="*/ 9450 w 10428"/>
                <a:gd name="connsiteY22" fmla="*/ 5036 h 12958"/>
                <a:gd name="connsiteX23" fmla="*/ 9761 w 10428"/>
                <a:gd name="connsiteY23" fmla="*/ 4084 h 12958"/>
                <a:gd name="connsiteX24" fmla="*/ 9992 w 10428"/>
                <a:gd name="connsiteY24" fmla="*/ 3056 h 12958"/>
                <a:gd name="connsiteX25" fmla="*/ 10428 w 10428"/>
                <a:gd name="connsiteY25" fmla="*/ 0 h 12958"/>
                <a:gd name="connsiteX0" fmla="*/ 0 w 10428"/>
                <a:gd name="connsiteY0" fmla="*/ 12958 h 12958"/>
                <a:gd name="connsiteX1" fmla="*/ 167 w 10428"/>
                <a:gd name="connsiteY1" fmla="*/ 11641 h 12958"/>
                <a:gd name="connsiteX2" fmla="*/ 501 w 10428"/>
                <a:gd name="connsiteY2" fmla="*/ 10892 h 12958"/>
                <a:gd name="connsiteX3" fmla="*/ 1004 w 10428"/>
                <a:gd name="connsiteY3" fmla="*/ 10752 h 12958"/>
                <a:gd name="connsiteX4" fmla="*/ 1525 w 10428"/>
                <a:gd name="connsiteY4" fmla="*/ 11230 h 12958"/>
                <a:gd name="connsiteX5" fmla="*/ 2174 w 10428"/>
                <a:gd name="connsiteY5" fmla="*/ 11781 h 12958"/>
                <a:gd name="connsiteX6" fmla="*/ 2737 w 10428"/>
                <a:gd name="connsiteY6" fmla="*/ 11781 h 12958"/>
                <a:gd name="connsiteX7" fmla="*/ 3093 w 10428"/>
                <a:gd name="connsiteY7" fmla="*/ 10818 h 12958"/>
                <a:gd name="connsiteX8" fmla="*/ 3343 w 10428"/>
                <a:gd name="connsiteY8" fmla="*/ 9723 h 12958"/>
                <a:gd name="connsiteX9" fmla="*/ 3616 w 10428"/>
                <a:gd name="connsiteY9" fmla="*/ 8480 h 12958"/>
                <a:gd name="connsiteX10" fmla="*/ 4014 w 10428"/>
                <a:gd name="connsiteY10" fmla="*/ 7731 h 12958"/>
                <a:gd name="connsiteX11" fmla="*/ 4410 w 10428"/>
                <a:gd name="connsiteY11" fmla="*/ 7657 h 12958"/>
                <a:gd name="connsiteX12" fmla="*/ 4871 w 10428"/>
                <a:gd name="connsiteY12" fmla="*/ 8003 h 12958"/>
                <a:gd name="connsiteX13" fmla="*/ 5414 w 10428"/>
                <a:gd name="connsiteY13" fmla="*/ 8620 h 12958"/>
                <a:gd name="connsiteX14" fmla="*/ 6062 w 10428"/>
                <a:gd name="connsiteY14" fmla="*/ 8694 h 12958"/>
                <a:gd name="connsiteX15" fmla="*/ 6501 w 10428"/>
                <a:gd name="connsiteY15" fmla="*/ 7657 h 12958"/>
                <a:gd name="connsiteX16" fmla="*/ 6794 w 10428"/>
                <a:gd name="connsiteY16" fmla="*/ 6216 h 12958"/>
                <a:gd name="connsiteX17" fmla="*/ 7002 w 10428"/>
                <a:gd name="connsiteY17" fmla="*/ 4776 h 12958"/>
                <a:gd name="connsiteX18" fmla="*/ 7442 w 10428"/>
                <a:gd name="connsiteY18" fmla="*/ 3879 h 12958"/>
                <a:gd name="connsiteX19" fmla="*/ 7964 w 10428"/>
                <a:gd name="connsiteY19" fmla="*/ 4158 h 12958"/>
                <a:gd name="connsiteX20" fmla="*/ 8319 w 10428"/>
                <a:gd name="connsiteY20" fmla="*/ 4701 h 12958"/>
                <a:gd name="connsiteX21" fmla="*/ 8926 w 10428"/>
                <a:gd name="connsiteY21" fmla="*/ 5448 h 12958"/>
                <a:gd name="connsiteX22" fmla="*/ 9450 w 10428"/>
                <a:gd name="connsiteY22" fmla="*/ 5036 h 12958"/>
                <a:gd name="connsiteX23" fmla="*/ 9761 w 10428"/>
                <a:gd name="connsiteY23" fmla="*/ 4084 h 12958"/>
                <a:gd name="connsiteX24" fmla="*/ 9992 w 10428"/>
                <a:gd name="connsiteY24" fmla="*/ 3056 h 12958"/>
                <a:gd name="connsiteX25" fmla="*/ 10109 w 10428"/>
                <a:gd name="connsiteY25" fmla="*/ 1588 h 12958"/>
                <a:gd name="connsiteX26" fmla="*/ 10428 w 10428"/>
                <a:gd name="connsiteY26" fmla="*/ 0 h 12958"/>
                <a:gd name="connsiteX0" fmla="*/ 0 w 10532"/>
                <a:gd name="connsiteY0" fmla="*/ 12958 h 12958"/>
                <a:gd name="connsiteX1" fmla="*/ 167 w 10532"/>
                <a:gd name="connsiteY1" fmla="*/ 11641 h 12958"/>
                <a:gd name="connsiteX2" fmla="*/ 501 w 10532"/>
                <a:gd name="connsiteY2" fmla="*/ 10892 h 12958"/>
                <a:gd name="connsiteX3" fmla="*/ 1004 w 10532"/>
                <a:gd name="connsiteY3" fmla="*/ 10752 h 12958"/>
                <a:gd name="connsiteX4" fmla="*/ 1525 w 10532"/>
                <a:gd name="connsiteY4" fmla="*/ 11230 h 12958"/>
                <a:gd name="connsiteX5" fmla="*/ 2174 w 10532"/>
                <a:gd name="connsiteY5" fmla="*/ 11781 h 12958"/>
                <a:gd name="connsiteX6" fmla="*/ 2737 w 10532"/>
                <a:gd name="connsiteY6" fmla="*/ 11781 h 12958"/>
                <a:gd name="connsiteX7" fmla="*/ 3093 w 10532"/>
                <a:gd name="connsiteY7" fmla="*/ 10818 h 12958"/>
                <a:gd name="connsiteX8" fmla="*/ 3343 w 10532"/>
                <a:gd name="connsiteY8" fmla="*/ 9723 h 12958"/>
                <a:gd name="connsiteX9" fmla="*/ 3616 w 10532"/>
                <a:gd name="connsiteY9" fmla="*/ 8480 h 12958"/>
                <a:gd name="connsiteX10" fmla="*/ 4014 w 10532"/>
                <a:gd name="connsiteY10" fmla="*/ 7731 h 12958"/>
                <a:gd name="connsiteX11" fmla="*/ 4410 w 10532"/>
                <a:gd name="connsiteY11" fmla="*/ 7657 h 12958"/>
                <a:gd name="connsiteX12" fmla="*/ 4871 w 10532"/>
                <a:gd name="connsiteY12" fmla="*/ 8003 h 12958"/>
                <a:gd name="connsiteX13" fmla="*/ 5414 w 10532"/>
                <a:gd name="connsiteY13" fmla="*/ 8620 h 12958"/>
                <a:gd name="connsiteX14" fmla="*/ 6062 w 10532"/>
                <a:gd name="connsiteY14" fmla="*/ 8694 h 12958"/>
                <a:gd name="connsiteX15" fmla="*/ 6501 w 10532"/>
                <a:gd name="connsiteY15" fmla="*/ 7657 h 12958"/>
                <a:gd name="connsiteX16" fmla="*/ 6794 w 10532"/>
                <a:gd name="connsiteY16" fmla="*/ 6216 h 12958"/>
                <a:gd name="connsiteX17" fmla="*/ 7002 w 10532"/>
                <a:gd name="connsiteY17" fmla="*/ 4776 h 12958"/>
                <a:gd name="connsiteX18" fmla="*/ 7442 w 10532"/>
                <a:gd name="connsiteY18" fmla="*/ 3879 h 12958"/>
                <a:gd name="connsiteX19" fmla="*/ 7964 w 10532"/>
                <a:gd name="connsiteY19" fmla="*/ 4158 h 12958"/>
                <a:gd name="connsiteX20" fmla="*/ 8319 w 10532"/>
                <a:gd name="connsiteY20" fmla="*/ 4701 h 12958"/>
                <a:gd name="connsiteX21" fmla="*/ 8926 w 10532"/>
                <a:gd name="connsiteY21" fmla="*/ 5448 h 12958"/>
                <a:gd name="connsiteX22" fmla="*/ 9450 w 10532"/>
                <a:gd name="connsiteY22" fmla="*/ 5036 h 12958"/>
                <a:gd name="connsiteX23" fmla="*/ 9761 w 10532"/>
                <a:gd name="connsiteY23" fmla="*/ 4084 h 12958"/>
                <a:gd name="connsiteX24" fmla="*/ 9992 w 10532"/>
                <a:gd name="connsiteY24" fmla="*/ 3056 h 12958"/>
                <a:gd name="connsiteX25" fmla="*/ 10109 w 10532"/>
                <a:gd name="connsiteY25" fmla="*/ 1588 h 12958"/>
                <a:gd name="connsiteX26" fmla="*/ 10532 w 10532"/>
                <a:gd name="connsiteY26" fmla="*/ 0 h 12958"/>
                <a:gd name="connsiteX0" fmla="*/ 0 w 11484"/>
                <a:gd name="connsiteY0" fmla="*/ 11701 h 11701"/>
                <a:gd name="connsiteX1" fmla="*/ 167 w 11484"/>
                <a:gd name="connsiteY1" fmla="*/ 10384 h 11701"/>
                <a:gd name="connsiteX2" fmla="*/ 501 w 11484"/>
                <a:gd name="connsiteY2" fmla="*/ 9635 h 11701"/>
                <a:gd name="connsiteX3" fmla="*/ 1004 w 11484"/>
                <a:gd name="connsiteY3" fmla="*/ 9495 h 11701"/>
                <a:gd name="connsiteX4" fmla="*/ 1525 w 11484"/>
                <a:gd name="connsiteY4" fmla="*/ 9973 h 11701"/>
                <a:gd name="connsiteX5" fmla="*/ 2174 w 11484"/>
                <a:gd name="connsiteY5" fmla="*/ 10524 h 11701"/>
                <a:gd name="connsiteX6" fmla="*/ 2737 w 11484"/>
                <a:gd name="connsiteY6" fmla="*/ 10524 h 11701"/>
                <a:gd name="connsiteX7" fmla="*/ 3093 w 11484"/>
                <a:gd name="connsiteY7" fmla="*/ 9561 h 11701"/>
                <a:gd name="connsiteX8" fmla="*/ 3343 w 11484"/>
                <a:gd name="connsiteY8" fmla="*/ 8466 h 11701"/>
                <a:gd name="connsiteX9" fmla="*/ 3616 w 11484"/>
                <a:gd name="connsiteY9" fmla="*/ 7223 h 11701"/>
                <a:gd name="connsiteX10" fmla="*/ 4014 w 11484"/>
                <a:gd name="connsiteY10" fmla="*/ 6474 h 11701"/>
                <a:gd name="connsiteX11" fmla="*/ 4410 w 11484"/>
                <a:gd name="connsiteY11" fmla="*/ 6400 h 11701"/>
                <a:gd name="connsiteX12" fmla="*/ 4871 w 11484"/>
                <a:gd name="connsiteY12" fmla="*/ 6746 h 11701"/>
                <a:gd name="connsiteX13" fmla="*/ 5414 w 11484"/>
                <a:gd name="connsiteY13" fmla="*/ 7363 h 11701"/>
                <a:gd name="connsiteX14" fmla="*/ 6062 w 11484"/>
                <a:gd name="connsiteY14" fmla="*/ 7437 h 11701"/>
                <a:gd name="connsiteX15" fmla="*/ 6501 w 11484"/>
                <a:gd name="connsiteY15" fmla="*/ 6400 h 11701"/>
                <a:gd name="connsiteX16" fmla="*/ 6794 w 11484"/>
                <a:gd name="connsiteY16" fmla="*/ 4959 h 11701"/>
                <a:gd name="connsiteX17" fmla="*/ 7002 w 11484"/>
                <a:gd name="connsiteY17" fmla="*/ 3519 h 11701"/>
                <a:gd name="connsiteX18" fmla="*/ 7442 w 11484"/>
                <a:gd name="connsiteY18" fmla="*/ 2622 h 11701"/>
                <a:gd name="connsiteX19" fmla="*/ 7964 w 11484"/>
                <a:gd name="connsiteY19" fmla="*/ 2901 h 11701"/>
                <a:gd name="connsiteX20" fmla="*/ 8319 w 11484"/>
                <a:gd name="connsiteY20" fmla="*/ 3444 h 11701"/>
                <a:gd name="connsiteX21" fmla="*/ 8926 w 11484"/>
                <a:gd name="connsiteY21" fmla="*/ 4191 h 11701"/>
                <a:gd name="connsiteX22" fmla="*/ 9450 w 11484"/>
                <a:gd name="connsiteY22" fmla="*/ 3779 h 11701"/>
                <a:gd name="connsiteX23" fmla="*/ 9761 w 11484"/>
                <a:gd name="connsiteY23" fmla="*/ 2827 h 11701"/>
                <a:gd name="connsiteX24" fmla="*/ 9992 w 11484"/>
                <a:gd name="connsiteY24" fmla="*/ 1799 h 11701"/>
                <a:gd name="connsiteX25" fmla="*/ 10109 w 11484"/>
                <a:gd name="connsiteY25" fmla="*/ 331 h 11701"/>
                <a:gd name="connsiteX26" fmla="*/ 11484 w 11484"/>
                <a:gd name="connsiteY26" fmla="*/ 0 h 11701"/>
                <a:gd name="connsiteX0" fmla="*/ 0 w 11484"/>
                <a:gd name="connsiteY0" fmla="*/ 12112 h 12112"/>
                <a:gd name="connsiteX1" fmla="*/ 167 w 11484"/>
                <a:gd name="connsiteY1" fmla="*/ 10795 h 12112"/>
                <a:gd name="connsiteX2" fmla="*/ 501 w 11484"/>
                <a:gd name="connsiteY2" fmla="*/ 10046 h 12112"/>
                <a:gd name="connsiteX3" fmla="*/ 1004 w 11484"/>
                <a:gd name="connsiteY3" fmla="*/ 9906 h 12112"/>
                <a:gd name="connsiteX4" fmla="*/ 1525 w 11484"/>
                <a:gd name="connsiteY4" fmla="*/ 10384 h 12112"/>
                <a:gd name="connsiteX5" fmla="*/ 2174 w 11484"/>
                <a:gd name="connsiteY5" fmla="*/ 10935 h 12112"/>
                <a:gd name="connsiteX6" fmla="*/ 2737 w 11484"/>
                <a:gd name="connsiteY6" fmla="*/ 10935 h 12112"/>
                <a:gd name="connsiteX7" fmla="*/ 3093 w 11484"/>
                <a:gd name="connsiteY7" fmla="*/ 9972 h 12112"/>
                <a:gd name="connsiteX8" fmla="*/ 3343 w 11484"/>
                <a:gd name="connsiteY8" fmla="*/ 8877 h 12112"/>
                <a:gd name="connsiteX9" fmla="*/ 3616 w 11484"/>
                <a:gd name="connsiteY9" fmla="*/ 7634 h 12112"/>
                <a:gd name="connsiteX10" fmla="*/ 4014 w 11484"/>
                <a:gd name="connsiteY10" fmla="*/ 6885 h 12112"/>
                <a:gd name="connsiteX11" fmla="*/ 4410 w 11484"/>
                <a:gd name="connsiteY11" fmla="*/ 6811 h 12112"/>
                <a:gd name="connsiteX12" fmla="*/ 4871 w 11484"/>
                <a:gd name="connsiteY12" fmla="*/ 7157 h 12112"/>
                <a:gd name="connsiteX13" fmla="*/ 5414 w 11484"/>
                <a:gd name="connsiteY13" fmla="*/ 7774 h 12112"/>
                <a:gd name="connsiteX14" fmla="*/ 6062 w 11484"/>
                <a:gd name="connsiteY14" fmla="*/ 7848 h 12112"/>
                <a:gd name="connsiteX15" fmla="*/ 6501 w 11484"/>
                <a:gd name="connsiteY15" fmla="*/ 6811 h 12112"/>
                <a:gd name="connsiteX16" fmla="*/ 6794 w 11484"/>
                <a:gd name="connsiteY16" fmla="*/ 5370 h 12112"/>
                <a:gd name="connsiteX17" fmla="*/ 7002 w 11484"/>
                <a:gd name="connsiteY17" fmla="*/ 3930 h 12112"/>
                <a:gd name="connsiteX18" fmla="*/ 7442 w 11484"/>
                <a:gd name="connsiteY18" fmla="*/ 3033 h 12112"/>
                <a:gd name="connsiteX19" fmla="*/ 7964 w 11484"/>
                <a:gd name="connsiteY19" fmla="*/ 3312 h 12112"/>
                <a:gd name="connsiteX20" fmla="*/ 8319 w 11484"/>
                <a:gd name="connsiteY20" fmla="*/ 3855 h 12112"/>
                <a:gd name="connsiteX21" fmla="*/ 8926 w 11484"/>
                <a:gd name="connsiteY21" fmla="*/ 4602 h 12112"/>
                <a:gd name="connsiteX22" fmla="*/ 9450 w 11484"/>
                <a:gd name="connsiteY22" fmla="*/ 4190 h 12112"/>
                <a:gd name="connsiteX23" fmla="*/ 9761 w 11484"/>
                <a:gd name="connsiteY23" fmla="*/ 3238 h 12112"/>
                <a:gd name="connsiteX24" fmla="*/ 9992 w 11484"/>
                <a:gd name="connsiteY24" fmla="*/ 2210 h 12112"/>
                <a:gd name="connsiteX25" fmla="*/ 10109 w 11484"/>
                <a:gd name="connsiteY25" fmla="*/ 742 h 12112"/>
                <a:gd name="connsiteX26" fmla="*/ 10565 w 11484"/>
                <a:gd name="connsiteY26" fmla="*/ 4 h 12112"/>
                <a:gd name="connsiteX27" fmla="*/ 11484 w 11484"/>
                <a:gd name="connsiteY27" fmla="*/ 411 h 12112"/>
                <a:gd name="connsiteX0" fmla="*/ 0 w 11484"/>
                <a:gd name="connsiteY0" fmla="*/ 12254 h 12254"/>
                <a:gd name="connsiteX1" fmla="*/ 167 w 11484"/>
                <a:gd name="connsiteY1" fmla="*/ 10937 h 12254"/>
                <a:gd name="connsiteX2" fmla="*/ 501 w 11484"/>
                <a:gd name="connsiteY2" fmla="*/ 10188 h 12254"/>
                <a:gd name="connsiteX3" fmla="*/ 1004 w 11484"/>
                <a:gd name="connsiteY3" fmla="*/ 10048 h 12254"/>
                <a:gd name="connsiteX4" fmla="*/ 1525 w 11484"/>
                <a:gd name="connsiteY4" fmla="*/ 10526 h 12254"/>
                <a:gd name="connsiteX5" fmla="*/ 2174 w 11484"/>
                <a:gd name="connsiteY5" fmla="*/ 11077 h 12254"/>
                <a:gd name="connsiteX6" fmla="*/ 2737 w 11484"/>
                <a:gd name="connsiteY6" fmla="*/ 11077 h 12254"/>
                <a:gd name="connsiteX7" fmla="*/ 3093 w 11484"/>
                <a:gd name="connsiteY7" fmla="*/ 10114 h 12254"/>
                <a:gd name="connsiteX8" fmla="*/ 3343 w 11484"/>
                <a:gd name="connsiteY8" fmla="*/ 9019 h 12254"/>
                <a:gd name="connsiteX9" fmla="*/ 3616 w 11484"/>
                <a:gd name="connsiteY9" fmla="*/ 7776 h 12254"/>
                <a:gd name="connsiteX10" fmla="*/ 4014 w 11484"/>
                <a:gd name="connsiteY10" fmla="*/ 7027 h 12254"/>
                <a:gd name="connsiteX11" fmla="*/ 4410 w 11484"/>
                <a:gd name="connsiteY11" fmla="*/ 6953 h 12254"/>
                <a:gd name="connsiteX12" fmla="*/ 4871 w 11484"/>
                <a:gd name="connsiteY12" fmla="*/ 7299 h 12254"/>
                <a:gd name="connsiteX13" fmla="*/ 5414 w 11484"/>
                <a:gd name="connsiteY13" fmla="*/ 7916 h 12254"/>
                <a:gd name="connsiteX14" fmla="*/ 6062 w 11484"/>
                <a:gd name="connsiteY14" fmla="*/ 7990 h 12254"/>
                <a:gd name="connsiteX15" fmla="*/ 6501 w 11484"/>
                <a:gd name="connsiteY15" fmla="*/ 6953 h 12254"/>
                <a:gd name="connsiteX16" fmla="*/ 6794 w 11484"/>
                <a:gd name="connsiteY16" fmla="*/ 5512 h 12254"/>
                <a:gd name="connsiteX17" fmla="*/ 7002 w 11484"/>
                <a:gd name="connsiteY17" fmla="*/ 4072 h 12254"/>
                <a:gd name="connsiteX18" fmla="*/ 7442 w 11484"/>
                <a:gd name="connsiteY18" fmla="*/ 3175 h 12254"/>
                <a:gd name="connsiteX19" fmla="*/ 7964 w 11484"/>
                <a:gd name="connsiteY19" fmla="*/ 3454 h 12254"/>
                <a:gd name="connsiteX20" fmla="*/ 8319 w 11484"/>
                <a:gd name="connsiteY20" fmla="*/ 3997 h 12254"/>
                <a:gd name="connsiteX21" fmla="*/ 8926 w 11484"/>
                <a:gd name="connsiteY21" fmla="*/ 4744 h 12254"/>
                <a:gd name="connsiteX22" fmla="*/ 9450 w 11484"/>
                <a:gd name="connsiteY22" fmla="*/ 4332 h 12254"/>
                <a:gd name="connsiteX23" fmla="*/ 9761 w 11484"/>
                <a:gd name="connsiteY23" fmla="*/ 3380 h 12254"/>
                <a:gd name="connsiteX24" fmla="*/ 9992 w 11484"/>
                <a:gd name="connsiteY24" fmla="*/ 2352 h 12254"/>
                <a:gd name="connsiteX25" fmla="*/ 10109 w 11484"/>
                <a:gd name="connsiteY25" fmla="*/ 884 h 12254"/>
                <a:gd name="connsiteX26" fmla="*/ 10565 w 11484"/>
                <a:gd name="connsiteY26" fmla="*/ 146 h 12254"/>
                <a:gd name="connsiteX27" fmla="*/ 10998 w 11484"/>
                <a:gd name="connsiteY27" fmla="*/ 23 h 12254"/>
                <a:gd name="connsiteX28" fmla="*/ 11484 w 11484"/>
                <a:gd name="connsiteY28" fmla="*/ 553 h 12254"/>
                <a:gd name="connsiteX0" fmla="*/ 0 w 11484"/>
                <a:gd name="connsiteY0" fmla="*/ 12295 h 12295"/>
                <a:gd name="connsiteX1" fmla="*/ 167 w 11484"/>
                <a:gd name="connsiteY1" fmla="*/ 10978 h 12295"/>
                <a:gd name="connsiteX2" fmla="*/ 501 w 11484"/>
                <a:gd name="connsiteY2" fmla="*/ 10229 h 12295"/>
                <a:gd name="connsiteX3" fmla="*/ 1004 w 11484"/>
                <a:gd name="connsiteY3" fmla="*/ 10089 h 12295"/>
                <a:gd name="connsiteX4" fmla="*/ 1525 w 11484"/>
                <a:gd name="connsiteY4" fmla="*/ 10567 h 12295"/>
                <a:gd name="connsiteX5" fmla="*/ 2174 w 11484"/>
                <a:gd name="connsiteY5" fmla="*/ 11118 h 12295"/>
                <a:gd name="connsiteX6" fmla="*/ 2737 w 11484"/>
                <a:gd name="connsiteY6" fmla="*/ 11118 h 12295"/>
                <a:gd name="connsiteX7" fmla="*/ 3093 w 11484"/>
                <a:gd name="connsiteY7" fmla="*/ 10155 h 12295"/>
                <a:gd name="connsiteX8" fmla="*/ 3343 w 11484"/>
                <a:gd name="connsiteY8" fmla="*/ 9060 h 12295"/>
                <a:gd name="connsiteX9" fmla="*/ 3616 w 11484"/>
                <a:gd name="connsiteY9" fmla="*/ 7817 h 12295"/>
                <a:gd name="connsiteX10" fmla="*/ 4014 w 11484"/>
                <a:gd name="connsiteY10" fmla="*/ 7068 h 12295"/>
                <a:gd name="connsiteX11" fmla="*/ 4410 w 11484"/>
                <a:gd name="connsiteY11" fmla="*/ 6994 h 12295"/>
                <a:gd name="connsiteX12" fmla="*/ 4871 w 11484"/>
                <a:gd name="connsiteY12" fmla="*/ 7340 h 12295"/>
                <a:gd name="connsiteX13" fmla="*/ 5414 w 11484"/>
                <a:gd name="connsiteY13" fmla="*/ 7957 h 12295"/>
                <a:gd name="connsiteX14" fmla="*/ 6062 w 11484"/>
                <a:gd name="connsiteY14" fmla="*/ 8031 h 12295"/>
                <a:gd name="connsiteX15" fmla="*/ 6501 w 11484"/>
                <a:gd name="connsiteY15" fmla="*/ 6994 h 12295"/>
                <a:gd name="connsiteX16" fmla="*/ 6794 w 11484"/>
                <a:gd name="connsiteY16" fmla="*/ 5553 h 12295"/>
                <a:gd name="connsiteX17" fmla="*/ 7002 w 11484"/>
                <a:gd name="connsiteY17" fmla="*/ 4113 h 12295"/>
                <a:gd name="connsiteX18" fmla="*/ 7442 w 11484"/>
                <a:gd name="connsiteY18" fmla="*/ 3216 h 12295"/>
                <a:gd name="connsiteX19" fmla="*/ 7964 w 11484"/>
                <a:gd name="connsiteY19" fmla="*/ 3495 h 12295"/>
                <a:gd name="connsiteX20" fmla="*/ 8319 w 11484"/>
                <a:gd name="connsiteY20" fmla="*/ 4038 h 12295"/>
                <a:gd name="connsiteX21" fmla="*/ 8926 w 11484"/>
                <a:gd name="connsiteY21" fmla="*/ 4785 h 12295"/>
                <a:gd name="connsiteX22" fmla="*/ 9450 w 11484"/>
                <a:gd name="connsiteY22" fmla="*/ 4373 h 12295"/>
                <a:gd name="connsiteX23" fmla="*/ 9761 w 11484"/>
                <a:gd name="connsiteY23" fmla="*/ 3421 h 12295"/>
                <a:gd name="connsiteX24" fmla="*/ 9992 w 11484"/>
                <a:gd name="connsiteY24" fmla="*/ 2393 h 12295"/>
                <a:gd name="connsiteX25" fmla="*/ 10109 w 11484"/>
                <a:gd name="connsiteY25" fmla="*/ 925 h 12295"/>
                <a:gd name="connsiteX26" fmla="*/ 10549 w 11484"/>
                <a:gd name="connsiteY26" fmla="*/ 64 h 12295"/>
                <a:gd name="connsiteX27" fmla="*/ 10998 w 11484"/>
                <a:gd name="connsiteY27" fmla="*/ 64 h 12295"/>
                <a:gd name="connsiteX28" fmla="*/ 11484 w 11484"/>
                <a:gd name="connsiteY28" fmla="*/ 594 h 12295"/>
                <a:gd name="connsiteX0" fmla="*/ 0 w 11484"/>
                <a:gd name="connsiteY0" fmla="*/ 12347 h 12347"/>
                <a:gd name="connsiteX1" fmla="*/ 167 w 11484"/>
                <a:gd name="connsiteY1" fmla="*/ 11030 h 12347"/>
                <a:gd name="connsiteX2" fmla="*/ 501 w 11484"/>
                <a:gd name="connsiteY2" fmla="*/ 10281 h 12347"/>
                <a:gd name="connsiteX3" fmla="*/ 1004 w 11484"/>
                <a:gd name="connsiteY3" fmla="*/ 10141 h 12347"/>
                <a:gd name="connsiteX4" fmla="*/ 1525 w 11484"/>
                <a:gd name="connsiteY4" fmla="*/ 10619 h 12347"/>
                <a:gd name="connsiteX5" fmla="*/ 2174 w 11484"/>
                <a:gd name="connsiteY5" fmla="*/ 11170 h 12347"/>
                <a:gd name="connsiteX6" fmla="*/ 2737 w 11484"/>
                <a:gd name="connsiteY6" fmla="*/ 11170 h 12347"/>
                <a:gd name="connsiteX7" fmla="*/ 3093 w 11484"/>
                <a:gd name="connsiteY7" fmla="*/ 10207 h 12347"/>
                <a:gd name="connsiteX8" fmla="*/ 3343 w 11484"/>
                <a:gd name="connsiteY8" fmla="*/ 9112 h 12347"/>
                <a:gd name="connsiteX9" fmla="*/ 3616 w 11484"/>
                <a:gd name="connsiteY9" fmla="*/ 7869 h 12347"/>
                <a:gd name="connsiteX10" fmla="*/ 4014 w 11484"/>
                <a:gd name="connsiteY10" fmla="*/ 7120 h 12347"/>
                <a:gd name="connsiteX11" fmla="*/ 4410 w 11484"/>
                <a:gd name="connsiteY11" fmla="*/ 7046 h 12347"/>
                <a:gd name="connsiteX12" fmla="*/ 4871 w 11484"/>
                <a:gd name="connsiteY12" fmla="*/ 7392 h 12347"/>
                <a:gd name="connsiteX13" fmla="*/ 5414 w 11484"/>
                <a:gd name="connsiteY13" fmla="*/ 8009 h 12347"/>
                <a:gd name="connsiteX14" fmla="*/ 6062 w 11484"/>
                <a:gd name="connsiteY14" fmla="*/ 8083 h 12347"/>
                <a:gd name="connsiteX15" fmla="*/ 6501 w 11484"/>
                <a:gd name="connsiteY15" fmla="*/ 7046 h 12347"/>
                <a:gd name="connsiteX16" fmla="*/ 6794 w 11484"/>
                <a:gd name="connsiteY16" fmla="*/ 5605 h 12347"/>
                <a:gd name="connsiteX17" fmla="*/ 7002 w 11484"/>
                <a:gd name="connsiteY17" fmla="*/ 4165 h 12347"/>
                <a:gd name="connsiteX18" fmla="*/ 7442 w 11484"/>
                <a:gd name="connsiteY18" fmla="*/ 3268 h 12347"/>
                <a:gd name="connsiteX19" fmla="*/ 7964 w 11484"/>
                <a:gd name="connsiteY19" fmla="*/ 3547 h 12347"/>
                <a:gd name="connsiteX20" fmla="*/ 8319 w 11484"/>
                <a:gd name="connsiteY20" fmla="*/ 4090 h 12347"/>
                <a:gd name="connsiteX21" fmla="*/ 8926 w 11484"/>
                <a:gd name="connsiteY21" fmla="*/ 4837 h 12347"/>
                <a:gd name="connsiteX22" fmla="*/ 9450 w 11484"/>
                <a:gd name="connsiteY22" fmla="*/ 4425 h 12347"/>
                <a:gd name="connsiteX23" fmla="*/ 9761 w 11484"/>
                <a:gd name="connsiteY23" fmla="*/ 3473 h 12347"/>
                <a:gd name="connsiteX24" fmla="*/ 9992 w 11484"/>
                <a:gd name="connsiteY24" fmla="*/ 2445 h 12347"/>
                <a:gd name="connsiteX25" fmla="*/ 10109 w 11484"/>
                <a:gd name="connsiteY25" fmla="*/ 977 h 12347"/>
                <a:gd name="connsiteX26" fmla="*/ 10588 w 11484"/>
                <a:gd name="connsiteY26" fmla="*/ 42 h 12347"/>
                <a:gd name="connsiteX27" fmla="*/ 10998 w 11484"/>
                <a:gd name="connsiteY27" fmla="*/ 116 h 12347"/>
                <a:gd name="connsiteX28" fmla="*/ 11484 w 11484"/>
                <a:gd name="connsiteY28" fmla="*/ 646 h 12347"/>
                <a:gd name="connsiteX0" fmla="*/ 0 w 11484"/>
                <a:gd name="connsiteY0" fmla="*/ 12347 h 12347"/>
                <a:gd name="connsiteX1" fmla="*/ 167 w 11484"/>
                <a:gd name="connsiteY1" fmla="*/ 11030 h 12347"/>
                <a:gd name="connsiteX2" fmla="*/ 501 w 11484"/>
                <a:gd name="connsiteY2" fmla="*/ 10281 h 12347"/>
                <a:gd name="connsiteX3" fmla="*/ 1004 w 11484"/>
                <a:gd name="connsiteY3" fmla="*/ 10141 h 12347"/>
                <a:gd name="connsiteX4" fmla="*/ 1525 w 11484"/>
                <a:gd name="connsiteY4" fmla="*/ 10619 h 12347"/>
                <a:gd name="connsiteX5" fmla="*/ 2174 w 11484"/>
                <a:gd name="connsiteY5" fmla="*/ 11170 h 12347"/>
                <a:gd name="connsiteX6" fmla="*/ 2737 w 11484"/>
                <a:gd name="connsiteY6" fmla="*/ 11170 h 12347"/>
                <a:gd name="connsiteX7" fmla="*/ 3093 w 11484"/>
                <a:gd name="connsiteY7" fmla="*/ 10207 h 12347"/>
                <a:gd name="connsiteX8" fmla="*/ 3343 w 11484"/>
                <a:gd name="connsiteY8" fmla="*/ 9112 h 12347"/>
                <a:gd name="connsiteX9" fmla="*/ 3616 w 11484"/>
                <a:gd name="connsiteY9" fmla="*/ 7869 h 12347"/>
                <a:gd name="connsiteX10" fmla="*/ 4014 w 11484"/>
                <a:gd name="connsiteY10" fmla="*/ 7120 h 12347"/>
                <a:gd name="connsiteX11" fmla="*/ 4410 w 11484"/>
                <a:gd name="connsiteY11" fmla="*/ 7046 h 12347"/>
                <a:gd name="connsiteX12" fmla="*/ 4871 w 11484"/>
                <a:gd name="connsiteY12" fmla="*/ 7392 h 12347"/>
                <a:gd name="connsiteX13" fmla="*/ 5414 w 11484"/>
                <a:gd name="connsiteY13" fmla="*/ 8009 h 12347"/>
                <a:gd name="connsiteX14" fmla="*/ 6062 w 11484"/>
                <a:gd name="connsiteY14" fmla="*/ 8083 h 12347"/>
                <a:gd name="connsiteX15" fmla="*/ 6501 w 11484"/>
                <a:gd name="connsiteY15" fmla="*/ 7046 h 12347"/>
                <a:gd name="connsiteX16" fmla="*/ 6794 w 11484"/>
                <a:gd name="connsiteY16" fmla="*/ 5605 h 12347"/>
                <a:gd name="connsiteX17" fmla="*/ 7002 w 11484"/>
                <a:gd name="connsiteY17" fmla="*/ 4165 h 12347"/>
                <a:gd name="connsiteX18" fmla="*/ 7442 w 11484"/>
                <a:gd name="connsiteY18" fmla="*/ 3268 h 12347"/>
                <a:gd name="connsiteX19" fmla="*/ 7964 w 11484"/>
                <a:gd name="connsiteY19" fmla="*/ 3547 h 12347"/>
                <a:gd name="connsiteX20" fmla="*/ 8319 w 11484"/>
                <a:gd name="connsiteY20" fmla="*/ 4090 h 12347"/>
                <a:gd name="connsiteX21" fmla="*/ 8926 w 11484"/>
                <a:gd name="connsiteY21" fmla="*/ 4837 h 12347"/>
                <a:gd name="connsiteX22" fmla="*/ 9450 w 11484"/>
                <a:gd name="connsiteY22" fmla="*/ 4425 h 12347"/>
                <a:gd name="connsiteX23" fmla="*/ 9761 w 11484"/>
                <a:gd name="connsiteY23" fmla="*/ 3473 h 12347"/>
                <a:gd name="connsiteX24" fmla="*/ 9992 w 11484"/>
                <a:gd name="connsiteY24" fmla="*/ 2445 h 12347"/>
                <a:gd name="connsiteX25" fmla="*/ 10133 w 11484"/>
                <a:gd name="connsiteY25" fmla="*/ 977 h 12347"/>
                <a:gd name="connsiteX26" fmla="*/ 10588 w 11484"/>
                <a:gd name="connsiteY26" fmla="*/ 42 h 12347"/>
                <a:gd name="connsiteX27" fmla="*/ 10998 w 11484"/>
                <a:gd name="connsiteY27" fmla="*/ 116 h 12347"/>
                <a:gd name="connsiteX28" fmla="*/ 11484 w 11484"/>
                <a:gd name="connsiteY28" fmla="*/ 646 h 12347"/>
                <a:gd name="connsiteX0" fmla="*/ 0 w 11484"/>
                <a:gd name="connsiteY0" fmla="*/ 12367 h 12367"/>
                <a:gd name="connsiteX1" fmla="*/ 167 w 11484"/>
                <a:gd name="connsiteY1" fmla="*/ 11050 h 12367"/>
                <a:gd name="connsiteX2" fmla="*/ 501 w 11484"/>
                <a:gd name="connsiteY2" fmla="*/ 10301 h 12367"/>
                <a:gd name="connsiteX3" fmla="*/ 1004 w 11484"/>
                <a:gd name="connsiteY3" fmla="*/ 10161 h 12367"/>
                <a:gd name="connsiteX4" fmla="*/ 1525 w 11484"/>
                <a:gd name="connsiteY4" fmla="*/ 10639 h 12367"/>
                <a:gd name="connsiteX5" fmla="*/ 2174 w 11484"/>
                <a:gd name="connsiteY5" fmla="*/ 11190 h 12367"/>
                <a:gd name="connsiteX6" fmla="*/ 2737 w 11484"/>
                <a:gd name="connsiteY6" fmla="*/ 11190 h 12367"/>
                <a:gd name="connsiteX7" fmla="*/ 3093 w 11484"/>
                <a:gd name="connsiteY7" fmla="*/ 10227 h 12367"/>
                <a:gd name="connsiteX8" fmla="*/ 3343 w 11484"/>
                <a:gd name="connsiteY8" fmla="*/ 9132 h 12367"/>
                <a:gd name="connsiteX9" fmla="*/ 3616 w 11484"/>
                <a:gd name="connsiteY9" fmla="*/ 7889 h 12367"/>
                <a:gd name="connsiteX10" fmla="*/ 4014 w 11484"/>
                <a:gd name="connsiteY10" fmla="*/ 7140 h 12367"/>
                <a:gd name="connsiteX11" fmla="*/ 4410 w 11484"/>
                <a:gd name="connsiteY11" fmla="*/ 7066 h 12367"/>
                <a:gd name="connsiteX12" fmla="*/ 4871 w 11484"/>
                <a:gd name="connsiteY12" fmla="*/ 7412 h 12367"/>
                <a:gd name="connsiteX13" fmla="*/ 5414 w 11484"/>
                <a:gd name="connsiteY13" fmla="*/ 8029 h 12367"/>
                <a:gd name="connsiteX14" fmla="*/ 6062 w 11484"/>
                <a:gd name="connsiteY14" fmla="*/ 8103 h 12367"/>
                <a:gd name="connsiteX15" fmla="*/ 6501 w 11484"/>
                <a:gd name="connsiteY15" fmla="*/ 7066 h 12367"/>
                <a:gd name="connsiteX16" fmla="*/ 6794 w 11484"/>
                <a:gd name="connsiteY16" fmla="*/ 5625 h 12367"/>
                <a:gd name="connsiteX17" fmla="*/ 7002 w 11484"/>
                <a:gd name="connsiteY17" fmla="*/ 4185 h 12367"/>
                <a:gd name="connsiteX18" fmla="*/ 7442 w 11484"/>
                <a:gd name="connsiteY18" fmla="*/ 3288 h 12367"/>
                <a:gd name="connsiteX19" fmla="*/ 7964 w 11484"/>
                <a:gd name="connsiteY19" fmla="*/ 3567 h 12367"/>
                <a:gd name="connsiteX20" fmla="*/ 8319 w 11484"/>
                <a:gd name="connsiteY20" fmla="*/ 4110 h 12367"/>
                <a:gd name="connsiteX21" fmla="*/ 8926 w 11484"/>
                <a:gd name="connsiteY21" fmla="*/ 4857 h 12367"/>
                <a:gd name="connsiteX22" fmla="*/ 9450 w 11484"/>
                <a:gd name="connsiteY22" fmla="*/ 4445 h 12367"/>
                <a:gd name="connsiteX23" fmla="*/ 9761 w 11484"/>
                <a:gd name="connsiteY23" fmla="*/ 3493 h 12367"/>
                <a:gd name="connsiteX24" fmla="*/ 9992 w 11484"/>
                <a:gd name="connsiteY24" fmla="*/ 2465 h 12367"/>
                <a:gd name="connsiteX25" fmla="*/ 10133 w 11484"/>
                <a:gd name="connsiteY25" fmla="*/ 997 h 12367"/>
                <a:gd name="connsiteX26" fmla="*/ 10643 w 11484"/>
                <a:gd name="connsiteY26" fmla="*/ 37 h 12367"/>
                <a:gd name="connsiteX27" fmla="*/ 10998 w 11484"/>
                <a:gd name="connsiteY27" fmla="*/ 136 h 12367"/>
                <a:gd name="connsiteX28" fmla="*/ 11484 w 11484"/>
                <a:gd name="connsiteY28" fmla="*/ 666 h 12367"/>
                <a:gd name="connsiteX0" fmla="*/ 0 w 11484"/>
                <a:gd name="connsiteY0" fmla="*/ 12377 h 12377"/>
                <a:gd name="connsiteX1" fmla="*/ 167 w 11484"/>
                <a:gd name="connsiteY1" fmla="*/ 11060 h 12377"/>
                <a:gd name="connsiteX2" fmla="*/ 501 w 11484"/>
                <a:gd name="connsiteY2" fmla="*/ 10311 h 12377"/>
                <a:gd name="connsiteX3" fmla="*/ 1004 w 11484"/>
                <a:gd name="connsiteY3" fmla="*/ 10171 h 12377"/>
                <a:gd name="connsiteX4" fmla="*/ 1525 w 11484"/>
                <a:gd name="connsiteY4" fmla="*/ 10649 h 12377"/>
                <a:gd name="connsiteX5" fmla="*/ 2174 w 11484"/>
                <a:gd name="connsiteY5" fmla="*/ 11200 h 12377"/>
                <a:gd name="connsiteX6" fmla="*/ 2737 w 11484"/>
                <a:gd name="connsiteY6" fmla="*/ 11200 h 12377"/>
                <a:gd name="connsiteX7" fmla="*/ 3093 w 11484"/>
                <a:gd name="connsiteY7" fmla="*/ 10237 h 12377"/>
                <a:gd name="connsiteX8" fmla="*/ 3343 w 11484"/>
                <a:gd name="connsiteY8" fmla="*/ 9142 h 12377"/>
                <a:gd name="connsiteX9" fmla="*/ 3616 w 11484"/>
                <a:gd name="connsiteY9" fmla="*/ 7899 h 12377"/>
                <a:gd name="connsiteX10" fmla="*/ 4014 w 11484"/>
                <a:gd name="connsiteY10" fmla="*/ 7150 h 12377"/>
                <a:gd name="connsiteX11" fmla="*/ 4410 w 11484"/>
                <a:gd name="connsiteY11" fmla="*/ 7076 h 12377"/>
                <a:gd name="connsiteX12" fmla="*/ 4871 w 11484"/>
                <a:gd name="connsiteY12" fmla="*/ 7422 h 12377"/>
                <a:gd name="connsiteX13" fmla="*/ 5414 w 11484"/>
                <a:gd name="connsiteY13" fmla="*/ 8039 h 12377"/>
                <a:gd name="connsiteX14" fmla="*/ 6062 w 11484"/>
                <a:gd name="connsiteY14" fmla="*/ 8113 h 12377"/>
                <a:gd name="connsiteX15" fmla="*/ 6501 w 11484"/>
                <a:gd name="connsiteY15" fmla="*/ 7076 h 12377"/>
                <a:gd name="connsiteX16" fmla="*/ 6794 w 11484"/>
                <a:gd name="connsiteY16" fmla="*/ 5635 h 12377"/>
                <a:gd name="connsiteX17" fmla="*/ 7002 w 11484"/>
                <a:gd name="connsiteY17" fmla="*/ 4195 h 12377"/>
                <a:gd name="connsiteX18" fmla="*/ 7442 w 11484"/>
                <a:gd name="connsiteY18" fmla="*/ 3298 h 12377"/>
                <a:gd name="connsiteX19" fmla="*/ 7964 w 11484"/>
                <a:gd name="connsiteY19" fmla="*/ 3577 h 12377"/>
                <a:gd name="connsiteX20" fmla="*/ 8319 w 11484"/>
                <a:gd name="connsiteY20" fmla="*/ 4120 h 12377"/>
                <a:gd name="connsiteX21" fmla="*/ 8926 w 11484"/>
                <a:gd name="connsiteY21" fmla="*/ 4867 h 12377"/>
                <a:gd name="connsiteX22" fmla="*/ 9450 w 11484"/>
                <a:gd name="connsiteY22" fmla="*/ 4455 h 12377"/>
                <a:gd name="connsiteX23" fmla="*/ 9761 w 11484"/>
                <a:gd name="connsiteY23" fmla="*/ 3503 h 12377"/>
                <a:gd name="connsiteX24" fmla="*/ 9992 w 11484"/>
                <a:gd name="connsiteY24" fmla="*/ 2475 h 12377"/>
                <a:gd name="connsiteX25" fmla="*/ 10133 w 11484"/>
                <a:gd name="connsiteY25" fmla="*/ 1007 h 12377"/>
                <a:gd name="connsiteX26" fmla="*/ 10643 w 11484"/>
                <a:gd name="connsiteY26" fmla="*/ 47 h 12377"/>
                <a:gd name="connsiteX27" fmla="*/ 11045 w 11484"/>
                <a:gd name="connsiteY27" fmla="*/ 97 h 12377"/>
                <a:gd name="connsiteX28" fmla="*/ 11484 w 11484"/>
                <a:gd name="connsiteY28" fmla="*/ 676 h 12377"/>
                <a:gd name="connsiteX0" fmla="*/ 0 w 11484"/>
                <a:gd name="connsiteY0" fmla="*/ 12415 h 12415"/>
                <a:gd name="connsiteX1" fmla="*/ 167 w 11484"/>
                <a:gd name="connsiteY1" fmla="*/ 11098 h 12415"/>
                <a:gd name="connsiteX2" fmla="*/ 501 w 11484"/>
                <a:gd name="connsiteY2" fmla="*/ 10349 h 12415"/>
                <a:gd name="connsiteX3" fmla="*/ 1004 w 11484"/>
                <a:gd name="connsiteY3" fmla="*/ 10209 h 12415"/>
                <a:gd name="connsiteX4" fmla="*/ 1525 w 11484"/>
                <a:gd name="connsiteY4" fmla="*/ 10687 h 12415"/>
                <a:gd name="connsiteX5" fmla="*/ 2174 w 11484"/>
                <a:gd name="connsiteY5" fmla="*/ 11238 h 12415"/>
                <a:gd name="connsiteX6" fmla="*/ 2737 w 11484"/>
                <a:gd name="connsiteY6" fmla="*/ 11238 h 12415"/>
                <a:gd name="connsiteX7" fmla="*/ 3093 w 11484"/>
                <a:gd name="connsiteY7" fmla="*/ 10275 h 12415"/>
                <a:gd name="connsiteX8" fmla="*/ 3343 w 11484"/>
                <a:gd name="connsiteY8" fmla="*/ 9180 h 12415"/>
                <a:gd name="connsiteX9" fmla="*/ 3616 w 11484"/>
                <a:gd name="connsiteY9" fmla="*/ 7937 h 12415"/>
                <a:gd name="connsiteX10" fmla="*/ 4014 w 11484"/>
                <a:gd name="connsiteY10" fmla="*/ 7188 h 12415"/>
                <a:gd name="connsiteX11" fmla="*/ 4410 w 11484"/>
                <a:gd name="connsiteY11" fmla="*/ 7114 h 12415"/>
                <a:gd name="connsiteX12" fmla="*/ 4871 w 11484"/>
                <a:gd name="connsiteY12" fmla="*/ 7460 h 12415"/>
                <a:gd name="connsiteX13" fmla="*/ 5414 w 11484"/>
                <a:gd name="connsiteY13" fmla="*/ 8077 h 12415"/>
                <a:gd name="connsiteX14" fmla="*/ 6062 w 11484"/>
                <a:gd name="connsiteY14" fmla="*/ 8151 h 12415"/>
                <a:gd name="connsiteX15" fmla="*/ 6501 w 11484"/>
                <a:gd name="connsiteY15" fmla="*/ 7114 h 12415"/>
                <a:gd name="connsiteX16" fmla="*/ 6794 w 11484"/>
                <a:gd name="connsiteY16" fmla="*/ 5673 h 12415"/>
                <a:gd name="connsiteX17" fmla="*/ 7002 w 11484"/>
                <a:gd name="connsiteY17" fmla="*/ 4233 h 12415"/>
                <a:gd name="connsiteX18" fmla="*/ 7442 w 11484"/>
                <a:gd name="connsiteY18" fmla="*/ 3336 h 12415"/>
                <a:gd name="connsiteX19" fmla="*/ 7964 w 11484"/>
                <a:gd name="connsiteY19" fmla="*/ 3615 h 12415"/>
                <a:gd name="connsiteX20" fmla="*/ 8319 w 11484"/>
                <a:gd name="connsiteY20" fmla="*/ 4158 h 12415"/>
                <a:gd name="connsiteX21" fmla="*/ 8926 w 11484"/>
                <a:gd name="connsiteY21" fmla="*/ 4905 h 12415"/>
                <a:gd name="connsiteX22" fmla="*/ 9450 w 11484"/>
                <a:gd name="connsiteY22" fmla="*/ 4493 h 12415"/>
                <a:gd name="connsiteX23" fmla="*/ 9761 w 11484"/>
                <a:gd name="connsiteY23" fmla="*/ 3541 h 12415"/>
                <a:gd name="connsiteX24" fmla="*/ 9992 w 11484"/>
                <a:gd name="connsiteY24" fmla="*/ 2513 h 12415"/>
                <a:gd name="connsiteX25" fmla="*/ 10133 w 11484"/>
                <a:gd name="connsiteY25" fmla="*/ 1045 h 12415"/>
                <a:gd name="connsiteX26" fmla="*/ 10643 w 11484"/>
                <a:gd name="connsiteY26" fmla="*/ 85 h 12415"/>
                <a:gd name="connsiteX27" fmla="*/ 11045 w 11484"/>
                <a:gd name="connsiteY27" fmla="*/ 135 h 12415"/>
                <a:gd name="connsiteX28" fmla="*/ 11484 w 11484"/>
                <a:gd name="connsiteY28" fmla="*/ 714 h 12415"/>
                <a:gd name="connsiteX0" fmla="*/ 0 w 11484"/>
                <a:gd name="connsiteY0" fmla="*/ 12415 h 12415"/>
                <a:gd name="connsiteX1" fmla="*/ 167 w 11484"/>
                <a:gd name="connsiteY1" fmla="*/ 11098 h 12415"/>
                <a:gd name="connsiteX2" fmla="*/ 501 w 11484"/>
                <a:gd name="connsiteY2" fmla="*/ 10349 h 12415"/>
                <a:gd name="connsiteX3" fmla="*/ 1004 w 11484"/>
                <a:gd name="connsiteY3" fmla="*/ 10209 h 12415"/>
                <a:gd name="connsiteX4" fmla="*/ 1525 w 11484"/>
                <a:gd name="connsiteY4" fmla="*/ 10687 h 12415"/>
                <a:gd name="connsiteX5" fmla="*/ 2174 w 11484"/>
                <a:gd name="connsiteY5" fmla="*/ 11238 h 12415"/>
                <a:gd name="connsiteX6" fmla="*/ 2737 w 11484"/>
                <a:gd name="connsiteY6" fmla="*/ 11238 h 12415"/>
                <a:gd name="connsiteX7" fmla="*/ 3093 w 11484"/>
                <a:gd name="connsiteY7" fmla="*/ 10275 h 12415"/>
                <a:gd name="connsiteX8" fmla="*/ 3343 w 11484"/>
                <a:gd name="connsiteY8" fmla="*/ 9180 h 12415"/>
                <a:gd name="connsiteX9" fmla="*/ 3616 w 11484"/>
                <a:gd name="connsiteY9" fmla="*/ 7937 h 12415"/>
                <a:gd name="connsiteX10" fmla="*/ 4014 w 11484"/>
                <a:gd name="connsiteY10" fmla="*/ 7188 h 12415"/>
                <a:gd name="connsiteX11" fmla="*/ 4410 w 11484"/>
                <a:gd name="connsiteY11" fmla="*/ 7114 h 12415"/>
                <a:gd name="connsiteX12" fmla="*/ 4871 w 11484"/>
                <a:gd name="connsiteY12" fmla="*/ 7460 h 12415"/>
                <a:gd name="connsiteX13" fmla="*/ 5414 w 11484"/>
                <a:gd name="connsiteY13" fmla="*/ 8077 h 12415"/>
                <a:gd name="connsiteX14" fmla="*/ 6062 w 11484"/>
                <a:gd name="connsiteY14" fmla="*/ 8151 h 12415"/>
                <a:gd name="connsiteX15" fmla="*/ 6501 w 11484"/>
                <a:gd name="connsiteY15" fmla="*/ 7114 h 12415"/>
                <a:gd name="connsiteX16" fmla="*/ 6794 w 11484"/>
                <a:gd name="connsiteY16" fmla="*/ 5673 h 12415"/>
                <a:gd name="connsiteX17" fmla="*/ 7002 w 11484"/>
                <a:gd name="connsiteY17" fmla="*/ 4233 h 12415"/>
                <a:gd name="connsiteX18" fmla="*/ 7442 w 11484"/>
                <a:gd name="connsiteY18" fmla="*/ 3336 h 12415"/>
                <a:gd name="connsiteX19" fmla="*/ 7964 w 11484"/>
                <a:gd name="connsiteY19" fmla="*/ 3615 h 12415"/>
                <a:gd name="connsiteX20" fmla="*/ 8319 w 11484"/>
                <a:gd name="connsiteY20" fmla="*/ 4158 h 12415"/>
                <a:gd name="connsiteX21" fmla="*/ 8926 w 11484"/>
                <a:gd name="connsiteY21" fmla="*/ 4905 h 12415"/>
                <a:gd name="connsiteX22" fmla="*/ 9450 w 11484"/>
                <a:gd name="connsiteY22" fmla="*/ 4493 h 12415"/>
                <a:gd name="connsiteX23" fmla="*/ 9761 w 11484"/>
                <a:gd name="connsiteY23" fmla="*/ 3541 h 12415"/>
                <a:gd name="connsiteX24" fmla="*/ 9992 w 11484"/>
                <a:gd name="connsiteY24" fmla="*/ 2513 h 12415"/>
                <a:gd name="connsiteX25" fmla="*/ 10133 w 11484"/>
                <a:gd name="connsiteY25" fmla="*/ 1045 h 12415"/>
                <a:gd name="connsiteX26" fmla="*/ 10274 w 11484"/>
                <a:gd name="connsiteY26" fmla="*/ 553 h 12415"/>
                <a:gd name="connsiteX27" fmla="*/ 10643 w 11484"/>
                <a:gd name="connsiteY27" fmla="*/ 85 h 12415"/>
                <a:gd name="connsiteX28" fmla="*/ 11045 w 11484"/>
                <a:gd name="connsiteY28" fmla="*/ 135 h 12415"/>
                <a:gd name="connsiteX29" fmla="*/ 11484 w 11484"/>
                <a:gd name="connsiteY29" fmla="*/ 714 h 12415"/>
                <a:gd name="connsiteX0" fmla="*/ 0 w 11484"/>
                <a:gd name="connsiteY0" fmla="*/ 12415 h 12415"/>
                <a:gd name="connsiteX1" fmla="*/ 167 w 11484"/>
                <a:gd name="connsiteY1" fmla="*/ 11098 h 12415"/>
                <a:gd name="connsiteX2" fmla="*/ 501 w 11484"/>
                <a:gd name="connsiteY2" fmla="*/ 10349 h 12415"/>
                <a:gd name="connsiteX3" fmla="*/ 1004 w 11484"/>
                <a:gd name="connsiteY3" fmla="*/ 10209 h 12415"/>
                <a:gd name="connsiteX4" fmla="*/ 1525 w 11484"/>
                <a:gd name="connsiteY4" fmla="*/ 10687 h 12415"/>
                <a:gd name="connsiteX5" fmla="*/ 2174 w 11484"/>
                <a:gd name="connsiteY5" fmla="*/ 11238 h 12415"/>
                <a:gd name="connsiteX6" fmla="*/ 2737 w 11484"/>
                <a:gd name="connsiteY6" fmla="*/ 11238 h 12415"/>
                <a:gd name="connsiteX7" fmla="*/ 3093 w 11484"/>
                <a:gd name="connsiteY7" fmla="*/ 10275 h 12415"/>
                <a:gd name="connsiteX8" fmla="*/ 3343 w 11484"/>
                <a:gd name="connsiteY8" fmla="*/ 9180 h 12415"/>
                <a:gd name="connsiteX9" fmla="*/ 3616 w 11484"/>
                <a:gd name="connsiteY9" fmla="*/ 7937 h 12415"/>
                <a:gd name="connsiteX10" fmla="*/ 4014 w 11484"/>
                <a:gd name="connsiteY10" fmla="*/ 7188 h 12415"/>
                <a:gd name="connsiteX11" fmla="*/ 4410 w 11484"/>
                <a:gd name="connsiteY11" fmla="*/ 7114 h 12415"/>
                <a:gd name="connsiteX12" fmla="*/ 4871 w 11484"/>
                <a:gd name="connsiteY12" fmla="*/ 7460 h 12415"/>
                <a:gd name="connsiteX13" fmla="*/ 5414 w 11484"/>
                <a:gd name="connsiteY13" fmla="*/ 8077 h 12415"/>
                <a:gd name="connsiteX14" fmla="*/ 6062 w 11484"/>
                <a:gd name="connsiteY14" fmla="*/ 8151 h 12415"/>
                <a:gd name="connsiteX15" fmla="*/ 6501 w 11484"/>
                <a:gd name="connsiteY15" fmla="*/ 7114 h 12415"/>
                <a:gd name="connsiteX16" fmla="*/ 6794 w 11484"/>
                <a:gd name="connsiteY16" fmla="*/ 5673 h 12415"/>
                <a:gd name="connsiteX17" fmla="*/ 7002 w 11484"/>
                <a:gd name="connsiteY17" fmla="*/ 4233 h 12415"/>
                <a:gd name="connsiteX18" fmla="*/ 7442 w 11484"/>
                <a:gd name="connsiteY18" fmla="*/ 3336 h 12415"/>
                <a:gd name="connsiteX19" fmla="*/ 7964 w 11484"/>
                <a:gd name="connsiteY19" fmla="*/ 3615 h 12415"/>
                <a:gd name="connsiteX20" fmla="*/ 8319 w 11484"/>
                <a:gd name="connsiteY20" fmla="*/ 4158 h 12415"/>
                <a:gd name="connsiteX21" fmla="*/ 8926 w 11484"/>
                <a:gd name="connsiteY21" fmla="*/ 4905 h 12415"/>
                <a:gd name="connsiteX22" fmla="*/ 9450 w 11484"/>
                <a:gd name="connsiteY22" fmla="*/ 4493 h 12415"/>
                <a:gd name="connsiteX23" fmla="*/ 9761 w 11484"/>
                <a:gd name="connsiteY23" fmla="*/ 3541 h 12415"/>
                <a:gd name="connsiteX24" fmla="*/ 9992 w 11484"/>
                <a:gd name="connsiteY24" fmla="*/ 2513 h 12415"/>
                <a:gd name="connsiteX25" fmla="*/ 10133 w 11484"/>
                <a:gd name="connsiteY25" fmla="*/ 1045 h 12415"/>
                <a:gd name="connsiteX26" fmla="*/ 10313 w 11484"/>
                <a:gd name="connsiteY26" fmla="*/ 479 h 12415"/>
                <a:gd name="connsiteX27" fmla="*/ 10643 w 11484"/>
                <a:gd name="connsiteY27" fmla="*/ 85 h 12415"/>
                <a:gd name="connsiteX28" fmla="*/ 11045 w 11484"/>
                <a:gd name="connsiteY28" fmla="*/ 135 h 12415"/>
                <a:gd name="connsiteX29" fmla="*/ 11484 w 11484"/>
                <a:gd name="connsiteY29" fmla="*/ 714 h 12415"/>
                <a:gd name="connsiteX0" fmla="*/ 0 w 11453"/>
                <a:gd name="connsiteY0" fmla="*/ 12070 h 12070"/>
                <a:gd name="connsiteX1" fmla="*/ 136 w 11453"/>
                <a:gd name="connsiteY1" fmla="*/ 11098 h 12070"/>
                <a:gd name="connsiteX2" fmla="*/ 470 w 11453"/>
                <a:gd name="connsiteY2" fmla="*/ 10349 h 12070"/>
                <a:gd name="connsiteX3" fmla="*/ 973 w 11453"/>
                <a:gd name="connsiteY3" fmla="*/ 10209 h 12070"/>
                <a:gd name="connsiteX4" fmla="*/ 1494 w 11453"/>
                <a:gd name="connsiteY4" fmla="*/ 10687 h 12070"/>
                <a:gd name="connsiteX5" fmla="*/ 2143 w 11453"/>
                <a:gd name="connsiteY5" fmla="*/ 11238 h 12070"/>
                <a:gd name="connsiteX6" fmla="*/ 2706 w 11453"/>
                <a:gd name="connsiteY6" fmla="*/ 11238 h 12070"/>
                <a:gd name="connsiteX7" fmla="*/ 3062 w 11453"/>
                <a:gd name="connsiteY7" fmla="*/ 10275 h 12070"/>
                <a:gd name="connsiteX8" fmla="*/ 3312 w 11453"/>
                <a:gd name="connsiteY8" fmla="*/ 9180 h 12070"/>
                <a:gd name="connsiteX9" fmla="*/ 3585 w 11453"/>
                <a:gd name="connsiteY9" fmla="*/ 7937 h 12070"/>
                <a:gd name="connsiteX10" fmla="*/ 3983 w 11453"/>
                <a:gd name="connsiteY10" fmla="*/ 7188 h 12070"/>
                <a:gd name="connsiteX11" fmla="*/ 4379 w 11453"/>
                <a:gd name="connsiteY11" fmla="*/ 7114 h 12070"/>
                <a:gd name="connsiteX12" fmla="*/ 4840 w 11453"/>
                <a:gd name="connsiteY12" fmla="*/ 7460 h 12070"/>
                <a:gd name="connsiteX13" fmla="*/ 5383 w 11453"/>
                <a:gd name="connsiteY13" fmla="*/ 8077 h 12070"/>
                <a:gd name="connsiteX14" fmla="*/ 6031 w 11453"/>
                <a:gd name="connsiteY14" fmla="*/ 8151 h 12070"/>
                <a:gd name="connsiteX15" fmla="*/ 6470 w 11453"/>
                <a:gd name="connsiteY15" fmla="*/ 7114 h 12070"/>
                <a:gd name="connsiteX16" fmla="*/ 6763 w 11453"/>
                <a:gd name="connsiteY16" fmla="*/ 5673 h 12070"/>
                <a:gd name="connsiteX17" fmla="*/ 6971 w 11453"/>
                <a:gd name="connsiteY17" fmla="*/ 4233 h 12070"/>
                <a:gd name="connsiteX18" fmla="*/ 7411 w 11453"/>
                <a:gd name="connsiteY18" fmla="*/ 3336 h 12070"/>
                <a:gd name="connsiteX19" fmla="*/ 7933 w 11453"/>
                <a:gd name="connsiteY19" fmla="*/ 3615 h 12070"/>
                <a:gd name="connsiteX20" fmla="*/ 8288 w 11453"/>
                <a:gd name="connsiteY20" fmla="*/ 4158 h 12070"/>
                <a:gd name="connsiteX21" fmla="*/ 8895 w 11453"/>
                <a:gd name="connsiteY21" fmla="*/ 4905 h 12070"/>
                <a:gd name="connsiteX22" fmla="*/ 9419 w 11453"/>
                <a:gd name="connsiteY22" fmla="*/ 4493 h 12070"/>
                <a:gd name="connsiteX23" fmla="*/ 9730 w 11453"/>
                <a:gd name="connsiteY23" fmla="*/ 3541 h 12070"/>
                <a:gd name="connsiteX24" fmla="*/ 9961 w 11453"/>
                <a:gd name="connsiteY24" fmla="*/ 2513 h 12070"/>
                <a:gd name="connsiteX25" fmla="*/ 10102 w 11453"/>
                <a:gd name="connsiteY25" fmla="*/ 1045 h 12070"/>
                <a:gd name="connsiteX26" fmla="*/ 10282 w 11453"/>
                <a:gd name="connsiteY26" fmla="*/ 479 h 12070"/>
                <a:gd name="connsiteX27" fmla="*/ 10612 w 11453"/>
                <a:gd name="connsiteY27" fmla="*/ 85 h 12070"/>
                <a:gd name="connsiteX28" fmla="*/ 11014 w 11453"/>
                <a:gd name="connsiteY28" fmla="*/ 135 h 12070"/>
                <a:gd name="connsiteX29" fmla="*/ 11453 w 11453"/>
                <a:gd name="connsiteY29" fmla="*/ 714 h 12070"/>
                <a:gd name="connsiteX0" fmla="*/ 0 w 11453"/>
                <a:gd name="connsiteY0" fmla="*/ 12070 h 12070"/>
                <a:gd name="connsiteX1" fmla="*/ 136 w 11453"/>
                <a:gd name="connsiteY1" fmla="*/ 11098 h 12070"/>
                <a:gd name="connsiteX2" fmla="*/ 470 w 11453"/>
                <a:gd name="connsiteY2" fmla="*/ 10349 h 12070"/>
                <a:gd name="connsiteX3" fmla="*/ 1493 w 11453"/>
                <a:gd name="connsiteY3" fmla="*/ 10677 h 12070"/>
                <a:gd name="connsiteX4" fmla="*/ 1494 w 11453"/>
                <a:gd name="connsiteY4" fmla="*/ 10687 h 12070"/>
                <a:gd name="connsiteX5" fmla="*/ 2143 w 11453"/>
                <a:gd name="connsiteY5" fmla="*/ 11238 h 12070"/>
                <a:gd name="connsiteX6" fmla="*/ 2706 w 11453"/>
                <a:gd name="connsiteY6" fmla="*/ 11238 h 12070"/>
                <a:gd name="connsiteX7" fmla="*/ 3062 w 11453"/>
                <a:gd name="connsiteY7" fmla="*/ 10275 h 12070"/>
                <a:gd name="connsiteX8" fmla="*/ 3312 w 11453"/>
                <a:gd name="connsiteY8" fmla="*/ 9180 h 12070"/>
                <a:gd name="connsiteX9" fmla="*/ 3585 w 11453"/>
                <a:gd name="connsiteY9" fmla="*/ 7937 h 12070"/>
                <a:gd name="connsiteX10" fmla="*/ 3983 w 11453"/>
                <a:gd name="connsiteY10" fmla="*/ 7188 h 12070"/>
                <a:gd name="connsiteX11" fmla="*/ 4379 w 11453"/>
                <a:gd name="connsiteY11" fmla="*/ 7114 h 12070"/>
                <a:gd name="connsiteX12" fmla="*/ 4840 w 11453"/>
                <a:gd name="connsiteY12" fmla="*/ 7460 h 12070"/>
                <a:gd name="connsiteX13" fmla="*/ 5383 w 11453"/>
                <a:gd name="connsiteY13" fmla="*/ 8077 h 12070"/>
                <a:gd name="connsiteX14" fmla="*/ 6031 w 11453"/>
                <a:gd name="connsiteY14" fmla="*/ 8151 h 12070"/>
                <a:gd name="connsiteX15" fmla="*/ 6470 w 11453"/>
                <a:gd name="connsiteY15" fmla="*/ 7114 h 12070"/>
                <a:gd name="connsiteX16" fmla="*/ 6763 w 11453"/>
                <a:gd name="connsiteY16" fmla="*/ 5673 h 12070"/>
                <a:gd name="connsiteX17" fmla="*/ 6971 w 11453"/>
                <a:gd name="connsiteY17" fmla="*/ 4233 h 12070"/>
                <a:gd name="connsiteX18" fmla="*/ 7411 w 11453"/>
                <a:gd name="connsiteY18" fmla="*/ 3336 h 12070"/>
                <a:gd name="connsiteX19" fmla="*/ 7933 w 11453"/>
                <a:gd name="connsiteY19" fmla="*/ 3615 h 12070"/>
                <a:gd name="connsiteX20" fmla="*/ 8288 w 11453"/>
                <a:gd name="connsiteY20" fmla="*/ 4158 h 12070"/>
                <a:gd name="connsiteX21" fmla="*/ 8895 w 11453"/>
                <a:gd name="connsiteY21" fmla="*/ 4905 h 12070"/>
                <a:gd name="connsiteX22" fmla="*/ 9419 w 11453"/>
                <a:gd name="connsiteY22" fmla="*/ 4493 h 12070"/>
                <a:gd name="connsiteX23" fmla="*/ 9730 w 11453"/>
                <a:gd name="connsiteY23" fmla="*/ 3541 h 12070"/>
                <a:gd name="connsiteX24" fmla="*/ 9961 w 11453"/>
                <a:gd name="connsiteY24" fmla="*/ 2513 h 12070"/>
                <a:gd name="connsiteX25" fmla="*/ 10102 w 11453"/>
                <a:gd name="connsiteY25" fmla="*/ 1045 h 12070"/>
                <a:gd name="connsiteX26" fmla="*/ 10282 w 11453"/>
                <a:gd name="connsiteY26" fmla="*/ 479 h 12070"/>
                <a:gd name="connsiteX27" fmla="*/ 10612 w 11453"/>
                <a:gd name="connsiteY27" fmla="*/ 85 h 12070"/>
                <a:gd name="connsiteX28" fmla="*/ 11014 w 11453"/>
                <a:gd name="connsiteY28" fmla="*/ 135 h 12070"/>
                <a:gd name="connsiteX29" fmla="*/ 11453 w 11453"/>
                <a:gd name="connsiteY29" fmla="*/ 714 h 12070"/>
                <a:gd name="connsiteX0" fmla="*/ 13 w 11466"/>
                <a:gd name="connsiteY0" fmla="*/ 12070 h 12070"/>
                <a:gd name="connsiteX1" fmla="*/ 149 w 11466"/>
                <a:gd name="connsiteY1" fmla="*/ 11098 h 12070"/>
                <a:gd name="connsiteX2" fmla="*/ 1483 w 11466"/>
                <a:gd name="connsiteY2" fmla="*/ 10669 h 12070"/>
                <a:gd name="connsiteX3" fmla="*/ 1506 w 11466"/>
                <a:gd name="connsiteY3" fmla="*/ 10677 h 12070"/>
                <a:gd name="connsiteX4" fmla="*/ 1507 w 11466"/>
                <a:gd name="connsiteY4" fmla="*/ 10687 h 12070"/>
                <a:gd name="connsiteX5" fmla="*/ 2156 w 11466"/>
                <a:gd name="connsiteY5" fmla="*/ 11238 h 12070"/>
                <a:gd name="connsiteX6" fmla="*/ 2719 w 11466"/>
                <a:gd name="connsiteY6" fmla="*/ 11238 h 12070"/>
                <a:gd name="connsiteX7" fmla="*/ 3075 w 11466"/>
                <a:gd name="connsiteY7" fmla="*/ 10275 h 12070"/>
                <a:gd name="connsiteX8" fmla="*/ 3325 w 11466"/>
                <a:gd name="connsiteY8" fmla="*/ 9180 h 12070"/>
                <a:gd name="connsiteX9" fmla="*/ 3598 w 11466"/>
                <a:gd name="connsiteY9" fmla="*/ 7937 h 12070"/>
                <a:gd name="connsiteX10" fmla="*/ 3996 w 11466"/>
                <a:gd name="connsiteY10" fmla="*/ 7188 h 12070"/>
                <a:gd name="connsiteX11" fmla="*/ 4392 w 11466"/>
                <a:gd name="connsiteY11" fmla="*/ 7114 h 12070"/>
                <a:gd name="connsiteX12" fmla="*/ 4853 w 11466"/>
                <a:gd name="connsiteY12" fmla="*/ 7460 h 12070"/>
                <a:gd name="connsiteX13" fmla="*/ 5396 w 11466"/>
                <a:gd name="connsiteY13" fmla="*/ 8077 h 12070"/>
                <a:gd name="connsiteX14" fmla="*/ 6044 w 11466"/>
                <a:gd name="connsiteY14" fmla="*/ 8151 h 12070"/>
                <a:gd name="connsiteX15" fmla="*/ 6483 w 11466"/>
                <a:gd name="connsiteY15" fmla="*/ 7114 h 12070"/>
                <a:gd name="connsiteX16" fmla="*/ 6776 w 11466"/>
                <a:gd name="connsiteY16" fmla="*/ 5673 h 12070"/>
                <a:gd name="connsiteX17" fmla="*/ 6984 w 11466"/>
                <a:gd name="connsiteY17" fmla="*/ 4233 h 12070"/>
                <a:gd name="connsiteX18" fmla="*/ 7424 w 11466"/>
                <a:gd name="connsiteY18" fmla="*/ 3336 h 12070"/>
                <a:gd name="connsiteX19" fmla="*/ 7946 w 11466"/>
                <a:gd name="connsiteY19" fmla="*/ 3615 h 12070"/>
                <a:gd name="connsiteX20" fmla="*/ 8301 w 11466"/>
                <a:gd name="connsiteY20" fmla="*/ 4158 h 12070"/>
                <a:gd name="connsiteX21" fmla="*/ 8908 w 11466"/>
                <a:gd name="connsiteY21" fmla="*/ 4905 h 12070"/>
                <a:gd name="connsiteX22" fmla="*/ 9432 w 11466"/>
                <a:gd name="connsiteY22" fmla="*/ 4493 h 12070"/>
                <a:gd name="connsiteX23" fmla="*/ 9743 w 11466"/>
                <a:gd name="connsiteY23" fmla="*/ 3541 h 12070"/>
                <a:gd name="connsiteX24" fmla="*/ 9974 w 11466"/>
                <a:gd name="connsiteY24" fmla="*/ 2513 h 12070"/>
                <a:gd name="connsiteX25" fmla="*/ 10115 w 11466"/>
                <a:gd name="connsiteY25" fmla="*/ 1045 h 12070"/>
                <a:gd name="connsiteX26" fmla="*/ 10295 w 11466"/>
                <a:gd name="connsiteY26" fmla="*/ 479 h 12070"/>
                <a:gd name="connsiteX27" fmla="*/ 10625 w 11466"/>
                <a:gd name="connsiteY27" fmla="*/ 85 h 12070"/>
                <a:gd name="connsiteX28" fmla="*/ 11027 w 11466"/>
                <a:gd name="connsiteY28" fmla="*/ 135 h 12070"/>
                <a:gd name="connsiteX29" fmla="*/ 11466 w 11466"/>
                <a:gd name="connsiteY29" fmla="*/ 714 h 12070"/>
                <a:gd name="connsiteX0" fmla="*/ 0 w 11453"/>
                <a:gd name="connsiteY0" fmla="*/ 12070 h 12070"/>
                <a:gd name="connsiteX1" fmla="*/ 1482 w 11453"/>
                <a:gd name="connsiteY1" fmla="*/ 10753 h 12070"/>
                <a:gd name="connsiteX2" fmla="*/ 1470 w 11453"/>
                <a:gd name="connsiteY2" fmla="*/ 10669 h 12070"/>
                <a:gd name="connsiteX3" fmla="*/ 1493 w 11453"/>
                <a:gd name="connsiteY3" fmla="*/ 10677 h 12070"/>
                <a:gd name="connsiteX4" fmla="*/ 1494 w 11453"/>
                <a:gd name="connsiteY4" fmla="*/ 10687 h 12070"/>
                <a:gd name="connsiteX5" fmla="*/ 2143 w 11453"/>
                <a:gd name="connsiteY5" fmla="*/ 11238 h 12070"/>
                <a:gd name="connsiteX6" fmla="*/ 2706 w 11453"/>
                <a:gd name="connsiteY6" fmla="*/ 11238 h 12070"/>
                <a:gd name="connsiteX7" fmla="*/ 3062 w 11453"/>
                <a:gd name="connsiteY7" fmla="*/ 10275 h 12070"/>
                <a:gd name="connsiteX8" fmla="*/ 3312 w 11453"/>
                <a:gd name="connsiteY8" fmla="*/ 9180 h 12070"/>
                <a:gd name="connsiteX9" fmla="*/ 3585 w 11453"/>
                <a:gd name="connsiteY9" fmla="*/ 7937 h 12070"/>
                <a:gd name="connsiteX10" fmla="*/ 3983 w 11453"/>
                <a:gd name="connsiteY10" fmla="*/ 7188 h 12070"/>
                <a:gd name="connsiteX11" fmla="*/ 4379 w 11453"/>
                <a:gd name="connsiteY11" fmla="*/ 7114 h 12070"/>
                <a:gd name="connsiteX12" fmla="*/ 4840 w 11453"/>
                <a:gd name="connsiteY12" fmla="*/ 7460 h 12070"/>
                <a:gd name="connsiteX13" fmla="*/ 5383 w 11453"/>
                <a:gd name="connsiteY13" fmla="*/ 8077 h 12070"/>
                <a:gd name="connsiteX14" fmla="*/ 6031 w 11453"/>
                <a:gd name="connsiteY14" fmla="*/ 8151 h 12070"/>
                <a:gd name="connsiteX15" fmla="*/ 6470 w 11453"/>
                <a:gd name="connsiteY15" fmla="*/ 7114 h 12070"/>
                <a:gd name="connsiteX16" fmla="*/ 6763 w 11453"/>
                <a:gd name="connsiteY16" fmla="*/ 5673 h 12070"/>
                <a:gd name="connsiteX17" fmla="*/ 6971 w 11453"/>
                <a:gd name="connsiteY17" fmla="*/ 4233 h 12070"/>
                <a:gd name="connsiteX18" fmla="*/ 7411 w 11453"/>
                <a:gd name="connsiteY18" fmla="*/ 3336 h 12070"/>
                <a:gd name="connsiteX19" fmla="*/ 7933 w 11453"/>
                <a:gd name="connsiteY19" fmla="*/ 3615 h 12070"/>
                <a:gd name="connsiteX20" fmla="*/ 8288 w 11453"/>
                <a:gd name="connsiteY20" fmla="*/ 4158 h 12070"/>
                <a:gd name="connsiteX21" fmla="*/ 8895 w 11453"/>
                <a:gd name="connsiteY21" fmla="*/ 4905 h 12070"/>
                <a:gd name="connsiteX22" fmla="*/ 9419 w 11453"/>
                <a:gd name="connsiteY22" fmla="*/ 4493 h 12070"/>
                <a:gd name="connsiteX23" fmla="*/ 9730 w 11453"/>
                <a:gd name="connsiteY23" fmla="*/ 3541 h 12070"/>
                <a:gd name="connsiteX24" fmla="*/ 9961 w 11453"/>
                <a:gd name="connsiteY24" fmla="*/ 2513 h 12070"/>
                <a:gd name="connsiteX25" fmla="*/ 10102 w 11453"/>
                <a:gd name="connsiteY25" fmla="*/ 1045 h 12070"/>
                <a:gd name="connsiteX26" fmla="*/ 10282 w 11453"/>
                <a:gd name="connsiteY26" fmla="*/ 479 h 12070"/>
                <a:gd name="connsiteX27" fmla="*/ 10612 w 11453"/>
                <a:gd name="connsiteY27" fmla="*/ 85 h 12070"/>
                <a:gd name="connsiteX28" fmla="*/ 11014 w 11453"/>
                <a:gd name="connsiteY28" fmla="*/ 135 h 12070"/>
                <a:gd name="connsiteX29" fmla="*/ 11453 w 11453"/>
                <a:gd name="connsiteY29" fmla="*/ 714 h 12070"/>
                <a:gd name="connsiteX0" fmla="*/ 50 w 10007"/>
                <a:gd name="connsiteY0" fmla="*/ 10666 h 11335"/>
                <a:gd name="connsiteX1" fmla="*/ 36 w 10007"/>
                <a:gd name="connsiteY1" fmla="*/ 10753 h 11335"/>
                <a:gd name="connsiteX2" fmla="*/ 24 w 10007"/>
                <a:gd name="connsiteY2" fmla="*/ 10669 h 11335"/>
                <a:gd name="connsiteX3" fmla="*/ 47 w 10007"/>
                <a:gd name="connsiteY3" fmla="*/ 10677 h 11335"/>
                <a:gd name="connsiteX4" fmla="*/ 48 w 10007"/>
                <a:gd name="connsiteY4" fmla="*/ 10687 h 11335"/>
                <a:gd name="connsiteX5" fmla="*/ 697 w 10007"/>
                <a:gd name="connsiteY5" fmla="*/ 11238 h 11335"/>
                <a:gd name="connsiteX6" fmla="*/ 1260 w 10007"/>
                <a:gd name="connsiteY6" fmla="*/ 11238 h 11335"/>
                <a:gd name="connsiteX7" fmla="*/ 1616 w 10007"/>
                <a:gd name="connsiteY7" fmla="*/ 10275 h 11335"/>
                <a:gd name="connsiteX8" fmla="*/ 1866 w 10007"/>
                <a:gd name="connsiteY8" fmla="*/ 9180 h 11335"/>
                <a:gd name="connsiteX9" fmla="*/ 2139 w 10007"/>
                <a:gd name="connsiteY9" fmla="*/ 7937 h 11335"/>
                <a:gd name="connsiteX10" fmla="*/ 2537 w 10007"/>
                <a:gd name="connsiteY10" fmla="*/ 7188 h 11335"/>
                <a:gd name="connsiteX11" fmla="*/ 2933 w 10007"/>
                <a:gd name="connsiteY11" fmla="*/ 7114 h 11335"/>
                <a:gd name="connsiteX12" fmla="*/ 3394 w 10007"/>
                <a:gd name="connsiteY12" fmla="*/ 7460 h 11335"/>
                <a:gd name="connsiteX13" fmla="*/ 3937 w 10007"/>
                <a:gd name="connsiteY13" fmla="*/ 8077 h 11335"/>
                <a:gd name="connsiteX14" fmla="*/ 4585 w 10007"/>
                <a:gd name="connsiteY14" fmla="*/ 8151 h 11335"/>
                <a:gd name="connsiteX15" fmla="*/ 5024 w 10007"/>
                <a:gd name="connsiteY15" fmla="*/ 7114 h 11335"/>
                <a:gd name="connsiteX16" fmla="*/ 5317 w 10007"/>
                <a:gd name="connsiteY16" fmla="*/ 5673 h 11335"/>
                <a:gd name="connsiteX17" fmla="*/ 5525 w 10007"/>
                <a:gd name="connsiteY17" fmla="*/ 4233 h 11335"/>
                <a:gd name="connsiteX18" fmla="*/ 5965 w 10007"/>
                <a:gd name="connsiteY18" fmla="*/ 3336 h 11335"/>
                <a:gd name="connsiteX19" fmla="*/ 6487 w 10007"/>
                <a:gd name="connsiteY19" fmla="*/ 3615 h 11335"/>
                <a:gd name="connsiteX20" fmla="*/ 6842 w 10007"/>
                <a:gd name="connsiteY20" fmla="*/ 4158 h 11335"/>
                <a:gd name="connsiteX21" fmla="*/ 7449 w 10007"/>
                <a:gd name="connsiteY21" fmla="*/ 4905 h 11335"/>
                <a:gd name="connsiteX22" fmla="*/ 7973 w 10007"/>
                <a:gd name="connsiteY22" fmla="*/ 4493 h 11335"/>
                <a:gd name="connsiteX23" fmla="*/ 8284 w 10007"/>
                <a:gd name="connsiteY23" fmla="*/ 3541 h 11335"/>
                <a:gd name="connsiteX24" fmla="*/ 8515 w 10007"/>
                <a:gd name="connsiteY24" fmla="*/ 2513 h 11335"/>
                <a:gd name="connsiteX25" fmla="*/ 8656 w 10007"/>
                <a:gd name="connsiteY25" fmla="*/ 1045 h 11335"/>
                <a:gd name="connsiteX26" fmla="*/ 8836 w 10007"/>
                <a:gd name="connsiteY26" fmla="*/ 479 h 11335"/>
                <a:gd name="connsiteX27" fmla="*/ 9166 w 10007"/>
                <a:gd name="connsiteY27" fmla="*/ 85 h 11335"/>
                <a:gd name="connsiteX28" fmla="*/ 9568 w 10007"/>
                <a:gd name="connsiteY28" fmla="*/ 135 h 11335"/>
                <a:gd name="connsiteX29" fmla="*/ 10007 w 10007"/>
                <a:gd name="connsiteY29" fmla="*/ 714 h 11335"/>
                <a:gd name="connsiteX0" fmla="*/ 48 w 10005"/>
                <a:gd name="connsiteY0" fmla="*/ 10666 h 11368"/>
                <a:gd name="connsiteX1" fmla="*/ 34 w 10005"/>
                <a:gd name="connsiteY1" fmla="*/ 10753 h 11368"/>
                <a:gd name="connsiteX2" fmla="*/ 22 w 10005"/>
                <a:gd name="connsiteY2" fmla="*/ 10669 h 11368"/>
                <a:gd name="connsiteX3" fmla="*/ 45 w 10005"/>
                <a:gd name="connsiteY3" fmla="*/ 10677 h 11368"/>
                <a:gd name="connsiteX4" fmla="*/ 46 w 10005"/>
                <a:gd name="connsiteY4" fmla="*/ 10687 h 11368"/>
                <a:gd name="connsiteX5" fmla="*/ 665 w 10005"/>
                <a:gd name="connsiteY5" fmla="*/ 11301 h 11368"/>
                <a:gd name="connsiteX6" fmla="*/ 1258 w 10005"/>
                <a:gd name="connsiteY6" fmla="*/ 11238 h 11368"/>
                <a:gd name="connsiteX7" fmla="*/ 1614 w 10005"/>
                <a:gd name="connsiteY7" fmla="*/ 10275 h 11368"/>
                <a:gd name="connsiteX8" fmla="*/ 1864 w 10005"/>
                <a:gd name="connsiteY8" fmla="*/ 9180 h 11368"/>
                <a:gd name="connsiteX9" fmla="*/ 2137 w 10005"/>
                <a:gd name="connsiteY9" fmla="*/ 7937 h 11368"/>
                <a:gd name="connsiteX10" fmla="*/ 2535 w 10005"/>
                <a:gd name="connsiteY10" fmla="*/ 7188 h 11368"/>
                <a:gd name="connsiteX11" fmla="*/ 2931 w 10005"/>
                <a:gd name="connsiteY11" fmla="*/ 7114 h 11368"/>
                <a:gd name="connsiteX12" fmla="*/ 3392 w 10005"/>
                <a:gd name="connsiteY12" fmla="*/ 7460 h 11368"/>
                <a:gd name="connsiteX13" fmla="*/ 3935 w 10005"/>
                <a:gd name="connsiteY13" fmla="*/ 8077 h 11368"/>
                <a:gd name="connsiteX14" fmla="*/ 4583 w 10005"/>
                <a:gd name="connsiteY14" fmla="*/ 8151 h 11368"/>
                <a:gd name="connsiteX15" fmla="*/ 5022 w 10005"/>
                <a:gd name="connsiteY15" fmla="*/ 7114 h 11368"/>
                <a:gd name="connsiteX16" fmla="*/ 5315 w 10005"/>
                <a:gd name="connsiteY16" fmla="*/ 5673 h 11368"/>
                <a:gd name="connsiteX17" fmla="*/ 5523 w 10005"/>
                <a:gd name="connsiteY17" fmla="*/ 4233 h 11368"/>
                <a:gd name="connsiteX18" fmla="*/ 5963 w 10005"/>
                <a:gd name="connsiteY18" fmla="*/ 3336 h 11368"/>
                <a:gd name="connsiteX19" fmla="*/ 6485 w 10005"/>
                <a:gd name="connsiteY19" fmla="*/ 3615 h 11368"/>
                <a:gd name="connsiteX20" fmla="*/ 6840 w 10005"/>
                <a:gd name="connsiteY20" fmla="*/ 4158 h 11368"/>
                <a:gd name="connsiteX21" fmla="*/ 7447 w 10005"/>
                <a:gd name="connsiteY21" fmla="*/ 4905 h 11368"/>
                <a:gd name="connsiteX22" fmla="*/ 7971 w 10005"/>
                <a:gd name="connsiteY22" fmla="*/ 4493 h 11368"/>
                <a:gd name="connsiteX23" fmla="*/ 8282 w 10005"/>
                <a:gd name="connsiteY23" fmla="*/ 3541 h 11368"/>
                <a:gd name="connsiteX24" fmla="*/ 8513 w 10005"/>
                <a:gd name="connsiteY24" fmla="*/ 2513 h 11368"/>
                <a:gd name="connsiteX25" fmla="*/ 8654 w 10005"/>
                <a:gd name="connsiteY25" fmla="*/ 1045 h 11368"/>
                <a:gd name="connsiteX26" fmla="*/ 8834 w 10005"/>
                <a:gd name="connsiteY26" fmla="*/ 479 h 11368"/>
                <a:gd name="connsiteX27" fmla="*/ 9164 w 10005"/>
                <a:gd name="connsiteY27" fmla="*/ 85 h 11368"/>
                <a:gd name="connsiteX28" fmla="*/ 9566 w 10005"/>
                <a:gd name="connsiteY28" fmla="*/ 135 h 11368"/>
                <a:gd name="connsiteX29" fmla="*/ 10005 w 10005"/>
                <a:gd name="connsiteY29" fmla="*/ 714 h 11368"/>
                <a:gd name="connsiteX0" fmla="*/ 48 w 10005"/>
                <a:gd name="connsiteY0" fmla="*/ 10666 h 11368"/>
                <a:gd name="connsiteX1" fmla="*/ 34 w 10005"/>
                <a:gd name="connsiteY1" fmla="*/ 10753 h 11368"/>
                <a:gd name="connsiteX2" fmla="*/ 22 w 10005"/>
                <a:gd name="connsiteY2" fmla="*/ 10669 h 11368"/>
                <a:gd name="connsiteX3" fmla="*/ 45 w 10005"/>
                <a:gd name="connsiteY3" fmla="*/ 10677 h 11368"/>
                <a:gd name="connsiteX4" fmla="*/ 46 w 10005"/>
                <a:gd name="connsiteY4" fmla="*/ 10687 h 11368"/>
                <a:gd name="connsiteX5" fmla="*/ 665 w 10005"/>
                <a:gd name="connsiteY5" fmla="*/ 11301 h 11368"/>
                <a:gd name="connsiteX6" fmla="*/ 1258 w 10005"/>
                <a:gd name="connsiteY6" fmla="*/ 11238 h 11368"/>
                <a:gd name="connsiteX7" fmla="*/ 1614 w 10005"/>
                <a:gd name="connsiteY7" fmla="*/ 10275 h 11368"/>
                <a:gd name="connsiteX8" fmla="*/ 1864 w 10005"/>
                <a:gd name="connsiteY8" fmla="*/ 9180 h 11368"/>
                <a:gd name="connsiteX9" fmla="*/ 2137 w 10005"/>
                <a:gd name="connsiteY9" fmla="*/ 7937 h 11368"/>
                <a:gd name="connsiteX10" fmla="*/ 2535 w 10005"/>
                <a:gd name="connsiteY10" fmla="*/ 7188 h 11368"/>
                <a:gd name="connsiteX11" fmla="*/ 2931 w 10005"/>
                <a:gd name="connsiteY11" fmla="*/ 7114 h 11368"/>
                <a:gd name="connsiteX12" fmla="*/ 3392 w 10005"/>
                <a:gd name="connsiteY12" fmla="*/ 7460 h 11368"/>
                <a:gd name="connsiteX13" fmla="*/ 3935 w 10005"/>
                <a:gd name="connsiteY13" fmla="*/ 8077 h 11368"/>
                <a:gd name="connsiteX14" fmla="*/ 4583 w 10005"/>
                <a:gd name="connsiteY14" fmla="*/ 8151 h 11368"/>
                <a:gd name="connsiteX15" fmla="*/ 5022 w 10005"/>
                <a:gd name="connsiteY15" fmla="*/ 7114 h 11368"/>
                <a:gd name="connsiteX16" fmla="*/ 5315 w 10005"/>
                <a:gd name="connsiteY16" fmla="*/ 5673 h 11368"/>
                <a:gd name="connsiteX17" fmla="*/ 5523 w 10005"/>
                <a:gd name="connsiteY17" fmla="*/ 4233 h 11368"/>
                <a:gd name="connsiteX18" fmla="*/ 5963 w 10005"/>
                <a:gd name="connsiteY18" fmla="*/ 3336 h 11368"/>
                <a:gd name="connsiteX19" fmla="*/ 6485 w 10005"/>
                <a:gd name="connsiteY19" fmla="*/ 3615 h 11368"/>
                <a:gd name="connsiteX20" fmla="*/ 6840 w 10005"/>
                <a:gd name="connsiteY20" fmla="*/ 4158 h 11368"/>
                <a:gd name="connsiteX21" fmla="*/ 7447 w 10005"/>
                <a:gd name="connsiteY21" fmla="*/ 4905 h 11368"/>
                <a:gd name="connsiteX22" fmla="*/ 7971 w 10005"/>
                <a:gd name="connsiteY22" fmla="*/ 4493 h 11368"/>
                <a:gd name="connsiteX23" fmla="*/ 8282 w 10005"/>
                <a:gd name="connsiteY23" fmla="*/ 3541 h 11368"/>
                <a:gd name="connsiteX24" fmla="*/ 8513 w 10005"/>
                <a:gd name="connsiteY24" fmla="*/ 2513 h 11368"/>
                <a:gd name="connsiteX25" fmla="*/ 8662 w 10005"/>
                <a:gd name="connsiteY25" fmla="*/ 1117 h 11368"/>
                <a:gd name="connsiteX26" fmla="*/ 8834 w 10005"/>
                <a:gd name="connsiteY26" fmla="*/ 479 h 11368"/>
                <a:gd name="connsiteX27" fmla="*/ 9164 w 10005"/>
                <a:gd name="connsiteY27" fmla="*/ 85 h 11368"/>
                <a:gd name="connsiteX28" fmla="*/ 9566 w 10005"/>
                <a:gd name="connsiteY28" fmla="*/ 135 h 11368"/>
                <a:gd name="connsiteX29" fmla="*/ 10005 w 10005"/>
                <a:gd name="connsiteY29" fmla="*/ 714 h 11368"/>
                <a:gd name="connsiteX0" fmla="*/ 48 w 10005"/>
                <a:gd name="connsiteY0" fmla="*/ 10666 h 11368"/>
                <a:gd name="connsiteX1" fmla="*/ 34 w 10005"/>
                <a:gd name="connsiteY1" fmla="*/ 10753 h 11368"/>
                <a:gd name="connsiteX2" fmla="*/ 22 w 10005"/>
                <a:gd name="connsiteY2" fmla="*/ 10669 h 11368"/>
                <a:gd name="connsiteX3" fmla="*/ 45 w 10005"/>
                <a:gd name="connsiteY3" fmla="*/ 10677 h 11368"/>
                <a:gd name="connsiteX4" fmla="*/ 46 w 10005"/>
                <a:gd name="connsiteY4" fmla="*/ 10687 h 11368"/>
                <a:gd name="connsiteX5" fmla="*/ 665 w 10005"/>
                <a:gd name="connsiteY5" fmla="*/ 11301 h 11368"/>
                <a:gd name="connsiteX6" fmla="*/ 1258 w 10005"/>
                <a:gd name="connsiteY6" fmla="*/ 11238 h 11368"/>
                <a:gd name="connsiteX7" fmla="*/ 1614 w 10005"/>
                <a:gd name="connsiteY7" fmla="*/ 10275 h 11368"/>
                <a:gd name="connsiteX8" fmla="*/ 1864 w 10005"/>
                <a:gd name="connsiteY8" fmla="*/ 9180 h 11368"/>
                <a:gd name="connsiteX9" fmla="*/ 2137 w 10005"/>
                <a:gd name="connsiteY9" fmla="*/ 7937 h 11368"/>
                <a:gd name="connsiteX10" fmla="*/ 2535 w 10005"/>
                <a:gd name="connsiteY10" fmla="*/ 7188 h 11368"/>
                <a:gd name="connsiteX11" fmla="*/ 2931 w 10005"/>
                <a:gd name="connsiteY11" fmla="*/ 7114 h 11368"/>
                <a:gd name="connsiteX12" fmla="*/ 3392 w 10005"/>
                <a:gd name="connsiteY12" fmla="*/ 7460 h 11368"/>
                <a:gd name="connsiteX13" fmla="*/ 3935 w 10005"/>
                <a:gd name="connsiteY13" fmla="*/ 8077 h 11368"/>
                <a:gd name="connsiteX14" fmla="*/ 4583 w 10005"/>
                <a:gd name="connsiteY14" fmla="*/ 8151 h 11368"/>
                <a:gd name="connsiteX15" fmla="*/ 5022 w 10005"/>
                <a:gd name="connsiteY15" fmla="*/ 7114 h 11368"/>
                <a:gd name="connsiteX16" fmla="*/ 5315 w 10005"/>
                <a:gd name="connsiteY16" fmla="*/ 5673 h 11368"/>
                <a:gd name="connsiteX17" fmla="*/ 5523 w 10005"/>
                <a:gd name="connsiteY17" fmla="*/ 4233 h 11368"/>
                <a:gd name="connsiteX18" fmla="*/ 5963 w 10005"/>
                <a:gd name="connsiteY18" fmla="*/ 3336 h 11368"/>
                <a:gd name="connsiteX19" fmla="*/ 6485 w 10005"/>
                <a:gd name="connsiteY19" fmla="*/ 3615 h 11368"/>
                <a:gd name="connsiteX20" fmla="*/ 6840 w 10005"/>
                <a:gd name="connsiteY20" fmla="*/ 4158 h 11368"/>
                <a:gd name="connsiteX21" fmla="*/ 7447 w 10005"/>
                <a:gd name="connsiteY21" fmla="*/ 4905 h 11368"/>
                <a:gd name="connsiteX22" fmla="*/ 7971 w 10005"/>
                <a:gd name="connsiteY22" fmla="*/ 4493 h 11368"/>
                <a:gd name="connsiteX23" fmla="*/ 8282 w 10005"/>
                <a:gd name="connsiteY23" fmla="*/ 3541 h 11368"/>
                <a:gd name="connsiteX24" fmla="*/ 8513 w 10005"/>
                <a:gd name="connsiteY24" fmla="*/ 2513 h 11368"/>
                <a:gd name="connsiteX25" fmla="*/ 8700 w 10005"/>
                <a:gd name="connsiteY25" fmla="*/ 1117 h 11368"/>
                <a:gd name="connsiteX26" fmla="*/ 8834 w 10005"/>
                <a:gd name="connsiteY26" fmla="*/ 479 h 11368"/>
                <a:gd name="connsiteX27" fmla="*/ 9164 w 10005"/>
                <a:gd name="connsiteY27" fmla="*/ 85 h 11368"/>
                <a:gd name="connsiteX28" fmla="*/ 9566 w 10005"/>
                <a:gd name="connsiteY28" fmla="*/ 135 h 11368"/>
                <a:gd name="connsiteX29" fmla="*/ 10005 w 10005"/>
                <a:gd name="connsiteY29" fmla="*/ 714 h 11368"/>
                <a:gd name="connsiteX0" fmla="*/ 48 w 10005"/>
                <a:gd name="connsiteY0" fmla="*/ 10666 h 11368"/>
                <a:gd name="connsiteX1" fmla="*/ 34 w 10005"/>
                <a:gd name="connsiteY1" fmla="*/ 10753 h 11368"/>
                <a:gd name="connsiteX2" fmla="*/ 22 w 10005"/>
                <a:gd name="connsiteY2" fmla="*/ 10669 h 11368"/>
                <a:gd name="connsiteX3" fmla="*/ 45 w 10005"/>
                <a:gd name="connsiteY3" fmla="*/ 10677 h 11368"/>
                <a:gd name="connsiteX4" fmla="*/ 46 w 10005"/>
                <a:gd name="connsiteY4" fmla="*/ 10687 h 11368"/>
                <a:gd name="connsiteX5" fmla="*/ 665 w 10005"/>
                <a:gd name="connsiteY5" fmla="*/ 11301 h 11368"/>
                <a:gd name="connsiteX6" fmla="*/ 1258 w 10005"/>
                <a:gd name="connsiteY6" fmla="*/ 11238 h 11368"/>
                <a:gd name="connsiteX7" fmla="*/ 1614 w 10005"/>
                <a:gd name="connsiteY7" fmla="*/ 10275 h 11368"/>
                <a:gd name="connsiteX8" fmla="*/ 1864 w 10005"/>
                <a:gd name="connsiteY8" fmla="*/ 9180 h 11368"/>
                <a:gd name="connsiteX9" fmla="*/ 2137 w 10005"/>
                <a:gd name="connsiteY9" fmla="*/ 7937 h 11368"/>
                <a:gd name="connsiteX10" fmla="*/ 2535 w 10005"/>
                <a:gd name="connsiteY10" fmla="*/ 7188 h 11368"/>
                <a:gd name="connsiteX11" fmla="*/ 2931 w 10005"/>
                <a:gd name="connsiteY11" fmla="*/ 7114 h 11368"/>
                <a:gd name="connsiteX12" fmla="*/ 3392 w 10005"/>
                <a:gd name="connsiteY12" fmla="*/ 7460 h 11368"/>
                <a:gd name="connsiteX13" fmla="*/ 3935 w 10005"/>
                <a:gd name="connsiteY13" fmla="*/ 8077 h 11368"/>
                <a:gd name="connsiteX14" fmla="*/ 4583 w 10005"/>
                <a:gd name="connsiteY14" fmla="*/ 8151 h 11368"/>
                <a:gd name="connsiteX15" fmla="*/ 5022 w 10005"/>
                <a:gd name="connsiteY15" fmla="*/ 7114 h 11368"/>
                <a:gd name="connsiteX16" fmla="*/ 5315 w 10005"/>
                <a:gd name="connsiteY16" fmla="*/ 5673 h 11368"/>
                <a:gd name="connsiteX17" fmla="*/ 5523 w 10005"/>
                <a:gd name="connsiteY17" fmla="*/ 4233 h 11368"/>
                <a:gd name="connsiteX18" fmla="*/ 5963 w 10005"/>
                <a:gd name="connsiteY18" fmla="*/ 3336 h 11368"/>
                <a:gd name="connsiteX19" fmla="*/ 6485 w 10005"/>
                <a:gd name="connsiteY19" fmla="*/ 3615 h 11368"/>
                <a:gd name="connsiteX20" fmla="*/ 6840 w 10005"/>
                <a:gd name="connsiteY20" fmla="*/ 4158 h 11368"/>
                <a:gd name="connsiteX21" fmla="*/ 7447 w 10005"/>
                <a:gd name="connsiteY21" fmla="*/ 4905 h 11368"/>
                <a:gd name="connsiteX22" fmla="*/ 7971 w 10005"/>
                <a:gd name="connsiteY22" fmla="*/ 4493 h 11368"/>
                <a:gd name="connsiteX23" fmla="*/ 8282 w 10005"/>
                <a:gd name="connsiteY23" fmla="*/ 3541 h 11368"/>
                <a:gd name="connsiteX24" fmla="*/ 8513 w 10005"/>
                <a:gd name="connsiteY24" fmla="*/ 2513 h 11368"/>
                <a:gd name="connsiteX25" fmla="*/ 8700 w 10005"/>
                <a:gd name="connsiteY25" fmla="*/ 1117 h 11368"/>
                <a:gd name="connsiteX26" fmla="*/ 8872 w 10005"/>
                <a:gd name="connsiteY26" fmla="*/ 503 h 11368"/>
                <a:gd name="connsiteX27" fmla="*/ 9164 w 10005"/>
                <a:gd name="connsiteY27" fmla="*/ 85 h 11368"/>
                <a:gd name="connsiteX28" fmla="*/ 9566 w 10005"/>
                <a:gd name="connsiteY28" fmla="*/ 135 h 11368"/>
                <a:gd name="connsiteX29" fmla="*/ 10005 w 10005"/>
                <a:gd name="connsiteY29" fmla="*/ 714 h 11368"/>
                <a:gd name="connsiteX0" fmla="*/ 48 w 10005"/>
                <a:gd name="connsiteY0" fmla="*/ 10666 h 11368"/>
                <a:gd name="connsiteX1" fmla="*/ 34 w 10005"/>
                <a:gd name="connsiteY1" fmla="*/ 10753 h 11368"/>
                <a:gd name="connsiteX2" fmla="*/ 22 w 10005"/>
                <a:gd name="connsiteY2" fmla="*/ 10669 h 11368"/>
                <a:gd name="connsiteX3" fmla="*/ 45 w 10005"/>
                <a:gd name="connsiteY3" fmla="*/ 10677 h 11368"/>
                <a:gd name="connsiteX4" fmla="*/ 46 w 10005"/>
                <a:gd name="connsiteY4" fmla="*/ 10687 h 11368"/>
                <a:gd name="connsiteX5" fmla="*/ 665 w 10005"/>
                <a:gd name="connsiteY5" fmla="*/ 11301 h 11368"/>
                <a:gd name="connsiteX6" fmla="*/ 1258 w 10005"/>
                <a:gd name="connsiteY6" fmla="*/ 11238 h 11368"/>
                <a:gd name="connsiteX7" fmla="*/ 1614 w 10005"/>
                <a:gd name="connsiteY7" fmla="*/ 10275 h 11368"/>
                <a:gd name="connsiteX8" fmla="*/ 1864 w 10005"/>
                <a:gd name="connsiteY8" fmla="*/ 9180 h 11368"/>
                <a:gd name="connsiteX9" fmla="*/ 2137 w 10005"/>
                <a:gd name="connsiteY9" fmla="*/ 7937 h 11368"/>
                <a:gd name="connsiteX10" fmla="*/ 2535 w 10005"/>
                <a:gd name="connsiteY10" fmla="*/ 7188 h 11368"/>
                <a:gd name="connsiteX11" fmla="*/ 2931 w 10005"/>
                <a:gd name="connsiteY11" fmla="*/ 7114 h 11368"/>
                <a:gd name="connsiteX12" fmla="*/ 3392 w 10005"/>
                <a:gd name="connsiteY12" fmla="*/ 7460 h 11368"/>
                <a:gd name="connsiteX13" fmla="*/ 3935 w 10005"/>
                <a:gd name="connsiteY13" fmla="*/ 8077 h 11368"/>
                <a:gd name="connsiteX14" fmla="*/ 4583 w 10005"/>
                <a:gd name="connsiteY14" fmla="*/ 8151 h 11368"/>
                <a:gd name="connsiteX15" fmla="*/ 5022 w 10005"/>
                <a:gd name="connsiteY15" fmla="*/ 7114 h 11368"/>
                <a:gd name="connsiteX16" fmla="*/ 5315 w 10005"/>
                <a:gd name="connsiteY16" fmla="*/ 5673 h 11368"/>
                <a:gd name="connsiteX17" fmla="*/ 5523 w 10005"/>
                <a:gd name="connsiteY17" fmla="*/ 4233 h 11368"/>
                <a:gd name="connsiteX18" fmla="*/ 5963 w 10005"/>
                <a:gd name="connsiteY18" fmla="*/ 3336 h 11368"/>
                <a:gd name="connsiteX19" fmla="*/ 6485 w 10005"/>
                <a:gd name="connsiteY19" fmla="*/ 3615 h 11368"/>
                <a:gd name="connsiteX20" fmla="*/ 6840 w 10005"/>
                <a:gd name="connsiteY20" fmla="*/ 4158 h 11368"/>
                <a:gd name="connsiteX21" fmla="*/ 7447 w 10005"/>
                <a:gd name="connsiteY21" fmla="*/ 4905 h 11368"/>
                <a:gd name="connsiteX22" fmla="*/ 7971 w 10005"/>
                <a:gd name="connsiteY22" fmla="*/ 4493 h 11368"/>
                <a:gd name="connsiteX23" fmla="*/ 8282 w 10005"/>
                <a:gd name="connsiteY23" fmla="*/ 3541 h 11368"/>
                <a:gd name="connsiteX24" fmla="*/ 8513 w 10005"/>
                <a:gd name="connsiteY24" fmla="*/ 2513 h 11368"/>
                <a:gd name="connsiteX25" fmla="*/ 8700 w 10005"/>
                <a:gd name="connsiteY25" fmla="*/ 1117 h 11368"/>
                <a:gd name="connsiteX26" fmla="*/ 8872 w 10005"/>
                <a:gd name="connsiteY26" fmla="*/ 431 h 11368"/>
                <a:gd name="connsiteX27" fmla="*/ 9164 w 10005"/>
                <a:gd name="connsiteY27" fmla="*/ 85 h 11368"/>
                <a:gd name="connsiteX28" fmla="*/ 9566 w 10005"/>
                <a:gd name="connsiteY28" fmla="*/ 135 h 11368"/>
                <a:gd name="connsiteX29" fmla="*/ 10005 w 10005"/>
                <a:gd name="connsiteY29" fmla="*/ 714 h 11368"/>
                <a:gd name="connsiteX0" fmla="*/ 48 w 10005"/>
                <a:gd name="connsiteY0" fmla="*/ 10666 h 11368"/>
                <a:gd name="connsiteX1" fmla="*/ 34 w 10005"/>
                <a:gd name="connsiteY1" fmla="*/ 10753 h 11368"/>
                <a:gd name="connsiteX2" fmla="*/ 22 w 10005"/>
                <a:gd name="connsiteY2" fmla="*/ 10669 h 11368"/>
                <a:gd name="connsiteX3" fmla="*/ 45 w 10005"/>
                <a:gd name="connsiteY3" fmla="*/ 10677 h 11368"/>
                <a:gd name="connsiteX4" fmla="*/ 46 w 10005"/>
                <a:gd name="connsiteY4" fmla="*/ 10687 h 11368"/>
                <a:gd name="connsiteX5" fmla="*/ 665 w 10005"/>
                <a:gd name="connsiteY5" fmla="*/ 11301 h 11368"/>
                <a:gd name="connsiteX6" fmla="*/ 1258 w 10005"/>
                <a:gd name="connsiteY6" fmla="*/ 11238 h 11368"/>
                <a:gd name="connsiteX7" fmla="*/ 1614 w 10005"/>
                <a:gd name="connsiteY7" fmla="*/ 10275 h 11368"/>
                <a:gd name="connsiteX8" fmla="*/ 1864 w 10005"/>
                <a:gd name="connsiteY8" fmla="*/ 9180 h 11368"/>
                <a:gd name="connsiteX9" fmla="*/ 2137 w 10005"/>
                <a:gd name="connsiteY9" fmla="*/ 7937 h 11368"/>
                <a:gd name="connsiteX10" fmla="*/ 2535 w 10005"/>
                <a:gd name="connsiteY10" fmla="*/ 7188 h 11368"/>
                <a:gd name="connsiteX11" fmla="*/ 2931 w 10005"/>
                <a:gd name="connsiteY11" fmla="*/ 7114 h 11368"/>
                <a:gd name="connsiteX12" fmla="*/ 3392 w 10005"/>
                <a:gd name="connsiteY12" fmla="*/ 7460 h 11368"/>
                <a:gd name="connsiteX13" fmla="*/ 3935 w 10005"/>
                <a:gd name="connsiteY13" fmla="*/ 8077 h 11368"/>
                <a:gd name="connsiteX14" fmla="*/ 4583 w 10005"/>
                <a:gd name="connsiteY14" fmla="*/ 8151 h 11368"/>
                <a:gd name="connsiteX15" fmla="*/ 5022 w 10005"/>
                <a:gd name="connsiteY15" fmla="*/ 7114 h 11368"/>
                <a:gd name="connsiteX16" fmla="*/ 5315 w 10005"/>
                <a:gd name="connsiteY16" fmla="*/ 5673 h 11368"/>
                <a:gd name="connsiteX17" fmla="*/ 5523 w 10005"/>
                <a:gd name="connsiteY17" fmla="*/ 4233 h 11368"/>
                <a:gd name="connsiteX18" fmla="*/ 5963 w 10005"/>
                <a:gd name="connsiteY18" fmla="*/ 3336 h 11368"/>
                <a:gd name="connsiteX19" fmla="*/ 6485 w 10005"/>
                <a:gd name="connsiteY19" fmla="*/ 3615 h 11368"/>
                <a:gd name="connsiteX20" fmla="*/ 6840 w 10005"/>
                <a:gd name="connsiteY20" fmla="*/ 4158 h 11368"/>
                <a:gd name="connsiteX21" fmla="*/ 7447 w 10005"/>
                <a:gd name="connsiteY21" fmla="*/ 4905 h 11368"/>
                <a:gd name="connsiteX22" fmla="*/ 7971 w 10005"/>
                <a:gd name="connsiteY22" fmla="*/ 4493 h 11368"/>
                <a:gd name="connsiteX23" fmla="*/ 8282 w 10005"/>
                <a:gd name="connsiteY23" fmla="*/ 3541 h 11368"/>
                <a:gd name="connsiteX24" fmla="*/ 8513 w 10005"/>
                <a:gd name="connsiteY24" fmla="*/ 2513 h 11368"/>
                <a:gd name="connsiteX25" fmla="*/ 8700 w 10005"/>
                <a:gd name="connsiteY25" fmla="*/ 1117 h 11368"/>
                <a:gd name="connsiteX26" fmla="*/ 8872 w 10005"/>
                <a:gd name="connsiteY26" fmla="*/ 431 h 11368"/>
                <a:gd name="connsiteX27" fmla="*/ 9126 w 10005"/>
                <a:gd name="connsiteY27" fmla="*/ 85 h 11368"/>
                <a:gd name="connsiteX28" fmla="*/ 9566 w 10005"/>
                <a:gd name="connsiteY28" fmla="*/ 135 h 11368"/>
                <a:gd name="connsiteX29" fmla="*/ 10005 w 10005"/>
                <a:gd name="connsiteY29" fmla="*/ 714 h 1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5" h="11368">
                  <a:moveTo>
                    <a:pt x="48" y="10666"/>
                  </a:moveTo>
                  <a:cubicBezTo>
                    <a:pt x="75" y="10444"/>
                    <a:pt x="38" y="10753"/>
                    <a:pt x="34" y="10753"/>
                  </a:cubicBezTo>
                  <a:cubicBezTo>
                    <a:pt x="30" y="10754"/>
                    <a:pt x="20" y="10682"/>
                    <a:pt x="22" y="10669"/>
                  </a:cubicBezTo>
                  <a:cubicBezTo>
                    <a:pt x="24" y="10656"/>
                    <a:pt x="41" y="10674"/>
                    <a:pt x="45" y="10677"/>
                  </a:cubicBezTo>
                  <a:cubicBezTo>
                    <a:pt x="49" y="10680"/>
                    <a:pt x="-57" y="10583"/>
                    <a:pt x="46" y="10687"/>
                  </a:cubicBezTo>
                  <a:cubicBezTo>
                    <a:pt x="149" y="10791"/>
                    <a:pt x="462" y="11210"/>
                    <a:pt x="665" y="11301"/>
                  </a:cubicBezTo>
                  <a:cubicBezTo>
                    <a:pt x="867" y="11391"/>
                    <a:pt x="1100" y="11409"/>
                    <a:pt x="1258" y="11238"/>
                  </a:cubicBezTo>
                  <a:cubicBezTo>
                    <a:pt x="1416" y="11067"/>
                    <a:pt x="1514" y="10620"/>
                    <a:pt x="1614" y="10275"/>
                  </a:cubicBezTo>
                  <a:cubicBezTo>
                    <a:pt x="1714" y="9929"/>
                    <a:pt x="1776" y="9567"/>
                    <a:pt x="1864" y="9180"/>
                  </a:cubicBezTo>
                  <a:cubicBezTo>
                    <a:pt x="1952" y="8793"/>
                    <a:pt x="2025" y="8267"/>
                    <a:pt x="2137" y="7937"/>
                  </a:cubicBezTo>
                  <a:cubicBezTo>
                    <a:pt x="2250" y="7608"/>
                    <a:pt x="2403" y="7328"/>
                    <a:pt x="2535" y="7188"/>
                  </a:cubicBezTo>
                  <a:cubicBezTo>
                    <a:pt x="2668" y="7048"/>
                    <a:pt x="2788" y="7073"/>
                    <a:pt x="2931" y="7114"/>
                  </a:cubicBezTo>
                  <a:cubicBezTo>
                    <a:pt x="3074" y="7155"/>
                    <a:pt x="3224" y="7304"/>
                    <a:pt x="3392" y="7460"/>
                  </a:cubicBezTo>
                  <a:cubicBezTo>
                    <a:pt x="3559" y="7616"/>
                    <a:pt x="3737" y="7962"/>
                    <a:pt x="3935" y="8077"/>
                  </a:cubicBezTo>
                  <a:cubicBezTo>
                    <a:pt x="4133" y="8192"/>
                    <a:pt x="4404" y="8308"/>
                    <a:pt x="4583" y="8151"/>
                  </a:cubicBezTo>
                  <a:cubicBezTo>
                    <a:pt x="4764" y="7994"/>
                    <a:pt x="4899" y="7525"/>
                    <a:pt x="5022" y="7114"/>
                  </a:cubicBezTo>
                  <a:cubicBezTo>
                    <a:pt x="5145" y="6703"/>
                    <a:pt x="5233" y="6151"/>
                    <a:pt x="5315" y="5673"/>
                  </a:cubicBezTo>
                  <a:cubicBezTo>
                    <a:pt x="5398" y="5196"/>
                    <a:pt x="5415" y="4619"/>
                    <a:pt x="5523" y="4233"/>
                  </a:cubicBezTo>
                  <a:cubicBezTo>
                    <a:pt x="5631" y="3846"/>
                    <a:pt x="5803" y="3434"/>
                    <a:pt x="5963" y="3336"/>
                  </a:cubicBezTo>
                  <a:cubicBezTo>
                    <a:pt x="6124" y="3237"/>
                    <a:pt x="6339" y="3476"/>
                    <a:pt x="6485" y="3615"/>
                  </a:cubicBezTo>
                  <a:cubicBezTo>
                    <a:pt x="6630" y="3755"/>
                    <a:pt x="6680" y="3943"/>
                    <a:pt x="6840" y="4158"/>
                  </a:cubicBezTo>
                  <a:cubicBezTo>
                    <a:pt x="7000" y="4373"/>
                    <a:pt x="7258" y="4849"/>
                    <a:pt x="7447" y="4905"/>
                  </a:cubicBezTo>
                  <a:cubicBezTo>
                    <a:pt x="7635" y="4960"/>
                    <a:pt x="7832" y="4720"/>
                    <a:pt x="7971" y="4493"/>
                  </a:cubicBezTo>
                  <a:cubicBezTo>
                    <a:pt x="8110" y="4266"/>
                    <a:pt x="8192" y="3871"/>
                    <a:pt x="8282" y="3541"/>
                  </a:cubicBezTo>
                  <a:cubicBezTo>
                    <a:pt x="8373" y="3212"/>
                    <a:pt x="8483" y="2693"/>
                    <a:pt x="8513" y="2513"/>
                  </a:cubicBezTo>
                  <a:cubicBezTo>
                    <a:pt x="8581" y="2130"/>
                    <a:pt x="8627" y="1626"/>
                    <a:pt x="8700" y="1117"/>
                  </a:cubicBezTo>
                  <a:cubicBezTo>
                    <a:pt x="8751" y="790"/>
                    <a:pt x="8787" y="591"/>
                    <a:pt x="8872" y="431"/>
                  </a:cubicBezTo>
                  <a:cubicBezTo>
                    <a:pt x="8957" y="271"/>
                    <a:pt x="9002" y="155"/>
                    <a:pt x="9126" y="85"/>
                  </a:cubicBezTo>
                  <a:cubicBezTo>
                    <a:pt x="9272" y="-18"/>
                    <a:pt x="9382" y="-56"/>
                    <a:pt x="9566" y="135"/>
                  </a:cubicBezTo>
                  <a:cubicBezTo>
                    <a:pt x="9719" y="203"/>
                    <a:pt x="9921" y="667"/>
                    <a:pt x="10005" y="714"/>
                  </a:cubicBezTo>
                </a:path>
              </a:pathLst>
            </a:custGeom>
            <a:ln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99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Распределение активов между классами инвестиций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4770" y="1025395"/>
            <a:ext cx="5572175" cy="1330530"/>
            <a:chOff x="139625" y="1084522"/>
            <a:chExt cx="4666291" cy="17519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9625" y="1084522"/>
              <a:ext cx="4666291" cy="17519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7080" y="1159140"/>
              <a:ext cx="4412511" cy="1564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90000"/>
                </a:lnSpc>
                <a:buFontTx/>
                <a:buNone/>
              </a:pPr>
              <a:r>
                <a:rPr lang="ru-RU" sz="1700" b="1" dirty="0">
                  <a:solidFill>
                    <a:schemeClr val="bg1"/>
                  </a:solidFill>
                  <a:latin typeface="+mj-lt"/>
                </a:rPr>
                <a:t>Пусть каждый разделит свои средства на три части и вложит одну из них в землю, вторую – в дело, а третью пусть оставит про запас</a:t>
              </a:r>
              <a:r>
                <a:rPr lang="ru-RU" sz="1700" b="1" dirty="0" smtClean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algn="r" eaLnBrk="1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FontTx/>
                <a:buNone/>
              </a:pPr>
              <a:r>
                <a:rPr lang="ru-RU" sz="1700" i="1" dirty="0" smtClean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ru-RU" sz="1700" i="1" dirty="0" smtClean="0">
                  <a:solidFill>
                    <a:schemeClr val="bg1"/>
                  </a:solidFill>
                  <a:latin typeface="+mj-lt"/>
                </a:rPr>
                <a:t>Талмуд)</a:t>
              </a:r>
              <a:endParaRPr lang="ru-RU" sz="1700" i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990424"/>
              </p:ext>
            </p:extLst>
          </p:nvPr>
        </p:nvGraphicFramePr>
        <p:xfrm>
          <a:off x="1065983" y="2535821"/>
          <a:ext cx="3581850" cy="247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7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Диверсификация инвестиций в зависимости от возраста индивидуального инвестора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Группа 14339"/>
          <p:cNvGrpSpPr/>
          <p:nvPr/>
        </p:nvGrpSpPr>
        <p:grpSpPr>
          <a:xfrm>
            <a:off x="139563" y="1211263"/>
            <a:ext cx="5974799" cy="3760053"/>
            <a:chOff x="363632" y="1211263"/>
            <a:chExt cx="5974799" cy="3760053"/>
          </a:xfrm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4289797" y="1211263"/>
              <a:ext cx="2048634" cy="1617072"/>
              <a:chOff x="4367" y="1699"/>
              <a:chExt cx="1858" cy="1136"/>
            </a:xfrm>
          </p:grpSpPr>
          <p:sp>
            <p:nvSpPr>
              <p:cNvPr id="53" name="Rectangle 4"/>
              <p:cNvSpPr>
                <a:spLocks noChangeArrowheads="1"/>
              </p:cNvSpPr>
              <p:nvPr/>
            </p:nvSpPr>
            <p:spPr bwMode="auto">
              <a:xfrm>
                <a:off x="4367" y="1701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4367" y="203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4367" y="237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4922" y="1699"/>
                <a:ext cx="697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Акции</a:t>
                </a: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4922" y="2036"/>
                <a:ext cx="109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Облигации</a:t>
                </a:r>
              </a:p>
            </p:txBody>
          </p:sp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4922" y="2301"/>
                <a:ext cx="1303" cy="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Инструменты</a:t>
                </a:r>
                <a:b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</a:b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денежного</a:t>
                </a:r>
                <a:b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</a:br>
                <a:r>
                  <a:rPr kumimoji="0" lang="ru-RU" altLang="ru-RU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рынка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63632" y="1211263"/>
              <a:ext cx="874266" cy="3760053"/>
              <a:chOff x="363632" y="1211263"/>
              <a:chExt cx="874266" cy="3760053"/>
            </a:xfrm>
          </p:grpSpPr>
          <p:grpSp>
            <p:nvGrpSpPr>
              <p:cNvPr id="60" name="Group 11"/>
              <p:cNvGrpSpPr>
                <a:grpSpLocks/>
              </p:cNvGrpSpPr>
              <p:nvPr/>
            </p:nvGrpSpPr>
            <p:grpSpPr bwMode="auto">
              <a:xfrm>
                <a:off x="503683" y="1211263"/>
                <a:ext cx="600217" cy="3228455"/>
                <a:chOff x="716" y="1253"/>
                <a:chExt cx="544" cy="2268"/>
              </a:xfrm>
            </p:grpSpPr>
            <p:sp>
              <p:nvSpPr>
                <p:cNvPr id="62" name="Rectangle 12"/>
                <p:cNvSpPr>
                  <a:spLocks noChangeArrowheads="1"/>
                </p:cNvSpPr>
                <p:nvPr/>
              </p:nvSpPr>
              <p:spPr bwMode="auto">
                <a:xfrm>
                  <a:off x="716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Rectangle 13"/>
                <p:cNvSpPr>
                  <a:spLocks noChangeArrowheads="1"/>
                </p:cNvSpPr>
                <p:nvPr/>
              </p:nvSpPr>
              <p:spPr bwMode="auto">
                <a:xfrm>
                  <a:off x="716" y="3294"/>
                  <a:ext cx="544" cy="22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Rectangle 14"/>
                <p:cNvSpPr>
                  <a:spLocks noChangeArrowheads="1"/>
                </p:cNvSpPr>
                <p:nvPr/>
              </p:nvSpPr>
              <p:spPr bwMode="auto">
                <a:xfrm>
                  <a:off x="716" y="2954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509733" y="1447651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+mn-lt"/>
                  </a:rPr>
                  <a:t>75%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94302" y="4116588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+mn-lt"/>
                  </a:rPr>
                  <a:t>10%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09733" y="3677667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+mn-lt"/>
                  </a:rPr>
                  <a:t>1</a:t>
                </a:r>
                <a:r>
                  <a:rPr lang="ru-RU" b="1" dirty="0" smtClean="0">
                    <a:latin typeface="+mn-lt"/>
                  </a:rPr>
                  <a:t>5%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09" name="Text Box 27"/>
              <p:cNvSpPr txBox="1">
                <a:spLocks noChangeArrowheads="1"/>
              </p:cNvSpPr>
              <p:nvPr/>
            </p:nvSpPr>
            <p:spPr bwMode="auto">
              <a:xfrm>
                <a:off x="363632" y="4510548"/>
                <a:ext cx="874266" cy="460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до 30 лет</a:t>
                </a:r>
              </a:p>
            </p:txBody>
          </p:sp>
        </p:grpSp>
        <p:grpSp>
          <p:nvGrpSpPr>
            <p:cNvPr id="14336" name="Группа 14335"/>
            <p:cNvGrpSpPr/>
            <p:nvPr/>
          </p:nvGrpSpPr>
          <p:grpSpPr>
            <a:xfrm>
              <a:off x="2239134" y="1211263"/>
              <a:ext cx="874266" cy="3740055"/>
              <a:chOff x="3331169" y="1211263"/>
              <a:chExt cx="874266" cy="3740055"/>
            </a:xfrm>
          </p:grpSpPr>
          <p:grpSp>
            <p:nvGrpSpPr>
              <p:cNvPr id="78" name="Group 29"/>
              <p:cNvGrpSpPr>
                <a:grpSpLocks/>
              </p:cNvGrpSpPr>
              <p:nvPr/>
            </p:nvGrpSpPr>
            <p:grpSpPr bwMode="auto">
              <a:xfrm>
                <a:off x="3464882" y="1211263"/>
                <a:ext cx="600506" cy="3228455"/>
                <a:chOff x="2395" y="1253"/>
                <a:chExt cx="544" cy="2268"/>
              </a:xfrm>
            </p:grpSpPr>
            <p:sp>
              <p:nvSpPr>
                <p:cNvPr id="80" name="Rectangle 30"/>
                <p:cNvSpPr>
                  <a:spLocks noChangeArrowheads="1"/>
                </p:cNvSpPr>
                <p:nvPr/>
              </p:nvSpPr>
              <p:spPr bwMode="auto">
                <a:xfrm>
                  <a:off x="239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Rectangle 31"/>
                <p:cNvSpPr>
                  <a:spLocks noChangeArrowheads="1"/>
                </p:cNvSpPr>
                <p:nvPr/>
              </p:nvSpPr>
              <p:spPr bwMode="auto">
                <a:xfrm>
                  <a:off x="2395" y="3158"/>
                  <a:ext cx="544" cy="3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Rectangle 32"/>
                <p:cNvSpPr>
                  <a:spLocks noChangeArrowheads="1"/>
                </p:cNvSpPr>
                <p:nvPr/>
              </p:nvSpPr>
              <p:spPr bwMode="auto">
                <a:xfrm>
                  <a:off x="2395" y="2614"/>
                  <a:ext cx="544" cy="5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3471219" y="1447651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+mn-lt"/>
                  </a:rPr>
                  <a:t>6</a:t>
                </a:r>
                <a:r>
                  <a:rPr lang="ru-RU" b="1" dirty="0">
                    <a:latin typeface="+mn-lt"/>
                  </a:rPr>
                  <a:t>0</a:t>
                </a:r>
                <a:r>
                  <a:rPr lang="ru-RU" b="1" dirty="0" smtClean="0">
                    <a:latin typeface="+mn-lt"/>
                  </a:rPr>
                  <a:t>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471219" y="4013060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+mn-lt"/>
                  </a:rPr>
                  <a:t>1</a:t>
                </a:r>
                <a:r>
                  <a:rPr lang="ru-RU" b="1" dirty="0" smtClean="0">
                    <a:latin typeface="+mn-lt"/>
                  </a:rPr>
                  <a:t>5%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471219" y="3411223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+mn-lt"/>
                  </a:rPr>
                  <a:t>25%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10" name="Text Box 27"/>
              <p:cNvSpPr txBox="1">
                <a:spLocks noChangeArrowheads="1"/>
              </p:cNvSpPr>
              <p:nvPr/>
            </p:nvSpPr>
            <p:spPr bwMode="auto">
              <a:xfrm>
                <a:off x="3331169" y="4490550"/>
                <a:ext cx="874266" cy="460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от 40 до 50 лет</a:t>
                </a:r>
              </a:p>
            </p:txBody>
          </p:sp>
        </p:grpSp>
        <p:grpSp>
          <p:nvGrpSpPr>
            <p:cNvPr id="14337" name="Группа 14336"/>
            <p:cNvGrpSpPr/>
            <p:nvPr/>
          </p:nvGrpSpPr>
          <p:grpSpPr>
            <a:xfrm>
              <a:off x="3174473" y="1211263"/>
              <a:ext cx="874266" cy="3741919"/>
              <a:chOff x="4802720" y="1211263"/>
              <a:chExt cx="874266" cy="3741919"/>
            </a:xfrm>
          </p:grpSpPr>
          <p:grpSp>
            <p:nvGrpSpPr>
              <p:cNvPr id="87" name="Group 38"/>
              <p:cNvGrpSpPr>
                <a:grpSpLocks/>
              </p:cNvGrpSpPr>
              <p:nvPr/>
            </p:nvGrpSpPr>
            <p:grpSpPr bwMode="auto">
              <a:xfrm>
                <a:off x="4936943" y="1211263"/>
                <a:ext cx="599995" cy="3228455"/>
                <a:chOff x="3234" y="1253"/>
                <a:chExt cx="544" cy="2268"/>
              </a:xfrm>
            </p:grpSpPr>
            <p:sp>
              <p:nvSpPr>
                <p:cNvPr id="89" name="Rectangle 39"/>
                <p:cNvSpPr>
                  <a:spLocks noChangeArrowheads="1"/>
                </p:cNvSpPr>
                <p:nvPr/>
              </p:nvSpPr>
              <p:spPr bwMode="auto">
                <a:xfrm>
                  <a:off x="3234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Rectangle 40"/>
                <p:cNvSpPr>
                  <a:spLocks noChangeArrowheads="1"/>
                </p:cNvSpPr>
                <p:nvPr/>
              </p:nvSpPr>
              <p:spPr bwMode="auto">
                <a:xfrm>
                  <a:off x="3234" y="306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Rectangle 41"/>
                <p:cNvSpPr>
                  <a:spLocks noChangeArrowheads="1"/>
                </p:cNvSpPr>
                <p:nvPr/>
              </p:nvSpPr>
              <p:spPr bwMode="auto">
                <a:xfrm>
                  <a:off x="3234" y="2160"/>
                  <a:ext cx="544" cy="90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4942770" y="3937523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+mn-lt"/>
                  </a:rPr>
                  <a:t>20%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936942" y="1447651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+mn-lt"/>
                  </a:rPr>
                  <a:t>4</a:t>
                </a:r>
                <a:r>
                  <a:rPr lang="ru-RU" b="1" dirty="0" smtClean="0">
                    <a:latin typeface="+mn-lt"/>
                  </a:rPr>
                  <a:t>0%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36941" y="2963955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+mn-lt"/>
                  </a:rPr>
                  <a:t>4</a:t>
                </a:r>
                <a:r>
                  <a:rPr lang="ru-RU" b="1" dirty="0" smtClean="0">
                    <a:latin typeface="+mn-lt"/>
                  </a:rPr>
                  <a:t>0%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11" name="Text Box 27"/>
              <p:cNvSpPr txBox="1">
                <a:spLocks noChangeArrowheads="1"/>
              </p:cNvSpPr>
              <p:nvPr/>
            </p:nvSpPr>
            <p:spPr bwMode="auto">
              <a:xfrm>
                <a:off x="4802720" y="4492414"/>
                <a:ext cx="874266" cy="460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1400" b="1" kern="0" dirty="0">
                    <a:solidFill>
                      <a:srgbClr val="000000"/>
                    </a:solidFill>
                    <a:latin typeface="+mn-lt"/>
                  </a:rPr>
                  <a:t>с</a:t>
                </a:r>
                <a:r>
                  <a:rPr kumimoji="0" lang="ru-RU" alt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выше</a:t>
                </a:r>
                <a:r>
                  <a:rPr kumimoji="0" lang="ru-RU" altLang="ru-RU" sz="14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 5</a:t>
                </a:r>
                <a:r>
                  <a:rPr kumimoji="0" lang="ru-RU" alt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0 лет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292129" y="1211263"/>
              <a:ext cx="874266" cy="3740056"/>
              <a:chOff x="1797515" y="1211263"/>
              <a:chExt cx="874266" cy="3740056"/>
            </a:xfrm>
          </p:grpSpPr>
          <p:grpSp>
            <p:nvGrpSpPr>
              <p:cNvPr id="69" name="Group 20"/>
              <p:cNvGrpSpPr>
                <a:grpSpLocks/>
              </p:cNvGrpSpPr>
              <p:nvPr/>
            </p:nvGrpSpPr>
            <p:grpSpPr bwMode="auto">
              <a:xfrm>
                <a:off x="1937707" y="1211263"/>
                <a:ext cx="600506" cy="3228455"/>
                <a:chOff x="1555" y="1253"/>
                <a:chExt cx="544" cy="2268"/>
              </a:xfrm>
            </p:grpSpPr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155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55" y="3181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Rectangle 23"/>
                <p:cNvSpPr>
                  <a:spLocks noChangeArrowheads="1"/>
                </p:cNvSpPr>
                <p:nvPr/>
              </p:nvSpPr>
              <p:spPr bwMode="auto">
                <a:xfrm>
                  <a:off x="1555" y="272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1944044" y="4036910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+mn-lt"/>
                  </a:rPr>
                  <a:t>1</a:t>
                </a:r>
                <a:r>
                  <a:rPr lang="ru-RU" b="1" dirty="0" smtClean="0">
                    <a:latin typeface="+mn-lt"/>
                  </a:rPr>
                  <a:t>5%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937705" y="3471269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+mn-lt"/>
                  </a:rPr>
                  <a:t>20%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937705" y="1447651"/>
                <a:ext cx="594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+mn-lt"/>
                  </a:rPr>
                  <a:t>6</a:t>
                </a:r>
                <a:r>
                  <a:rPr lang="ru-RU" b="1" dirty="0" smtClean="0">
                    <a:latin typeface="+mn-lt"/>
                  </a:rPr>
                  <a:t>5%</a:t>
                </a:r>
                <a:endParaRPr lang="ru-RU" b="1" dirty="0">
                  <a:latin typeface="+mn-lt"/>
                </a:endParaRPr>
              </a:p>
            </p:txBody>
          </p:sp>
          <p:sp>
            <p:nvSpPr>
              <p:cNvPr id="112" name="Text Box 27"/>
              <p:cNvSpPr txBox="1">
                <a:spLocks noChangeArrowheads="1"/>
              </p:cNvSpPr>
              <p:nvPr/>
            </p:nvSpPr>
            <p:spPr bwMode="auto">
              <a:xfrm>
                <a:off x="1797515" y="4490551"/>
                <a:ext cx="874266" cy="460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от 30 до 40 лет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96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Прямоугольник 14350"/>
          <p:cNvSpPr/>
          <p:nvPr/>
        </p:nvSpPr>
        <p:spPr>
          <a:xfrm>
            <a:off x="0" y="972000"/>
            <a:ext cx="9144000" cy="2038936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Диверсификация по методу «сверху вниз»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7" name="Группа 156"/>
          <p:cNvGrpSpPr/>
          <p:nvPr/>
        </p:nvGrpSpPr>
        <p:grpSpPr>
          <a:xfrm>
            <a:off x="92576" y="1054278"/>
            <a:ext cx="8950080" cy="3925042"/>
            <a:chOff x="-351963" y="1202785"/>
            <a:chExt cx="9769830" cy="5134518"/>
          </a:xfrm>
        </p:grpSpPr>
        <p:cxnSp>
          <p:nvCxnSpPr>
            <p:cNvPr id="158" name="AutoShape 2"/>
            <p:cNvCxnSpPr>
              <a:cxnSpLocks noChangeShapeType="1"/>
              <a:stCxn id="162" idx="2"/>
              <a:endCxn id="165" idx="0"/>
            </p:cNvCxnSpPr>
            <p:nvPr/>
          </p:nvCxnSpPr>
          <p:spPr bwMode="auto">
            <a:xfrm>
              <a:off x="2575545" y="2656255"/>
              <a:ext cx="1904336" cy="59828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AutoShape 3"/>
            <p:cNvCxnSpPr>
              <a:cxnSpLocks noChangeShapeType="1"/>
              <a:stCxn id="162" idx="2"/>
              <a:endCxn id="164" idx="0"/>
            </p:cNvCxnSpPr>
            <p:nvPr/>
          </p:nvCxnSpPr>
          <p:spPr bwMode="auto">
            <a:xfrm flipH="1">
              <a:off x="811172" y="2656255"/>
              <a:ext cx="1764373" cy="36382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Rectangle 5"/>
            <p:cNvSpPr>
              <a:spLocks noChangeArrowheads="1"/>
            </p:cNvSpPr>
            <p:nvPr/>
          </p:nvSpPr>
          <p:spPr bwMode="auto">
            <a:xfrm>
              <a:off x="6529389" y="1202785"/>
              <a:ext cx="2866091" cy="4831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Распределение активов </a:t>
              </a:r>
            </a:p>
          </p:txBody>
        </p:sp>
        <p:sp>
          <p:nvSpPr>
            <p:cNvPr id="161" name="Rectangle 6"/>
            <p:cNvSpPr>
              <a:spLocks noChangeArrowheads="1"/>
            </p:cNvSpPr>
            <p:nvPr/>
          </p:nvSpPr>
          <p:spPr bwMode="auto">
            <a:xfrm>
              <a:off x="3005281" y="1204357"/>
              <a:ext cx="2954054" cy="523401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+mn-lt"/>
                </a:rPr>
                <a:t>Совокупный портфель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endParaRPr>
            </a:p>
          </p:txBody>
        </p:sp>
        <p:sp>
          <p:nvSpPr>
            <p:cNvPr id="162" name="Rectangle 7"/>
            <p:cNvSpPr>
              <a:spLocks noChangeArrowheads="1"/>
            </p:cNvSpPr>
            <p:nvPr/>
          </p:nvSpPr>
          <p:spPr bwMode="auto">
            <a:xfrm>
              <a:off x="2125664" y="2075157"/>
              <a:ext cx="899761" cy="581098"/>
            </a:xfrm>
            <a:prstGeom prst="rect">
              <a:avLst/>
            </a:prstGeom>
            <a:solidFill>
              <a:srgbClr val="608DC4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Акции</a:t>
              </a:r>
            </a:p>
          </p:txBody>
        </p:sp>
        <p:sp>
          <p:nvSpPr>
            <p:cNvPr id="163" name="Rectangle 8"/>
            <p:cNvSpPr>
              <a:spLocks noChangeArrowheads="1"/>
            </p:cNvSpPr>
            <p:nvPr/>
          </p:nvSpPr>
          <p:spPr bwMode="auto">
            <a:xfrm>
              <a:off x="6220602" y="2075157"/>
              <a:ext cx="1414208" cy="581098"/>
            </a:xfrm>
            <a:prstGeom prst="rect">
              <a:avLst/>
            </a:prstGeom>
            <a:solidFill>
              <a:srgbClr val="608DC4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Облигации</a:t>
              </a:r>
            </a:p>
          </p:txBody>
        </p:sp>
        <p:sp>
          <p:nvSpPr>
            <p:cNvPr id="164" name="Rectangle 9"/>
            <p:cNvSpPr>
              <a:spLocks noChangeArrowheads="1"/>
            </p:cNvSpPr>
            <p:nvPr/>
          </p:nvSpPr>
          <p:spPr bwMode="auto">
            <a:xfrm>
              <a:off x="49971" y="3020084"/>
              <a:ext cx="1522402" cy="6426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Нефтегазовый</a:t>
              </a:r>
              <a:b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</a:b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комплекс</a:t>
              </a:r>
            </a:p>
          </p:txBody>
        </p:sp>
        <p:sp>
          <p:nvSpPr>
            <p:cNvPr id="165" name="Rectangle 10"/>
            <p:cNvSpPr>
              <a:spLocks noChangeArrowheads="1"/>
            </p:cNvSpPr>
            <p:nvPr/>
          </p:nvSpPr>
          <p:spPr bwMode="auto">
            <a:xfrm>
              <a:off x="3870914" y="3254537"/>
              <a:ext cx="1217933" cy="41719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Энергетика</a:t>
              </a:r>
            </a:p>
          </p:txBody>
        </p:sp>
        <p:sp>
          <p:nvSpPr>
            <p:cNvPr id="166" name="Rectangle 11"/>
            <p:cNvSpPr>
              <a:spLocks noChangeArrowheads="1"/>
            </p:cNvSpPr>
            <p:nvPr/>
          </p:nvSpPr>
          <p:spPr bwMode="auto">
            <a:xfrm>
              <a:off x="1659732" y="3249769"/>
              <a:ext cx="2068347" cy="41719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Телекоммуникации</a:t>
              </a:r>
            </a:p>
          </p:txBody>
        </p:sp>
        <p:sp>
          <p:nvSpPr>
            <p:cNvPr id="167" name="Rectangle 12"/>
            <p:cNvSpPr>
              <a:spLocks noChangeArrowheads="1"/>
            </p:cNvSpPr>
            <p:nvPr/>
          </p:nvSpPr>
          <p:spPr bwMode="auto">
            <a:xfrm>
              <a:off x="5350502" y="3241694"/>
              <a:ext cx="1870618" cy="4428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rIns="540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Государственные </a:t>
              </a:r>
            </a:p>
          </p:txBody>
        </p:sp>
        <p:sp>
          <p:nvSpPr>
            <p:cNvPr id="168" name="Rectangle 13"/>
            <p:cNvSpPr>
              <a:spLocks noChangeArrowheads="1"/>
            </p:cNvSpPr>
            <p:nvPr/>
          </p:nvSpPr>
          <p:spPr bwMode="auto">
            <a:xfrm>
              <a:off x="7364185" y="3228853"/>
              <a:ext cx="1672887" cy="4428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rIns="54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Корпоративные</a:t>
              </a:r>
            </a:p>
          </p:txBody>
        </p:sp>
        <p:cxnSp>
          <p:nvCxnSpPr>
            <p:cNvPr id="169" name="AutoShape 14"/>
            <p:cNvCxnSpPr>
              <a:cxnSpLocks noChangeShapeType="1"/>
              <a:stCxn id="161" idx="2"/>
              <a:endCxn id="162" idx="0"/>
            </p:cNvCxnSpPr>
            <p:nvPr/>
          </p:nvCxnSpPr>
          <p:spPr bwMode="auto">
            <a:xfrm flipH="1">
              <a:off x="2575545" y="1727759"/>
              <a:ext cx="1906762" cy="34739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AutoShape 15"/>
            <p:cNvCxnSpPr>
              <a:cxnSpLocks noChangeShapeType="1"/>
              <a:stCxn id="161" idx="2"/>
              <a:endCxn id="163" idx="0"/>
            </p:cNvCxnSpPr>
            <p:nvPr/>
          </p:nvCxnSpPr>
          <p:spPr bwMode="auto">
            <a:xfrm>
              <a:off x="4482308" y="1727759"/>
              <a:ext cx="2445399" cy="34739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AutoShape 16"/>
            <p:cNvCxnSpPr>
              <a:cxnSpLocks noChangeShapeType="1"/>
              <a:stCxn id="162" idx="2"/>
              <a:endCxn id="166" idx="0"/>
            </p:cNvCxnSpPr>
            <p:nvPr/>
          </p:nvCxnSpPr>
          <p:spPr bwMode="auto">
            <a:xfrm>
              <a:off x="2575545" y="2656255"/>
              <a:ext cx="118360" cy="59351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AutoShape 17"/>
            <p:cNvCxnSpPr>
              <a:cxnSpLocks noChangeShapeType="1"/>
              <a:stCxn id="163" idx="2"/>
              <a:endCxn id="167" idx="0"/>
            </p:cNvCxnSpPr>
            <p:nvPr/>
          </p:nvCxnSpPr>
          <p:spPr bwMode="auto">
            <a:xfrm flipH="1">
              <a:off x="6285811" y="2656255"/>
              <a:ext cx="641896" cy="58543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AutoShape 18"/>
            <p:cNvCxnSpPr>
              <a:cxnSpLocks noChangeShapeType="1"/>
              <a:stCxn id="163" idx="2"/>
              <a:endCxn id="168" idx="0"/>
            </p:cNvCxnSpPr>
            <p:nvPr/>
          </p:nvCxnSpPr>
          <p:spPr bwMode="auto">
            <a:xfrm>
              <a:off x="6927707" y="2656255"/>
              <a:ext cx="1272922" cy="57259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Rectangle 19"/>
            <p:cNvSpPr>
              <a:spLocks noChangeArrowheads="1"/>
            </p:cNvSpPr>
            <p:nvPr/>
          </p:nvSpPr>
          <p:spPr bwMode="auto">
            <a:xfrm>
              <a:off x="-351963" y="4570717"/>
              <a:ext cx="1023997" cy="38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Газпром</a:t>
              </a:r>
            </a:p>
          </p:txBody>
        </p:sp>
        <p:sp>
          <p:nvSpPr>
            <p:cNvPr id="175" name="Rectangle 20"/>
            <p:cNvSpPr>
              <a:spLocks noChangeArrowheads="1"/>
            </p:cNvSpPr>
            <p:nvPr/>
          </p:nvSpPr>
          <p:spPr bwMode="auto">
            <a:xfrm>
              <a:off x="408448" y="4804587"/>
              <a:ext cx="1120775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ЛУКОЙЛ</a:t>
              </a:r>
            </a:p>
          </p:txBody>
        </p:sp>
        <p:sp>
          <p:nvSpPr>
            <p:cNvPr id="176" name="Rectangle 21"/>
            <p:cNvSpPr>
              <a:spLocks noChangeArrowheads="1"/>
            </p:cNvSpPr>
            <p:nvPr/>
          </p:nvSpPr>
          <p:spPr bwMode="auto">
            <a:xfrm>
              <a:off x="1343487" y="4570717"/>
              <a:ext cx="1221539" cy="38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Башнефть</a:t>
              </a:r>
            </a:p>
          </p:txBody>
        </p:sp>
        <p:cxnSp>
          <p:nvCxnSpPr>
            <p:cNvPr id="177" name="AutoShape 22"/>
            <p:cNvCxnSpPr>
              <a:cxnSpLocks noChangeShapeType="1"/>
              <a:stCxn id="164" idx="2"/>
              <a:endCxn id="174" idx="0"/>
            </p:cNvCxnSpPr>
            <p:nvPr/>
          </p:nvCxnSpPr>
          <p:spPr bwMode="auto">
            <a:xfrm flipH="1">
              <a:off x="160036" y="3662747"/>
              <a:ext cx="651136" cy="90796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AutoShape 23"/>
            <p:cNvCxnSpPr>
              <a:cxnSpLocks noChangeShapeType="1"/>
              <a:stCxn id="164" idx="2"/>
              <a:endCxn id="175" idx="0"/>
            </p:cNvCxnSpPr>
            <p:nvPr/>
          </p:nvCxnSpPr>
          <p:spPr bwMode="auto">
            <a:xfrm>
              <a:off x="811172" y="3662747"/>
              <a:ext cx="157664" cy="114183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AutoShape 24"/>
            <p:cNvCxnSpPr>
              <a:cxnSpLocks noChangeShapeType="1"/>
              <a:stCxn id="164" idx="2"/>
              <a:endCxn id="176" idx="0"/>
            </p:cNvCxnSpPr>
            <p:nvPr/>
          </p:nvCxnSpPr>
          <p:spPr bwMode="auto">
            <a:xfrm>
              <a:off x="811172" y="3662747"/>
              <a:ext cx="1143084" cy="90796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Rectangle 25"/>
            <p:cNvSpPr>
              <a:spLocks noChangeArrowheads="1"/>
            </p:cNvSpPr>
            <p:nvPr/>
          </p:nvSpPr>
          <p:spPr bwMode="auto">
            <a:xfrm>
              <a:off x="1932495" y="5436411"/>
              <a:ext cx="1354714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Ростелеком</a:t>
              </a:r>
            </a:p>
          </p:txBody>
        </p:sp>
        <p:sp>
          <p:nvSpPr>
            <p:cNvPr id="181" name="Rectangle 26"/>
            <p:cNvSpPr>
              <a:spLocks noChangeArrowheads="1"/>
            </p:cNvSpPr>
            <p:nvPr/>
          </p:nvSpPr>
          <p:spPr bwMode="auto">
            <a:xfrm>
              <a:off x="3529521" y="5436411"/>
              <a:ext cx="626787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МТС</a:t>
              </a:r>
            </a:p>
          </p:txBody>
        </p:sp>
        <p:cxnSp>
          <p:nvCxnSpPr>
            <p:cNvPr id="182" name="AutoShape 27"/>
            <p:cNvCxnSpPr>
              <a:cxnSpLocks noChangeShapeType="1"/>
              <a:stCxn id="166" idx="2"/>
              <a:endCxn id="180" idx="0"/>
            </p:cNvCxnSpPr>
            <p:nvPr/>
          </p:nvCxnSpPr>
          <p:spPr bwMode="auto">
            <a:xfrm flipH="1">
              <a:off x="2609853" y="3666968"/>
              <a:ext cx="84053" cy="176944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AutoShape 28"/>
            <p:cNvCxnSpPr>
              <a:cxnSpLocks noChangeShapeType="1"/>
              <a:stCxn id="166" idx="2"/>
              <a:endCxn id="181" idx="0"/>
            </p:cNvCxnSpPr>
            <p:nvPr/>
          </p:nvCxnSpPr>
          <p:spPr bwMode="auto">
            <a:xfrm>
              <a:off x="2693905" y="3666968"/>
              <a:ext cx="1149009" cy="176944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Rectangle 29"/>
            <p:cNvSpPr>
              <a:spLocks noChangeArrowheads="1"/>
            </p:cNvSpPr>
            <p:nvPr/>
          </p:nvSpPr>
          <p:spPr bwMode="auto">
            <a:xfrm>
              <a:off x="3463236" y="4098146"/>
              <a:ext cx="1169232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ГидроОГК</a:t>
              </a:r>
            </a:p>
          </p:txBody>
        </p:sp>
        <p:sp>
          <p:nvSpPr>
            <p:cNvPr id="185" name="Rectangle 30"/>
            <p:cNvSpPr>
              <a:spLocks noChangeArrowheads="1"/>
            </p:cNvSpPr>
            <p:nvPr/>
          </p:nvSpPr>
          <p:spPr bwMode="auto">
            <a:xfrm>
              <a:off x="4640402" y="4078814"/>
              <a:ext cx="780772" cy="483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ТГК-5</a:t>
              </a:r>
            </a:p>
          </p:txBody>
        </p:sp>
        <p:cxnSp>
          <p:nvCxnSpPr>
            <p:cNvPr id="186" name="AutoShape 31"/>
            <p:cNvCxnSpPr>
              <a:cxnSpLocks noChangeShapeType="1"/>
              <a:stCxn id="165" idx="2"/>
              <a:endCxn id="184" idx="0"/>
            </p:cNvCxnSpPr>
            <p:nvPr/>
          </p:nvCxnSpPr>
          <p:spPr bwMode="auto">
            <a:xfrm flipH="1">
              <a:off x="4047852" y="3671736"/>
              <a:ext cx="432029" cy="42641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AutoShape 32"/>
            <p:cNvCxnSpPr>
              <a:cxnSpLocks noChangeShapeType="1"/>
              <a:stCxn id="165" idx="2"/>
              <a:endCxn id="185" idx="0"/>
            </p:cNvCxnSpPr>
            <p:nvPr/>
          </p:nvCxnSpPr>
          <p:spPr bwMode="auto">
            <a:xfrm>
              <a:off x="4479881" y="3671736"/>
              <a:ext cx="550907" cy="40707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Text Box 33"/>
            <p:cNvSpPr txBox="1">
              <a:spLocks noChangeArrowheads="1"/>
            </p:cNvSpPr>
            <p:nvPr/>
          </p:nvSpPr>
          <p:spPr bwMode="auto">
            <a:xfrm>
              <a:off x="5522913" y="4484687"/>
              <a:ext cx="576043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ГКО</a:t>
              </a:r>
            </a:p>
          </p:txBody>
        </p:sp>
        <p:sp>
          <p:nvSpPr>
            <p:cNvPr id="189" name="Text Box 34"/>
            <p:cNvSpPr txBox="1">
              <a:spLocks noChangeArrowheads="1"/>
            </p:cNvSpPr>
            <p:nvPr/>
          </p:nvSpPr>
          <p:spPr bwMode="auto">
            <a:xfrm>
              <a:off x="6529389" y="4484687"/>
              <a:ext cx="625038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ОФЗ</a:t>
              </a:r>
            </a:p>
          </p:txBody>
        </p:sp>
        <p:cxnSp>
          <p:nvCxnSpPr>
            <p:cNvPr id="190" name="AutoShape 35"/>
            <p:cNvCxnSpPr>
              <a:cxnSpLocks noChangeShapeType="1"/>
              <a:stCxn id="167" idx="2"/>
            </p:cNvCxnSpPr>
            <p:nvPr/>
          </p:nvCxnSpPr>
          <p:spPr bwMode="auto">
            <a:xfrm flipH="1">
              <a:off x="5762626" y="3684571"/>
              <a:ext cx="523184" cy="75566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AutoShape 36"/>
            <p:cNvCxnSpPr>
              <a:cxnSpLocks noChangeShapeType="1"/>
              <a:stCxn id="167" idx="2"/>
              <a:endCxn id="189" idx="0"/>
            </p:cNvCxnSpPr>
            <p:nvPr/>
          </p:nvCxnSpPr>
          <p:spPr bwMode="auto">
            <a:xfrm>
              <a:off x="6285811" y="3684571"/>
              <a:ext cx="556097" cy="80011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 Box 37"/>
            <p:cNvSpPr txBox="1">
              <a:spLocks noChangeArrowheads="1"/>
            </p:cNvSpPr>
            <p:nvPr/>
          </p:nvSpPr>
          <p:spPr bwMode="auto">
            <a:xfrm>
              <a:off x="7471568" y="4484763"/>
              <a:ext cx="628625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ТНК</a:t>
              </a:r>
            </a:p>
          </p:txBody>
        </p:sp>
        <p:sp>
          <p:nvSpPr>
            <p:cNvPr id="193" name="Text Box 38"/>
            <p:cNvSpPr txBox="1">
              <a:spLocks noChangeArrowheads="1"/>
            </p:cNvSpPr>
            <p:nvPr/>
          </p:nvSpPr>
          <p:spPr bwMode="auto">
            <a:xfrm>
              <a:off x="8411368" y="4464051"/>
              <a:ext cx="1006499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АЛРОСА</a:t>
              </a:r>
            </a:p>
          </p:txBody>
        </p:sp>
        <p:cxnSp>
          <p:nvCxnSpPr>
            <p:cNvPr id="194" name="AutoShape 39"/>
            <p:cNvCxnSpPr>
              <a:cxnSpLocks noChangeShapeType="1"/>
              <a:stCxn id="168" idx="2"/>
              <a:endCxn id="192" idx="0"/>
            </p:cNvCxnSpPr>
            <p:nvPr/>
          </p:nvCxnSpPr>
          <p:spPr bwMode="auto">
            <a:xfrm flipH="1">
              <a:off x="7785881" y="3671731"/>
              <a:ext cx="414748" cy="81303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AutoShape 40"/>
            <p:cNvCxnSpPr>
              <a:cxnSpLocks noChangeShapeType="1"/>
              <a:stCxn id="168" idx="2"/>
              <a:endCxn id="193" idx="0"/>
            </p:cNvCxnSpPr>
            <p:nvPr/>
          </p:nvCxnSpPr>
          <p:spPr bwMode="auto">
            <a:xfrm>
              <a:off x="8200629" y="3671731"/>
              <a:ext cx="713989" cy="79232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Rectangle 41"/>
            <p:cNvSpPr>
              <a:spLocks noChangeArrowheads="1"/>
            </p:cNvSpPr>
            <p:nvPr/>
          </p:nvSpPr>
          <p:spPr bwMode="auto">
            <a:xfrm>
              <a:off x="6834897" y="5854164"/>
              <a:ext cx="2530595" cy="4831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Выбор ценных бумаг</a:t>
              </a:r>
            </a:p>
          </p:txBody>
        </p:sp>
        <p:sp>
          <p:nvSpPr>
            <p:cNvPr id="197" name="Text Box 42"/>
            <p:cNvSpPr txBox="1">
              <a:spLocks noChangeArrowheads="1"/>
            </p:cNvSpPr>
            <p:nvPr/>
          </p:nvSpPr>
          <p:spPr bwMode="auto">
            <a:xfrm>
              <a:off x="2174875" y="1717151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75%</a:t>
              </a:r>
            </a:p>
          </p:txBody>
        </p:sp>
        <p:sp>
          <p:nvSpPr>
            <p:cNvPr id="198" name="Text Box 43"/>
            <p:cNvSpPr txBox="1">
              <a:spLocks noChangeArrowheads="1"/>
            </p:cNvSpPr>
            <p:nvPr/>
          </p:nvSpPr>
          <p:spPr bwMode="auto">
            <a:xfrm>
              <a:off x="7060389" y="1707626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25%</a:t>
              </a:r>
            </a:p>
          </p:txBody>
        </p:sp>
        <p:sp>
          <p:nvSpPr>
            <p:cNvPr id="199" name="Text Box 44"/>
            <p:cNvSpPr txBox="1">
              <a:spLocks noChangeArrowheads="1"/>
            </p:cNvSpPr>
            <p:nvPr/>
          </p:nvSpPr>
          <p:spPr bwMode="auto">
            <a:xfrm>
              <a:off x="4414839" y="2893436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40%</a:t>
              </a:r>
            </a:p>
          </p:txBody>
        </p:sp>
        <p:sp>
          <p:nvSpPr>
            <p:cNvPr id="200" name="Text Box 45"/>
            <p:cNvSpPr txBox="1">
              <a:spLocks noChangeArrowheads="1"/>
            </p:cNvSpPr>
            <p:nvPr/>
          </p:nvSpPr>
          <p:spPr bwMode="auto">
            <a:xfrm>
              <a:off x="2072862" y="2900535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15%</a:t>
              </a:r>
            </a:p>
          </p:txBody>
        </p:sp>
        <p:sp>
          <p:nvSpPr>
            <p:cNvPr id="201" name="Text Box 46"/>
            <p:cNvSpPr txBox="1">
              <a:spLocks noChangeArrowheads="1"/>
            </p:cNvSpPr>
            <p:nvPr/>
          </p:nvSpPr>
          <p:spPr bwMode="auto">
            <a:xfrm>
              <a:off x="417513" y="2667000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45%</a:t>
              </a:r>
            </a:p>
          </p:txBody>
        </p:sp>
        <p:sp>
          <p:nvSpPr>
            <p:cNvPr id="202" name="Text Box 47"/>
            <p:cNvSpPr txBox="1">
              <a:spLocks noChangeArrowheads="1"/>
            </p:cNvSpPr>
            <p:nvPr/>
          </p:nvSpPr>
          <p:spPr bwMode="auto">
            <a:xfrm>
              <a:off x="5670158" y="2880217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40%</a:t>
              </a:r>
            </a:p>
          </p:txBody>
        </p:sp>
        <p:sp>
          <p:nvSpPr>
            <p:cNvPr id="203" name="Text Box 48"/>
            <p:cNvSpPr txBox="1">
              <a:spLocks noChangeArrowheads="1"/>
            </p:cNvSpPr>
            <p:nvPr/>
          </p:nvSpPr>
          <p:spPr bwMode="auto">
            <a:xfrm>
              <a:off x="8309246" y="2858057"/>
              <a:ext cx="657225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60%</a:t>
              </a:r>
            </a:p>
          </p:txBody>
        </p:sp>
        <p:sp>
          <p:nvSpPr>
            <p:cNvPr id="204" name="Text Box 49"/>
            <p:cNvSpPr txBox="1">
              <a:spLocks noChangeArrowheads="1"/>
            </p:cNvSpPr>
            <p:nvPr/>
          </p:nvSpPr>
          <p:spPr bwMode="auto">
            <a:xfrm>
              <a:off x="-229494" y="4829394"/>
              <a:ext cx="763273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13,5%</a:t>
              </a:r>
            </a:p>
          </p:txBody>
        </p:sp>
        <p:sp>
          <p:nvSpPr>
            <p:cNvPr id="205" name="Text Box 50"/>
            <p:cNvSpPr txBox="1">
              <a:spLocks noChangeArrowheads="1"/>
            </p:cNvSpPr>
            <p:nvPr/>
          </p:nvSpPr>
          <p:spPr bwMode="auto">
            <a:xfrm>
              <a:off x="554156" y="5071286"/>
              <a:ext cx="763273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11,8%</a:t>
              </a:r>
            </a:p>
          </p:txBody>
        </p:sp>
        <p:sp>
          <p:nvSpPr>
            <p:cNvPr id="206" name="Text Box 51"/>
            <p:cNvSpPr txBox="1">
              <a:spLocks noChangeArrowheads="1"/>
            </p:cNvSpPr>
            <p:nvPr/>
          </p:nvSpPr>
          <p:spPr bwMode="auto">
            <a:xfrm>
              <a:off x="1629488" y="4836768"/>
              <a:ext cx="649535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8,4%</a:t>
              </a:r>
            </a:p>
          </p:txBody>
        </p:sp>
        <p:sp>
          <p:nvSpPr>
            <p:cNvPr id="207" name="Text Box 52"/>
            <p:cNvSpPr txBox="1">
              <a:spLocks noChangeArrowheads="1"/>
            </p:cNvSpPr>
            <p:nvPr/>
          </p:nvSpPr>
          <p:spPr bwMode="auto">
            <a:xfrm>
              <a:off x="3666215" y="4382808"/>
              <a:ext cx="763273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16,5%</a:t>
              </a:r>
            </a:p>
          </p:txBody>
        </p:sp>
        <p:sp>
          <p:nvSpPr>
            <p:cNvPr id="208" name="Text Box 53"/>
            <p:cNvSpPr txBox="1">
              <a:spLocks noChangeArrowheads="1"/>
            </p:cNvSpPr>
            <p:nvPr/>
          </p:nvSpPr>
          <p:spPr bwMode="auto">
            <a:xfrm>
              <a:off x="4668445" y="4368055"/>
              <a:ext cx="763273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13,5%</a:t>
              </a:r>
            </a:p>
          </p:txBody>
        </p:sp>
        <p:sp>
          <p:nvSpPr>
            <p:cNvPr id="209" name="Text Box 54"/>
            <p:cNvSpPr txBox="1">
              <a:spLocks noChangeArrowheads="1"/>
            </p:cNvSpPr>
            <p:nvPr/>
          </p:nvSpPr>
          <p:spPr bwMode="auto">
            <a:xfrm>
              <a:off x="2250776" y="5688935"/>
              <a:ext cx="649535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6,8%</a:t>
              </a:r>
            </a:p>
          </p:txBody>
        </p:sp>
        <p:sp>
          <p:nvSpPr>
            <p:cNvPr id="210" name="Text Box 55"/>
            <p:cNvSpPr txBox="1">
              <a:spLocks noChangeArrowheads="1"/>
            </p:cNvSpPr>
            <p:nvPr/>
          </p:nvSpPr>
          <p:spPr bwMode="auto">
            <a:xfrm>
              <a:off x="3541593" y="5680813"/>
              <a:ext cx="649535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4,5%</a:t>
              </a:r>
            </a:p>
          </p:txBody>
        </p:sp>
        <p:sp>
          <p:nvSpPr>
            <p:cNvPr id="211" name="Text Box 56"/>
            <p:cNvSpPr txBox="1">
              <a:spLocks noChangeArrowheads="1"/>
            </p:cNvSpPr>
            <p:nvPr/>
          </p:nvSpPr>
          <p:spPr bwMode="auto">
            <a:xfrm>
              <a:off x="5605163" y="4816943"/>
              <a:ext cx="478052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7%</a:t>
              </a:r>
            </a:p>
          </p:txBody>
        </p:sp>
        <p:sp>
          <p:nvSpPr>
            <p:cNvPr id="212" name="Text Box 57"/>
            <p:cNvSpPr txBox="1">
              <a:spLocks noChangeArrowheads="1"/>
            </p:cNvSpPr>
            <p:nvPr/>
          </p:nvSpPr>
          <p:spPr bwMode="auto">
            <a:xfrm>
              <a:off x="6621085" y="4761961"/>
              <a:ext cx="478052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3%</a:t>
              </a:r>
            </a:p>
          </p:txBody>
        </p:sp>
        <p:sp>
          <p:nvSpPr>
            <p:cNvPr id="213" name="Text Box 58"/>
            <p:cNvSpPr txBox="1">
              <a:spLocks noChangeArrowheads="1"/>
            </p:cNvSpPr>
            <p:nvPr/>
          </p:nvSpPr>
          <p:spPr bwMode="auto">
            <a:xfrm>
              <a:off x="7471569" y="4775766"/>
              <a:ext cx="649535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7,5%</a:t>
              </a:r>
            </a:p>
          </p:txBody>
        </p:sp>
        <p:sp>
          <p:nvSpPr>
            <p:cNvPr id="214" name="Text Box 59"/>
            <p:cNvSpPr txBox="1">
              <a:spLocks noChangeArrowheads="1"/>
            </p:cNvSpPr>
            <p:nvPr/>
          </p:nvSpPr>
          <p:spPr bwMode="auto">
            <a:xfrm>
              <a:off x="8589850" y="4761961"/>
              <a:ext cx="649535" cy="442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7,5%</a:t>
              </a:r>
            </a:p>
          </p:txBody>
        </p:sp>
        <p:sp>
          <p:nvSpPr>
            <p:cNvPr id="215" name="Line 60"/>
            <p:cNvSpPr>
              <a:spLocks noChangeShapeType="1"/>
            </p:cNvSpPr>
            <p:nvPr/>
          </p:nvSpPr>
          <p:spPr bwMode="auto">
            <a:xfrm>
              <a:off x="-251950" y="3752850"/>
              <a:ext cx="957613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Text Box 61"/>
            <p:cNvSpPr txBox="1">
              <a:spLocks noChangeArrowheads="1"/>
            </p:cNvSpPr>
            <p:nvPr/>
          </p:nvSpPr>
          <p:spPr bwMode="auto">
            <a:xfrm>
              <a:off x="45243" y="3767153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40%</a:t>
              </a:r>
            </a:p>
          </p:txBody>
        </p:sp>
        <p:sp>
          <p:nvSpPr>
            <p:cNvPr id="217" name="Text Box 62"/>
            <p:cNvSpPr txBox="1">
              <a:spLocks noChangeArrowheads="1"/>
            </p:cNvSpPr>
            <p:nvPr/>
          </p:nvSpPr>
          <p:spPr bwMode="auto">
            <a:xfrm>
              <a:off x="770032" y="3841749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35%</a:t>
              </a:r>
            </a:p>
          </p:txBody>
        </p:sp>
        <p:sp>
          <p:nvSpPr>
            <p:cNvPr id="218" name="Text Box 63"/>
            <p:cNvSpPr txBox="1">
              <a:spLocks noChangeArrowheads="1"/>
            </p:cNvSpPr>
            <p:nvPr/>
          </p:nvSpPr>
          <p:spPr bwMode="auto">
            <a:xfrm>
              <a:off x="1325560" y="3776654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25%</a:t>
              </a:r>
            </a:p>
          </p:txBody>
        </p:sp>
        <p:sp>
          <p:nvSpPr>
            <p:cNvPr id="219" name="Text Box 64"/>
            <p:cNvSpPr txBox="1">
              <a:spLocks noChangeArrowheads="1"/>
            </p:cNvSpPr>
            <p:nvPr/>
          </p:nvSpPr>
          <p:spPr bwMode="auto">
            <a:xfrm>
              <a:off x="2095788" y="3794858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60%</a:t>
              </a:r>
            </a:p>
          </p:txBody>
        </p:sp>
        <p:sp>
          <p:nvSpPr>
            <p:cNvPr id="220" name="Text Box 65"/>
            <p:cNvSpPr txBox="1">
              <a:spLocks noChangeArrowheads="1"/>
            </p:cNvSpPr>
            <p:nvPr/>
          </p:nvSpPr>
          <p:spPr bwMode="auto">
            <a:xfrm>
              <a:off x="2902561" y="3791900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40%</a:t>
              </a:r>
            </a:p>
          </p:txBody>
        </p:sp>
        <p:sp>
          <p:nvSpPr>
            <p:cNvPr id="221" name="Text Box 66"/>
            <p:cNvSpPr txBox="1">
              <a:spLocks noChangeArrowheads="1"/>
            </p:cNvSpPr>
            <p:nvPr/>
          </p:nvSpPr>
          <p:spPr bwMode="auto">
            <a:xfrm>
              <a:off x="4887206" y="3770272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45%</a:t>
              </a:r>
            </a:p>
          </p:txBody>
        </p:sp>
        <p:sp>
          <p:nvSpPr>
            <p:cNvPr id="222" name="Text Box 67"/>
            <p:cNvSpPr txBox="1">
              <a:spLocks noChangeArrowheads="1"/>
            </p:cNvSpPr>
            <p:nvPr/>
          </p:nvSpPr>
          <p:spPr bwMode="auto">
            <a:xfrm>
              <a:off x="3572139" y="3776654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55%</a:t>
              </a:r>
            </a:p>
          </p:txBody>
        </p:sp>
        <p:sp>
          <p:nvSpPr>
            <p:cNvPr id="223" name="Text Box 68"/>
            <p:cNvSpPr txBox="1">
              <a:spLocks noChangeArrowheads="1"/>
            </p:cNvSpPr>
            <p:nvPr/>
          </p:nvSpPr>
          <p:spPr bwMode="auto">
            <a:xfrm>
              <a:off x="5478463" y="3762374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70%</a:t>
              </a:r>
            </a:p>
          </p:txBody>
        </p:sp>
        <p:sp>
          <p:nvSpPr>
            <p:cNvPr id="224" name="Text Box 69"/>
            <p:cNvSpPr txBox="1">
              <a:spLocks noChangeArrowheads="1"/>
            </p:cNvSpPr>
            <p:nvPr/>
          </p:nvSpPr>
          <p:spPr bwMode="auto">
            <a:xfrm>
              <a:off x="6448425" y="3771900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30%</a:t>
              </a:r>
            </a:p>
          </p:txBody>
        </p:sp>
        <p:sp>
          <p:nvSpPr>
            <p:cNvPr id="225" name="Text Box 70"/>
            <p:cNvSpPr txBox="1">
              <a:spLocks noChangeArrowheads="1"/>
            </p:cNvSpPr>
            <p:nvPr/>
          </p:nvSpPr>
          <p:spPr bwMode="auto">
            <a:xfrm>
              <a:off x="8439932" y="3741680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50%</a:t>
              </a:r>
            </a:p>
          </p:txBody>
        </p:sp>
        <p:sp>
          <p:nvSpPr>
            <p:cNvPr id="226" name="Text Box 71"/>
            <p:cNvSpPr txBox="1">
              <a:spLocks noChangeArrowheads="1"/>
            </p:cNvSpPr>
            <p:nvPr/>
          </p:nvSpPr>
          <p:spPr bwMode="auto">
            <a:xfrm>
              <a:off x="7471569" y="3741680"/>
              <a:ext cx="593541" cy="402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50%</a:t>
              </a:r>
            </a:p>
          </p:txBody>
        </p:sp>
      </p:grpSp>
      <p:sp>
        <p:nvSpPr>
          <p:cNvPr id="245" name="Прямоугольник 244"/>
          <p:cNvSpPr/>
          <p:nvPr/>
        </p:nvSpPr>
        <p:spPr>
          <a:xfrm>
            <a:off x="0" y="3014588"/>
            <a:ext cx="9144000" cy="2156631"/>
          </a:xfrm>
          <a:prstGeom prst="rect">
            <a:avLst/>
          </a:prstGeom>
          <a:solidFill>
            <a:srgbClr val="05D5EB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9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2" y="321474"/>
            <a:ext cx="59396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Эффект диверсификации портфеля из 20 акций американских компаний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65739" y="-6250"/>
            <a:ext cx="6443533" cy="4614243"/>
            <a:chOff x="265739" y="-6251"/>
            <a:chExt cx="6443533" cy="461424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65739" y="-6251"/>
              <a:ext cx="6443533" cy="4614243"/>
              <a:chOff x="277689" y="-6251"/>
              <a:chExt cx="7706209" cy="4614243"/>
            </a:xfrm>
          </p:grpSpPr>
          <p:grpSp>
            <p:nvGrpSpPr>
              <p:cNvPr id="121" name="Group 3"/>
              <p:cNvGrpSpPr>
                <a:grpSpLocks/>
              </p:cNvGrpSpPr>
              <p:nvPr/>
            </p:nvGrpSpPr>
            <p:grpSpPr bwMode="auto">
              <a:xfrm>
                <a:off x="277689" y="1245048"/>
                <a:ext cx="6889381" cy="3362944"/>
                <a:chOff x="41" y="759"/>
                <a:chExt cx="6140" cy="3454"/>
              </a:xfrm>
            </p:grpSpPr>
            <p:sp>
              <p:nvSpPr>
                <p:cNvPr id="122" name="Line 4"/>
                <p:cNvSpPr>
                  <a:spLocks noChangeShapeType="1"/>
                </p:cNvSpPr>
                <p:nvPr/>
              </p:nvSpPr>
              <p:spPr bwMode="auto">
                <a:xfrm>
                  <a:off x="798" y="3834"/>
                  <a:ext cx="4784" cy="0"/>
                </a:xfrm>
                <a:prstGeom prst="line">
                  <a:avLst/>
                </a:prstGeom>
                <a:ln>
                  <a:headEnd/>
                  <a:tailEnd type="triangle" w="med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Line 5"/>
                <p:cNvSpPr>
                  <a:spLocks noChangeShapeType="1"/>
                </p:cNvSpPr>
                <p:nvPr/>
              </p:nvSpPr>
              <p:spPr bwMode="auto">
                <a:xfrm>
                  <a:off x="806" y="2760"/>
                  <a:ext cx="1893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3" y="759"/>
                  <a:ext cx="831" cy="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</a:rPr>
                    <a:t>Риск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Arial" charset="0"/>
                    </a:rPr>
                    <a:t>σ</a:t>
                  </a:r>
                  <a:r>
                    <a:rPr kumimoji="0" lang="ru-RU" altLang="ru-RU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</a:rPr>
                    <a:t>, %</a:t>
                  </a:r>
                </a:p>
              </p:txBody>
            </p:sp>
            <p:sp>
              <p:nvSpPr>
                <p:cNvPr id="1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72" y="3097"/>
                  <a:ext cx="1663" cy="5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+mn-lt"/>
                    </a:rPr>
                    <a:t>Рыночный риск</a:t>
                  </a:r>
                </a:p>
              </p:txBody>
            </p:sp>
            <p:sp>
              <p:nvSpPr>
                <p:cNvPr id="12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98" y="3865"/>
                  <a:ext cx="1483" cy="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</a:rPr>
                    <a:t> </a:t>
                  </a:r>
                  <a:r>
                    <a:rPr kumimoji="0" lang="ru-RU" altLang="ru-RU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</a:rPr>
                    <a:t>Число акций</a:t>
                  </a:r>
                </a:p>
              </p:txBody>
            </p: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3918" y="2905"/>
                  <a:ext cx="0" cy="912"/>
                </a:xfrm>
                <a:prstGeom prst="line">
                  <a:avLst/>
                </a:prstGeom>
                <a:ln>
                  <a:headEnd type="triangle" w="med" len="lg"/>
                  <a:tailEnd type="triangle" w="med" len="lg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798" y="759"/>
                  <a:ext cx="0" cy="3075"/>
                </a:xfrm>
                <a:prstGeom prst="line">
                  <a:avLst/>
                </a:prstGeom>
                <a:ln>
                  <a:headEnd/>
                  <a:tailEnd type="triangle" w="med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806" y="1702"/>
                  <a:ext cx="272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" y="1543"/>
                  <a:ext cx="705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</a:rPr>
                    <a:t>100</a:t>
                  </a:r>
                </a:p>
              </p:txBody>
            </p:sp>
            <p:sp>
              <p:nvSpPr>
                <p:cNvPr id="1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1" y="2601"/>
                  <a:ext cx="495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</a:rPr>
                    <a:t>27</a:t>
                  </a:r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1288654" y="-6251"/>
                <a:ext cx="6695244" cy="3333140"/>
                <a:chOff x="1288654" y="-6251"/>
                <a:chExt cx="6695244" cy="3333140"/>
              </a:xfrm>
            </p:grpSpPr>
            <p:sp>
              <p:nvSpPr>
                <p:cNvPr id="138" name="Дуга 137"/>
                <p:cNvSpPr/>
                <p:nvPr/>
              </p:nvSpPr>
              <p:spPr>
                <a:xfrm rot="10800000">
                  <a:off x="1288654" y="-6251"/>
                  <a:ext cx="6695244" cy="3332862"/>
                </a:xfrm>
                <a:prstGeom prst="arc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4627873" y="3326889"/>
                  <a:ext cx="821032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Line 5"/>
              <p:cNvSpPr>
                <a:spLocks noChangeShapeType="1"/>
              </p:cNvSpPr>
              <p:nvPr/>
            </p:nvSpPr>
            <p:spPr bwMode="auto">
              <a:xfrm flipV="1">
                <a:off x="3260638" y="3193295"/>
                <a:ext cx="0" cy="1029135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1544361" y="4269166"/>
              <a:ext cx="464409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kern="0" dirty="0" smtClean="0">
                  <a:solidFill>
                    <a:srgbClr val="000000"/>
                  </a:solidFill>
                  <a:latin typeface="+mn-lt"/>
                </a:rPr>
                <a:t>10</a:t>
              </a:r>
              <a:endPara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41" name="Text Box 16"/>
            <p:cNvSpPr txBox="1">
              <a:spLocks noChangeArrowheads="1"/>
            </p:cNvSpPr>
            <p:nvPr/>
          </p:nvSpPr>
          <p:spPr bwMode="auto">
            <a:xfrm>
              <a:off x="2497411" y="4269166"/>
              <a:ext cx="464409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kern="0" dirty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ru-RU" altLang="ru-RU" sz="1400" kern="0" dirty="0" smtClean="0">
                  <a:solidFill>
                    <a:srgbClr val="000000"/>
                  </a:solidFill>
                  <a:latin typeface="+mn-lt"/>
                </a:rPr>
                <a:t>0</a:t>
              </a:r>
              <a:endPara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42" name="Text Box 16"/>
            <p:cNvSpPr txBox="1">
              <a:spLocks noChangeArrowheads="1"/>
            </p:cNvSpPr>
            <p:nvPr/>
          </p:nvSpPr>
          <p:spPr bwMode="auto">
            <a:xfrm>
              <a:off x="3611858" y="4269166"/>
              <a:ext cx="464409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kern="0" dirty="0" smtClean="0">
                  <a:solidFill>
                    <a:srgbClr val="000000"/>
                  </a:solidFill>
                  <a:latin typeface="+mn-lt"/>
                </a:rPr>
                <a:t>30</a:t>
              </a:r>
              <a:endPara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5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Фактор бета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57441" y="2384493"/>
            <a:ext cx="2750275" cy="822598"/>
            <a:chOff x="1105459" y="2768149"/>
            <a:chExt cx="2750275" cy="82259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105459" y="2768149"/>
              <a:ext cx="2750275" cy="822598"/>
              <a:chOff x="287080" y="1159140"/>
              <a:chExt cx="4412511" cy="88937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12540" y="1170982"/>
                <a:ext cx="4087049" cy="877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i="1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87080" y="1159140"/>
                <a:ext cx="4412511" cy="354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ru-RU" sz="1700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2090519"/>
                </p:ext>
              </p:extLst>
            </p:nvPr>
          </p:nvGraphicFramePr>
          <p:xfrm>
            <a:off x="1394756" y="2768149"/>
            <a:ext cx="2411450" cy="77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Формула" r:id="rId6" imgW="1104900" imgH="444500" progId="Equation.3">
                    <p:embed/>
                  </p:oleObj>
                </mc:Choice>
                <mc:Fallback>
                  <p:oleObj name="Формула" r:id="rId6" imgW="11049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4756" y="2768149"/>
                          <a:ext cx="2411450" cy="776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21809" y="1959994"/>
            <a:ext cx="3760360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dirty="0">
                <a:solidFill>
                  <a:srgbClr val="003F82"/>
                </a:solidFill>
                <a:latin typeface="+mn-lt"/>
              </a:rPr>
              <a:t>Бета рассчитывается по формуле: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696" y="1117571"/>
            <a:ext cx="5589147" cy="765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FC000"/>
                </a:solidFill>
              </a:rPr>
              <a:t>Мерой систематического риска </a:t>
            </a:r>
            <a:r>
              <a:rPr lang="ru-RU" sz="1600" b="1" dirty="0"/>
              <a:t>является коэффициент бета (бета-фактор), который показывает уровень изменчивости актива по отношению к рынку (усредненному активу).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60135" y="3341698"/>
            <a:ext cx="61535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ru-RU" altLang="ru-RU" sz="1600" i="1" dirty="0">
                <a:solidFill>
                  <a:srgbClr val="003F82"/>
                </a:solidFill>
                <a:cs typeface="Times New Roman" pitchFamily="18" charset="0"/>
              </a:rPr>
              <a:t>β</a:t>
            </a:r>
            <a:r>
              <a:rPr lang="en-US" altLang="ru-RU" sz="1600" i="1" baseline="-25000" dirty="0">
                <a:solidFill>
                  <a:srgbClr val="003F82"/>
                </a:solidFill>
                <a:cs typeface="Times New Roman" pitchFamily="18" charset="0"/>
              </a:rPr>
              <a:t>i </a:t>
            </a:r>
            <a:r>
              <a:rPr lang="ru-RU" altLang="ru-RU" sz="1600" b="0" dirty="0" smtClean="0">
                <a:solidFill>
                  <a:srgbClr val="003F82"/>
                </a:solidFill>
                <a:latin typeface="+mn-lt"/>
              </a:rPr>
              <a:t>- 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бета </a:t>
            </a:r>
            <a:r>
              <a:rPr lang="en-US" altLang="ru-RU" sz="1600" b="0" i="1" dirty="0">
                <a:solidFill>
                  <a:srgbClr val="003F82"/>
                </a:solidFill>
                <a:latin typeface="+mn-lt"/>
              </a:rPr>
              <a:t>i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-того актива (портфеля)</a:t>
            </a:r>
            <a:endParaRPr lang="en-US" altLang="ru-RU" sz="1600" b="0" dirty="0">
              <a:solidFill>
                <a:srgbClr val="003F82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altLang="ru-RU" sz="1600" i="1" dirty="0">
                <a:solidFill>
                  <a:srgbClr val="003F82"/>
                </a:solidFill>
                <a:latin typeface="+mn-lt"/>
                <a:cs typeface="Arial" charset="0"/>
              </a:rPr>
              <a:t>σ</a:t>
            </a:r>
            <a:r>
              <a:rPr lang="en-US" altLang="ru-RU" sz="1600" i="1" baseline="-25000" dirty="0">
                <a:solidFill>
                  <a:srgbClr val="003F82"/>
                </a:solidFill>
                <a:latin typeface="+mn-lt"/>
                <a:cs typeface="Arial" charset="0"/>
              </a:rPr>
              <a:t>i</a:t>
            </a:r>
            <a:r>
              <a:rPr lang="en-US" altLang="ru-RU" sz="1600" b="0" dirty="0">
                <a:solidFill>
                  <a:srgbClr val="003F82"/>
                </a:solidFill>
                <a:latin typeface="+mn-lt"/>
              </a:rPr>
              <a:t> - 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стандартное отклонение доходности </a:t>
            </a:r>
            <a:r>
              <a:rPr lang="en-US" altLang="ru-RU" sz="1600" b="0" i="1" dirty="0">
                <a:solidFill>
                  <a:srgbClr val="003F82"/>
                </a:solidFill>
                <a:latin typeface="+mn-lt"/>
              </a:rPr>
              <a:t>i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-того актива (портфеля)</a:t>
            </a:r>
            <a:endParaRPr lang="en-US" altLang="ru-RU" sz="1600" b="0" dirty="0">
              <a:solidFill>
                <a:srgbClr val="003F82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ru-RU" altLang="ru-RU" sz="1600" i="1" dirty="0">
                <a:solidFill>
                  <a:srgbClr val="003F82"/>
                </a:solidFill>
                <a:latin typeface="+mn-lt"/>
                <a:cs typeface="Arial" charset="0"/>
              </a:rPr>
              <a:t>σ</a:t>
            </a:r>
            <a:r>
              <a:rPr lang="en-US" altLang="ru-RU" sz="1600" i="1" baseline="-25000" dirty="0">
                <a:solidFill>
                  <a:srgbClr val="003F82"/>
                </a:solidFill>
                <a:latin typeface="+mn-lt"/>
                <a:cs typeface="Arial" charset="0"/>
              </a:rPr>
              <a:t>m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 - стандартное отклонение доходности по рынку в целом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altLang="ru-RU" sz="1600" i="1" dirty="0">
                <a:solidFill>
                  <a:srgbClr val="003F82"/>
                </a:solidFill>
                <a:latin typeface="+mn-lt"/>
              </a:rPr>
              <a:t>Corr </a:t>
            </a:r>
            <a:r>
              <a:rPr lang="en-US" altLang="ru-RU" sz="1600" i="1" baseline="-25000" dirty="0">
                <a:solidFill>
                  <a:srgbClr val="003F82"/>
                </a:solidFill>
                <a:latin typeface="+mn-lt"/>
              </a:rPr>
              <a:t>i,m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- корреляция доходности </a:t>
            </a:r>
            <a:r>
              <a:rPr lang="en-US" altLang="ru-RU" sz="1600" b="0" i="1" dirty="0">
                <a:solidFill>
                  <a:srgbClr val="003F82"/>
                </a:solidFill>
                <a:latin typeface="+mn-lt"/>
              </a:rPr>
              <a:t>i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-того актива (портфеля) с доходностью рыночного портфеля</a:t>
            </a:r>
          </a:p>
        </p:txBody>
      </p:sp>
    </p:spTree>
    <p:extLst>
      <p:ext uri="{BB962C8B-B14F-4D97-AF65-F5344CB8AC3E}">
        <p14:creationId xmlns:p14="http://schemas.microsoft.com/office/powerpoint/2010/main" val="2562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Коэффициенты бета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74029"/>
              </p:ext>
            </p:extLst>
          </p:nvPr>
        </p:nvGraphicFramePr>
        <p:xfrm>
          <a:off x="1639615" y="1394481"/>
          <a:ext cx="4971393" cy="3154680"/>
        </p:xfrm>
        <a:graphic>
          <a:graphicData uri="http://schemas.openxmlformats.org/drawingml/2006/table">
            <a:tbl>
              <a:tblPr/>
              <a:tblGrid>
                <a:gridCol w="3798895"/>
                <a:gridCol w="1172498"/>
              </a:tblGrid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Компании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Бета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Юнайтед грэндз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Атлас корпорейшн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Юнайтед телеком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Истмен кодак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Америкэн гритингз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Бриггз энд стрэттон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Дисней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Б.Ф. Гудрих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Компэк компьютер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К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оэффициенты бета по российским компаниям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45704"/>
              </p:ext>
            </p:extLst>
          </p:nvPr>
        </p:nvGraphicFramePr>
        <p:xfrm>
          <a:off x="1666488" y="1244011"/>
          <a:ext cx="5806369" cy="3607551"/>
        </p:xfrm>
        <a:graphic>
          <a:graphicData uri="http://schemas.openxmlformats.org/drawingml/2006/table">
            <a:tbl>
              <a:tblPr/>
              <a:tblGrid>
                <a:gridCol w="4436942"/>
                <a:gridCol w="1369427"/>
              </a:tblGrid>
              <a:tr h="486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Компании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Бета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Ростелеком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1,37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Татнефть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Сургутнефтегаз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Норильский Никель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Мосэнерго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1,07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Газпром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Лукойл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Сбербанк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Аэрофлот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Иркутскэнерго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Башкирэнерго</a:t>
                      </a:r>
                    </a:p>
                  </a:txBody>
                  <a:tcPr marL="84383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0,53</a:t>
                      </a:r>
                    </a:p>
                  </a:txBody>
                  <a:tcPr marL="9376" marR="9376" marT="9376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3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Риск портфеля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49422" y="1998878"/>
            <a:ext cx="4709387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dirty="0" smtClean="0">
                <a:solidFill>
                  <a:srgbClr val="003F82"/>
                </a:solidFill>
                <a:latin typeface="+mn-lt"/>
              </a:rPr>
              <a:t>Риск портфеля рассчитывается </a:t>
            </a:r>
            <a:r>
              <a:rPr lang="ru-RU" altLang="ru-RU" sz="1800" dirty="0">
                <a:solidFill>
                  <a:srgbClr val="003F82"/>
                </a:solidFill>
                <a:latin typeface="+mn-lt"/>
              </a:rPr>
              <a:t>по формуле: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691" y="1117574"/>
            <a:ext cx="5589147" cy="8424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700" b="1" dirty="0" smtClean="0">
                <a:solidFill>
                  <a:srgbClr val="FFC000"/>
                </a:solidFill>
              </a:rPr>
              <a:t>Риск портфеля определяется </a:t>
            </a:r>
            <a:r>
              <a:rPr lang="ru-RU" sz="1700" b="1" dirty="0" smtClean="0">
                <a:solidFill>
                  <a:schemeClr val="bg1"/>
                </a:solidFill>
              </a:rPr>
              <a:t>средневзвешенным </a:t>
            </a:r>
            <a:r>
              <a:rPr lang="ru-RU" sz="1700" b="1" dirty="0">
                <a:solidFill>
                  <a:schemeClr val="bg1"/>
                </a:solidFill>
              </a:rPr>
              <a:t>коэффициентом </a:t>
            </a:r>
            <a:r>
              <a:rPr lang="ru-RU" altLang="ru-RU" sz="1600" b="1" i="1" dirty="0">
                <a:solidFill>
                  <a:schemeClr val="bg1"/>
                </a:solidFill>
                <a:latin typeface="Arial" charset="0"/>
                <a:ea typeface="ＭＳ Ｐゴシック"/>
                <a:cs typeface="Times New Roman" pitchFamily="18" charset="0"/>
              </a:rPr>
              <a:t>β</a:t>
            </a:r>
            <a:r>
              <a:rPr lang="ru-RU" sz="1700" b="1" dirty="0" smtClean="0">
                <a:solidFill>
                  <a:schemeClr val="bg1"/>
                </a:solidFill>
              </a:rPr>
              <a:t> </a:t>
            </a:r>
            <a:r>
              <a:rPr lang="ru-RU" sz="1700" b="1" dirty="0">
                <a:solidFill>
                  <a:schemeClr val="bg1"/>
                </a:solidFill>
              </a:rPr>
              <a:t>из индивидуальных </a:t>
            </a:r>
            <a:r>
              <a:rPr lang="ru-RU" altLang="ru-RU" sz="1600" b="1" i="1" dirty="0">
                <a:solidFill>
                  <a:schemeClr val="bg1"/>
                </a:solidFill>
                <a:latin typeface="Arial" charset="0"/>
                <a:ea typeface="ＭＳ Ｐゴシック"/>
                <a:cs typeface="Times New Roman" pitchFamily="18" charset="0"/>
              </a:rPr>
              <a:t>β</a:t>
            </a:r>
            <a:r>
              <a:rPr lang="ru-RU" sz="1700" b="1" dirty="0" smtClean="0">
                <a:solidFill>
                  <a:schemeClr val="bg1"/>
                </a:solidFill>
              </a:rPr>
              <a:t> </a:t>
            </a:r>
            <a:r>
              <a:rPr lang="ru-RU" sz="1700" b="1" dirty="0">
                <a:solidFill>
                  <a:schemeClr val="bg1"/>
                </a:solidFill>
              </a:rPr>
              <a:t>по каждому активу и их удельного веса в </a:t>
            </a:r>
            <a:r>
              <a:rPr lang="ru-RU" sz="1700" b="1" dirty="0" smtClean="0">
                <a:solidFill>
                  <a:schemeClr val="bg1"/>
                </a:solidFill>
              </a:rPr>
              <a:t>портфеле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49424" y="3448019"/>
            <a:ext cx="4573375" cy="113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ru-RU" altLang="ru-RU" sz="1600" i="1" dirty="0">
                <a:solidFill>
                  <a:srgbClr val="003F82"/>
                </a:solidFill>
                <a:cs typeface="Times New Roman" pitchFamily="18" charset="0"/>
              </a:rPr>
              <a:t>β</a:t>
            </a:r>
            <a:r>
              <a:rPr lang="ru-RU" altLang="ru-RU" sz="1600" i="1" baseline="-25000" dirty="0">
                <a:solidFill>
                  <a:srgbClr val="003F82"/>
                </a:solidFill>
              </a:rPr>
              <a:t>Р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</a:rPr>
              <a:t> </a:t>
            </a:r>
            <a:r>
              <a:rPr lang="ru-RU" altLang="ru-RU" sz="1600" b="0" i="1" dirty="0">
                <a:solidFill>
                  <a:srgbClr val="003F82"/>
                </a:solidFill>
                <a:latin typeface="+mn-lt"/>
              </a:rPr>
              <a:t>– бета портфеля, состоящего из n 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</a:rPr>
              <a:t>активов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ru-RU" altLang="ru-RU" sz="1600" i="1" dirty="0">
                <a:solidFill>
                  <a:srgbClr val="003F82"/>
                </a:solidFill>
                <a:cs typeface="Times New Roman" pitchFamily="18" charset="0"/>
              </a:rPr>
              <a:t>β</a:t>
            </a:r>
            <a:r>
              <a:rPr lang="en-US" altLang="ru-RU" sz="1600" i="1" baseline="-25000" dirty="0">
                <a:solidFill>
                  <a:srgbClr val="003F82"/>
                </a:solidFill>
              </a:rPr>
              <a:t>i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</a:rPr>
              <a:t> </a:t>
            </a:r>
            <a:r>
              <a:rPr lang="ru-RU" altLang="ru-RU" sz="1600" b="0" i="1" dirty="0">
                <a:solidFill>
                  <a:srgbClr val="003F82"/>
                </a:solidFill>
                <a:latin typeface="+mn-lt"/>
              </a:rPr>
              <a:t>– бета i-того актива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altLang="ru-RU" sz="1600" i="1" dirty="0">
                <a:solidFill>
                  <a:srgbClr val="003F82"/>
                </a:solidFill>
              </a:rPr>
              <a:t>q</a:t>
            </a:r>
            <a:r>
              <a:rPr lang="en-US" altLang="ru-RU" sz="1600" i="1" baseline="-25000" dirty="0">
                <a:solidFill>
                  <a:srgbClr val="003F82"/>
                </a:solidFill>
              </a:rPr>
              <a:t>i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</a:rPr>
              <a:t> </a:t>
            </a:r>
            <a:r>
              <a:rPr lang="ru-RU" altLang="ru-RU" sz="1600" b="0" i="1" dirty="0">
                <a:solidFill>
                  <a:srgbClr val="003F82"/>
                </a:solidFill>
                <a:latin typeface="+mn-lt"/>
              </a:rPr>
              <a:t>– удельный вес i-того актива в портфеле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altLang="ru-RU" sz="1600" i="1" dirty="0">
                <a:solidFill>
                  <a:srgbClr val="003F82"/>
                </a:solidFill>
              </a:rPr>
              <a:t>i</a:t>
            </a:r>
            <a:r>
              <a:rPr lang="ru-RU" altLang="ru-RU" sz="1600" dirty="0">
                <a:solidFill>
                  <a:srgbClr val="003F82"/>
                </a:solidFill>
              </a:rPr>
              <a:t> = 1,2,3 ….</a:t>
            </a:r>
            <a:r>
              <a:rPr lang="en-US" altLang="ru-RU" sz="1600" i="1" dirty="0" smtClean="0">
                <a:solidFill>
                  <a:srgbClr val="003F82"/>
                </a:solidFill>
              </a:rPr>
              <a:t>n</a:t>
            </a:r>
            <a:r>
              <a:rPr lang="ru-RU" altLang="ru-RU" sz="1600" i="1" dirty="0" smtClean="0">
                <a:solidFill>
                  <a:srgbClr val="003F82"/>
                </a:solidFill>
              </a:rPr>
              <a:t> </a:t>
            </a:r>
            <a:r>
              <a:rPr lang="ru-RU" altLang="ru-RU" sz="1600" b="0" i="1" dirty="0">
                <a:solidFill>
                  <a:srgbClr val="003F82"/>
                </a:solidFill>
              </a:rPr>
              <a:t>– 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</a:rPr>
              <a:t>число </a:t>
            </a:r>
            <a:r>
              <a:rPr lang="ru-RU" altLang="ru-RU" sz="1600" b="0" i="1" dirty="0">
                <a:solidFill>
                  <a:srgbClr val="003F82"/>
                </a:solidFill>
                <a:latin typeface="+mn-lt"/>
              </a:rPr>
              <a:t>активов в портфеле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57441" y="2420580"/>
            <a:ext cx="2750275" cy="822598"/>
            <a:chOff x="1257439" y="2384492"/>
            <a:chExt cx="2750275" cy="82259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257439" y="2384492"/>
              <a:ext cx="2750275" cy="822598"/>
              <a:chOff x="287080" y="1159140"/>
              <a:chExt cx="4412511" cy="88937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12540" y="1170982"/>
                <a:ext cx="4087049" cy="8775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i="1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87080" y="1159140"/>
                <a:ext cx="4412511" cy="354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ru-RU" sz="1700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6907172"/>
                </p:ext>
              </p:extLst>
            </p:nvPr>
          </p:nvGraphicFramePr>
          <p:xfrm>
            <a:off x="1648483" y="2423625"/>
            <a:ext cx="2171042" cy="720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4" name="Формула" r:id="rId6" imgW="990170" imgH="431613" progId="Equation.3">
                    <p:embed/>
                  </p:oleObj>
                </mc:Choice>
                <mc:Fallback>
                  <p:oleObj name="Формула" r:id="rId6" imgW="990170" imgH="431613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8483" y="2423625"/>
                          <a:ext cx="2171042" cy="7201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07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Измерение доходности и </a:t>
            </a:r>
            <a:r>
              <a:rPr lang="ru-RU" b="1" dirty="0">
                <a:solidFill>
                  <a:schemeClr val="bg1"/>
                </a:solidFill>
                <a:latin typeface="Myriad Pro"/>
              </a:rPr>
              <a:t>риска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7135" y="1125544"/>
            <a:ext cx="53710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3F82"/>
                </a:solidFill>
                <a:latin typeface="+mj-lt"/>
              </a:rPr>
              <a:t>Доходность по акциям рассчитывается по формуле: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80344" y="3011051"/>
            <a:ext cx="5015817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ru-RU" sz="1600" b="1" i="1" dirty="0">
                <a:solidFill>
                  <a:srgbClr val="003F82"/>
                </a:solidFill>
                <a:latin typeface="+mn-lt"/>
              </a:rPr>
              <a:t>r</a:t>
            </a:r>
            <a:r>
              <a:rPr lang="en-US" altLang="ru-RU" sz="1600" b="1" i="1" baseline="-25000" dirty="0">
                <a:solidFill>
                  <a:srgbClr val="003F82"/>
                </a:solidFill>
                <a:latin typeface="+mn-lt"/>
              </a:rPr>
              <a:t>i</a:t>
            </a:r>
            <a:r>
              <a:rPr lang="ru-RU" sz="1600" dirty="0" smtClean="0">
                <a:solidFill>
                  <a:srgbClr val="003F82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3F82"/>
                </a:solidFill>
                <a:latin typeface="+mn-lt"/>
              </a:rPr>
              <a:t>–доходность за  i-тый период;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ru-RU" sz="1600" b="1" i="1" dirty="0">
                <a:solidFill>
                  <a:srgbClr val="003F82"/>
                </a:solidFill>
                <a:latin typeface="+mn-lt"/>
              </a:rPr>
              <a:t>d</a:t>
            </a:r>
            <a:r>
              <a:rPr lang="ru-RU" sz="1600" dirty="0" smtClean="0">
                <a:solidFill>
                  <a:srgbClr val="003F82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3F82"/>
                </a:solidFill>
                <a:latin typeface="+mn-lt"/>
              </a:rPr>
              <a:t>– дивидендные выплаты в i-том периоде;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sz="1600" b="1" i="1" dirty="0">
                <a:solidFill>
                  <a:srgbClr val="003F82"/>
                </a:solidFill>
                <a:latin typeface="+mn-lt"/>
              </a:rPr>
              <a:t>Р</a:t>
            </a:r>
            <a:r>
              <a:rPr lang="en-US" altLang="ru-RU" sz="1600" b="1" i="1" baseline="-25000" dirty="0">
                <a:solidFill>
                  <a:srgbClr val="003F82"/>
                </a:solidFill>
                <a:latin typeface="+mn-lt"/>
              </a:rPr>
              <a:t>i</a:t>
            </a:r>
            <a:r>
              <a:rPr lang="ru-RU" sz="1600" dirty="0" smtClean="0">
                <a:solidFill>
                  <a:srgbClr val="003F82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3F82"/>
                </a:solidFill>
                <a:latin typeface="+mn-lt"/>
              </a:rPr>
              <a:t>– цена акции в момент окончания i-того периода;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sz="1600" b="1" i="1" dirty="0">
                <a:solidFill>
                  <a:srgbClr val="003F82"/>
                </a:solidFill>
                <a:latin typeface="+mn-lt"/>
              </a:rPr>
              <a:t>Р</a:t>
            </a:r>
            <a:r>
              <a:rPr lang="ru-RU" altLang="ru-RU" sz="1600" b="1" i="1" baseline="-25000" dirty="0">
                <a:solidFill>
                  <a:srgbClr val="003F82"/>
                </a:solidFill>
                <a:latin typeface="+mn-lt"/>
              </a:rPr>
              <a:t>0</a:t>
            </a:r>
            <a:r>
              <a:rPr lang="ru-RU" sz="1600" dirty="0" smtClean="0">
                <a:solidFill>
                  <a:srgbClr val="003F82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3F82"/>
                </a:solidFill>
                <a:latin typeface="+mn-lt"/>
              </a:rPr>
              <a:t>– цена акции в момент начала i-того периода.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74727" y="1623585"/>
            <a:ext cx="3348000" cy="1080000"/>
            <a:chOff x="4392956" y="1464098"/>
            <a:chExt cx="3348000" cy="1080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392956" y="1464098"/>
              <a:ext cx="3348000" cy="10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038788"/>
                </p:ext>
              </p:extLst>
            </p:nvPr>
          </p:nvGraphicFramePr>
          <p:xfrm>
            <a:off x="4827724" y="1623585"/>
            <a:ext cx="2478464" cy="861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Формула" r:id="rId6" imgW="1346040" imgH="431640" progId="Equation.3">
                    <p:embed/>
                  </p:oleObj>
                </mc:Choice>
                <mc:Fallback>
                  <p:oleObj name="Формула" r:id="rId6" imgW="134604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7724" y="1623585"/>
                          <a:ext cx="2478464" cy="8617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702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Структура портфеля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67970"/>
              </p:ext>
            </p:extLst>
          </p:nvPr>
        </p:nvGraphicFramePr>
        <p:xfrm>
          <a:off x="296088" y="1648048"/>
          <a:ext cx="5105252" cy="2213610"/>
        </p:xfrm>
        <a:graphic>
          <a:graphicData uri="http://schemas.openxmlformats.org/drawingml/2006/table">
            <a:tbl>
              <a:tblPr/>
              <a:tblGrid>
                <a:gridCol w="1437019"/>
                <a:gridCol w="1265274"/>
                <a:gridCol w="1531089"/>
                <a:gridCol w="871870"/>
              </a:tblGrid>
              <a:tr h="832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Активы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активов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Удельный вес активов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С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Д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0,87</a:t>
                      </a:r>
                      <a:endParaRPr lang="ru-RU" sz="1600" b="1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6089" y="4248906"/>
            <a:ext cx="541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cs typeface="Times New Roman" pitchFamily="18" charset="0"/>
              </a:rPr>
              <a:t>β</a:t>
            </a:r>
            <a:r>
              <a:rPr lang="ru-RU" altLang="ru-RU" b="1" i="1" baseline="-25000" dirty="0" smtClean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altLang="ru-RU" b="1" dirty="0">
                <a:latin typeface="Times New Roman" pitchFamily="18" charset="0"/>
              </a:rPr>
              <a:t>= 0,8 </a:t>
            </a:r>
            <a:r>
              <a:rPr lang="ru-RU" altLang="ru-RU" b="1" dirty="0">
                <a:latin typeface="Times New Roman" pitchFamily="18" charset="0"/>
                <a:sym typeface="Symbol" pitchFamily="18" charset="2"/>
              </a:rPr>
              <a:t> </a:t>
            </a:r>
            <a:r>
              <a:rPr lang="ru-RU" altLang="ru-RU" b="1" dirty="0">
                <a:latin typeface="Times New Roman" pitchFamily="18" charset="0"/>
              </a:rPr>
              <a:t>0,1 + 0,95 </a:t>
            </a:r>
            <a:r>
              <a:rPr lang="ru-RU" altLang="ru-RU" b="1" dirty="0">
                <a:latin typeface="Times New Roman" pitchFamily="18" charset="0"/>
                <a:sym typeface="Symbol" pitchFamily="18" charset="2"/>
              </a:rPr>
              <a:t> </a:t>
            </a:r>
            <a:r>
              <a:rPr lang="ru-RU" altLang="ru-RU" b="1" dirty="0">
                <a:latin typeface="Times New Roman" pitchFamily="18" charset="0"/>
              </a:rPr>
              <a:t>0,2 + 0,6 </a:t>
            </a:r>
            <a:r>
              <a:rPr lang="ru-RU" altLang="ru-RU" b="1" dirty="0">
                <a:latin typeface="Times New Roman" pitchFamily="18" charset="0"/>
                <a:sym typeface="Symbol" pitchFamily="18" charset="2"/>
              </a:rPr>
              <a:t> </a:t>
            </a:r>
            <a:r>
              <a:rPr lang="ru-RU" altLang="ru-RU" b="1" dirty="0">
                <a:latin typeface="Times New Roman" pitchFamily="18" charset="0"/>
              </a:rPr>
              <a:t>0,4 + 1,2 </a:t>
            </a:r>
            <a:r>
              <a:rPr lang="ru-RU" altLang="ru-RU" b="1" dirty="0">
                <a:latin typeface="Times New Roman" pitchFamily="18" charset="0"/>
                <a:sym typeface="Symbol" pitchFamily="18" charset="2"/>
              </a:rPr>
              <a:t> </a:t>
            </a:r>
            <a:r>
              <a:rPr lang="ru-RU" altLang="ru-RU" b="1" dirty="0">
                <a:latin typeface="Times New Roman" pitchFamily="18" charset="0"/>
              </a:rPr>
              <a:t>0,3 = 0,87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1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Линия рынка ценных бумаг (SML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) – отражает зависимость </a:t>
            </a:r>
            <a:r>
              <a:rPr lang="ru-RU" b="1" dirty="0">
                <a:solidFill>
                  <a:schemeClr val="bg1"/>
                </a:solidFill>
                <a:latin typeface="Myriad Pro"/>
              </a:rPr>
              <a:t>между требуемой доходностью и 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риском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96178" y="1342202"/>
            <a:ext cx="5634775" cy="3361447"/>
            <a:chOff x="170" y="818"/>
            <a:chExt cx="5490" cy="2405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 flipV="1">
              <a:off x="1448" y="818"/>
              <a:ext cx="0" cy="21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1448" y="2918"/>
              <a:ext cx="39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V="1">
              <a:off x="1448" y="1152"/>
              <a:ext cx="2541" cy="104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2176" y="2913"/>
              <a:ext cx="6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β</a:t>
              </a:r>
              <a:r>
                <a:rPr kumimoji="0" lang="en-US" altLang="ru-RU" sz="20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</a:t>
              </a:r>
              <a:endPara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3363" y="1057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+</a:t>
              </a:r>
              <a:endPara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084" y="2049"/>
              <a:ext cx="4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r>
                <a:rPr kumimoji="0" lang="en-US" altLang="ru-RU" sz="20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f</a:t>
              </a:r>
              <a:endPara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V="1">
              <a:off x="1448" y="2193"/>
              <a:ext cx="988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 flipH="1">
              <a:off x="1448" y="1780"/>
              <a:ext cx="988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5192" y="2935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β</a:t>
              </a:r>
            </a:p>
          </p:txBody>
        </p:sp>
        <p:sp>
          <p:nvSpPr>
            <p:cNvPr id="36" name="AutoShape 14"/>
            <p:cNvSpPr>
              <a:spLocks/>
            </p:cNvSpPr>
            <p:nvPr/>
          </p:nvSpPr>
          <p:spPr bwMode="auto">
            <a:xfrm>
              <a:off x="2436" y="1838"/>
              <a:ext cx="283" cy="297"/>
            </a:xfrm>
            <a:prstGeom prst="rightBrace">
              <a:avLst>
                <a:gd name="adj1" fmla="val 26921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2852" y="1820"/>
              <a:ext cx="151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</a:rPr>
                <a:t>R = r</a:t>
              </a:r>
              <a:r>
                <a:rPr kumimoji="0" lang="en-US" altLang="ru-RU" sz="24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</a:rPr>
                <a:t>m</a:t>
              </a:r>
              <a:r>
                <a:rPr kumimoji="0" lang="en-US" altLang="ru-RU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</a:rPr>
                <a:t>- r</a:t>
              </a:r>
              <a:r>
                <a:rPr kumimoji="0" lang="en-US" altLang="ru-RU" sz="2400" b="1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</a:rPr>
                <a:t>f</a:t>
              </a:r>
              <a:endPara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1146" y="2906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 0</a:t>
              </a:r>
              <a:endPara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170" y="849"/>
              <a:ext cx="1226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Доходность, %</a:t>
              </a:r>
            </a:p>
          </p:txBody>
        </p:sp>
      </p:grp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001781" y="2435197"/>
            <a:ext cx="42697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altLang="ru-RU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endParaRPr kumimoji="0" lang="ru-RU" altLang="ru-RU" sz="2000" b="0" i="1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21930" y="2686778"/>
            <a:ext cx="0" cy="1583583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Определение уровня требуемой доходности по активу 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693" y="1117571"/>
            <a:ext cx="4851858" cy="765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Уровень требуемой доходности по конкретному активу (</a:t>
            </a:r>
            <a:r>
              <a:rPr lang="en-US" altLang="ru-RU" sz="1600" b="1" i="1" dirty="0">
                <a:latin typeface="Times New Roman" pitchFamily="18" charset="0"/>
              </a:rPr>
              <a:t>r</a:t>
            </a:r>
            <a:r>
              <a:rPr lang="en-US" altLang="ru-RU" sz="1600" b="1" i="1" baseline="-25000" dirty="0">
                <a:latin typeface="Times New Roman" pitchFamily="18" charset="0"/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</a:rPr>
              <a:t>) определяется с помощью уравнения SML по формуле: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33599" y="3256639"/>
            <a:ext cx="3573914" cy="85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altLang="ru-RU" sz="1600" i="1" dirty="0">
                <a:solidFill>
                  <a:srgbClr val="003F82"/>
                </a:solidFill>
              </a:rPr>
              <a:t>r</a:t>
            </a:r>
            <a:r>
              <a:rPr lang="en-US" altLang="ru-RU" sz="1600" i="1" baseline="-25000" dirty="0">
                <a:solidFill>
                  <a:srgbClr val="003F82"/>
                </a:solidFill>
              </a:rPr>
              <a:t>f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600" b="0" i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- безрисковая ставка 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  <a:cs typeface="Times New Roman" pitchFamily="18" charset="0"/>
              </a:rPr>
              <a:t>доходности</a:t>
            </a:r>
            <a:endParaRPr lang="ru-RU" altLang="ru-RU" sz="1600" b="0" i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US" altLang="ru-RU" sz="1600" i="1" dirty="0">
                <a:solidFill>
                  <a:srgbClr val="003F82"/>
                </a:solidFill>
              </a:rPr>
              <a:t>r</a:t>
            </a:r>
            <a:r>
              <a:rPr lang="en-US" altLang="ru-RU" sz="1400" i="1" baseline="-25000" dirty="0">
                <a:solidFill>
                  <a:srgbClr val="003F82"/>
                </a:solidFill>
              </a:rPr>
              <a:t>m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600" b="0" i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- уровень рыночной 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  <a:cs typeface="Times New Roman" pitchFamily="18" charset="0"/>
              </a:rPr>
              <a:t>доходности</a:t>
            </a:r>
            <a:endParaRPr lang="ru-RU" altLang="ru-RU" sz="1600" b="0" i="1" dirty="0">
              <a:solidFill>
                <a:srgbClr val="003F82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ru-RU" altLang="ru-RU" sz="1600" i="1" dirty="0">
                <a:solidFill>
                  <a:srgbClr val="003F82"/>
                </a:solidFill>
              </a:rPr>
              <a:t>β</a:t>
            </a:r>
            <a:r>
              <a:rPr lang="en-US" altLang="ru-RU" sz="1400" i="1" baseline="-25000" dirty="0">
                <a:solidFill>
                  <a:srgbClr val="003F82"/>
                </a:solidFill>
              </a:rPr>
              <a:t>i</a:t>
            </a:r>
            <a:r>
              <a:rPr lang="ru-RU" altLang="ru-RU" sz="1600" b="0" i="1" dirty="0" smtClean="0">
                <a:solidFill>
                  <a:srgbClr val="003F8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600" b="0" i="1" dirty="0">
                <a:solidFill>
                  <a:srgbClr val="003F82"/>
                </a:solidFill>
                <a:latin typeface="+mn-lt"/>
                <a:cs typeface="Times New Roman" pitchFamily="18" charset="0"/>
              </a:rPr>
              <a:t>-  коэффициент  по i-тому активу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84195" y="2146971"/>
            <a:ext cx="3214943" cy="811645"/>
            <a:chOff x="1460294" y="2146966"/>
            <a:chExt cx="3214943" cy="81164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60294" y="2146966"/>
              <a:ext cx="3214943" cy="8116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1589709" y="2259309"/>
              <a:ext cx="3022048" cy="586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3200" i="1" dirty="0">
                  <a:latin typeface="Times New Roman" pitchFamily="18" charset="0"/>
                </a:rPr>
                <a:t>r</a:t>
              </a:r>
              <a:r>
                <a:rPr lang="en-US" altLang="ru-RU" sz="3200" i="1" baseline="-25000" dirty="0">
                  <a:latin typeface="Times New Roman" pitchFamily="18" charset="0"/>
                </a:rPr>
                <a:t>i</a:t>
              </a:r>
              <a:r>
                <a:rPr lang="en-US" altLang="ru-RU" sz="3200" i="1" dirty="0">
                  <a:latin typeface="Times New Roman" pitchFamily="18" charset="0"/>
                </a:rPr>
                <a:t>= r</a:t>
              </a:r>
              <a:r>
                <a:rPr lang="en-US" altLang="ru-RU" sz="3200" i="1" baseline="-25000" dirty="0">
                  <a:latin typeface="Times New Roman" pitchFamily="18" charset="0"/>
                </a:rPr>
                <a:t>f </a:t>
              </a:r>
              <a:r>
                <a:rPr lang="en-US" altLang="ru-RU" sz="3200" i="1" dirty="0">
                  <a:latin typeface="Times New Roman" pitchFamily="18" charset="0"/>
                </a:rPr>
                <a:t>+ </a:t>
              </a:r>
              <a:r>
                <a:rPr lang="ru-RU" altLang="ru-RU" sz="3200" i="1" dirty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ru-RU" sz="3200" i="1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altLang="ru-RU" sz="3200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ru-RU" sz="3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 sz="32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ru-RU" sz="3200" i="1" baseline="-25000" dirty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altLang="ru-RU" sz="3200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ru-RU" sz="3200" i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altLang="ru-RU" sz="3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ru-RU" sz="32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ru-RU" sz="3200" i="1" baseline="-25000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ru-RU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altLang="ru-RU" sz="32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Расчетные и фактические значения доходности для российских компаний </a:t>
            </a:r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Myriad Pro"/>
              </a:rPr>
              <a:t>результаты эмпирической </a:t>
            </a:r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проверки, 2003 г.)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38065" y="1166049"/>
            <a:ext cx="376117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3F82"/>
                </a:solidFill>
                <a:latin typeface="+mj-lt"/>
              </a:rPr>
              <a:t> Исходные данные: </a:t>
            </a:r>
            <a:r>
              <a:rPr lang="ru-RU" sz="1600" dirty="0" smtClean="0">
                <a:solidFill>
                  <a:srgbClr val="003F82"/>
                </a:solidFill>
                <a:latin typeface="+mj-lt"/>
              </a:rPr>
              <a:t>(</a:t>
            </a:r>
            <a:r>
              <a:rPr lang="en-US" altLang="ru-RU" sz="1600" b="1" dirty="0">
                <a:solidFill>
                  <a:schemeClr val="tx2"/>
                </a:solidFill>
              </a:rPr>
              <a:t>r</a:t>
            </a:r>
            <a:r>
              <a:rPr lang="en-US" altLang="ru-RU" sz="1600" b="1" baseline="-14000" dirty="0">
                <a:solidFill>
                  <a:schemeClr val="tx2"/>
                </a:solidFill>
              </a:rPr>
              <a:t>m </a:t>
            </a:r>
            <a:r>
              <a:rPr lang="ru-RU" sz="1600" dirty="0" smtClean="0">
                <a:solidFill>
                  <a:srgbClr val="003F82"/>
                </a:solidFill>
                <a:latin typeface="+mj-lt"/>
              </a:rPr>
              <a:t>= </a:t>
            </a:r>
            <a:r>
              <a:rPr lang="ru-RU" sz="1600" dirty="0">
                <a:solidFill>
                  <a:srgbClr val="003F82"/>
                </a:solidFill>
                <a:latin typeface="+mj-lt"/>
              </a:rPr>
              <a:t>56%; </a:t>
            </a:r>
            <a:r>
              <a:rPr lang="en-US" altLang="ru-RU" sz="1600" b="1" dirty="0">
                <a:solidFill>
                  <a:schemeClr val="tx2"/>
                </a:solidFill>
              </a:rPr>
              <a:t>r</a:t>
            </a:r>
            <a:r>
              <a:rPr lang="en-US" altLang="ru-RU" sz="1600" b="1" baseline="-14000" dirty="0">
                <a:solidFill>
                  <a:schemeClr val="tx2"/>
                </a:solidFill>
              </a:rPr>
              <a:t>f</a:t>
            </a:r>
            <a:r>
              <a:rPr lang="ru-RU" sz="1600" dirty="0" smtClean="0">
                <a:solidFill>
                  <a:srgbClr val="003F82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003F82"/>
                </a:solidFill>
                <a:latin typeface="+mj-lt"/>
              </a:rPr>
              <a:t>= 13%)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38740"/>
              </p:ext>
            </p:extLst>
          </p:nvPr>
        </p:nvGraphicFramePr>
        <p:xfrm>
          <a:off x="2024170" y="1565292"/>
          <a:ext cx="5175306" cy="3329940"/>
        </p:xfrm>
        <a:graphic>
          <a:graphicData uri="http://schemas.openxmlformats.org/drawingml/2006/table">
            <a:tbl>
              <a:tblPr/>
              <a:tblGrid>
                <a:gridCol w="1740990"/>
                <a:gridCol w="765544"/>
                <a:gridCol w="1477926"/>
                <a:gridCol w="1190846"/>
              </a:tblGrid>
              <a:tr h="969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Компания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Расчетная доходность, % r=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ru-RU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β (r</a:t>
                      </a:r>
                      <a:r>
                        <a:rPr lang="ru-RU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r</a:t>
                      </a:r>
                      <a:r>
                        <a:rPr lang="ru-RU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Фактическая доходность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Ростелеком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РАО «ЕЭС России»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Татнефть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Сургутнефтегаз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84,00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Газпром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Лукойл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Сбербанк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Изменение положения линии рынка ценных бумаг в зависимости от темпов инфляции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8767" y="1292817"/>
            <a:ext cx="6083530" cy="3650642"/>
            <a:chOff x="98" y="1233"/>
            <a:chExt cx="5506" cy="2686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 flipV="1">
              <a:off x="1623" y="1330"/>
              <a:ext cx="0" cy="2325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V="1">
              <a:off x="1623" y="3638"/>
              <a:ext cx="3796" cy="0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V="1">
              <a:off x="1519" y="2102"/>
              <a:ext cx="3068" cy="81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423" y="1271"/>
              <a:ext cx="118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Доходность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166" y="1233"/>
              <a:ext cx="1612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US"/>
              </a:defPPr>
              <a:lvl1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+mn-lt"/>
                </a:defRPr>
              </a:lvl1pPr>
            </a:lstStyle>
            <a:p>
              <a:r>
                <a:rPr lang="ru-RU" altLang="ru-RU" dirty="0"/>
                <a:t>Положение после увеличения темпов инфляции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98" y="2552"/>
              <a:ext cx="141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+mn-lt"/>
                </a:rPr>
                <a:t>Инфляционная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uLnTx/>
                  <a:uFillTx/>
                  <a:latin typeface="+mn-lt"/>
                </a:rPr>
                <a:t>премия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3287" y="2534"/>
              <a:ext cx="156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US"/>
              </a:defPPr>
              <a:lvl1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+mn-lt"/>
                </a:defRPr>
              </a:lvl1pPr>
            </a:lstStyle>
            <a:p>
              <a:r>
                <a:rPr lang="ru-RU" altLang="ru-RU" dirty="0"/>
                <a:t>Первоначальное состояние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980" y="3686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US"/>
              </a:defPPr>
              <a:lvl1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+mn-lt"/>
                </a:defRPr>
              </a:lvl1pPr>
            </a:lstStyle>
            <a:p>
              <a:r>
                <a:rPr lang="ru-RU" altLang="ru-RU" dirty="0" smtClean="0"/>
                <a:t>Риск</a:t>
              </a:r>
              <a:endParaRPr lang="ru-RU" altLang="ru-RU" dirty="0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 flipV="1">
              <a:off x="1519" y="1718"/>
              <a:ext cx="3120" cy="864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3755" y="1661"/>
              <a:ext cx="728" cy="48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1554" y="2582"/>
              <a:ext cx="0" cy="336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V="1">
              <a:off x="3807" y="2184"/>
              <a:ext cx="624" cy="384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7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Изменение положения линии рынка ценных бумаг при увеличении несклонности инвесторов к риску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129160"/>
              </p:ext>
            </p:extLst>
          </p:nvPr>
        </p:nvGraphicFramePr>
        <p:xfrm>
          <a:off x="153485" y="1093304"/>
          <a:ext cx="5574264" cy="371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Слайд" r:id="rId6" imgW="803320" imgH="602159" progId="PowerPoint.Slide.8">
                  <p:embed/>
                </p:oleObj>
              </mc:Choice>
              <mc:Fallback>
                <p:oleObj name="Слайд" r:id="rId6" imgW="803320" imgH="602159" progId="PowerPoint.Slid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85" y="1093304"/>
                        <a:ext cx="5574264" cy="3717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Волатильность (изменчивость) курсовой стоимости акций</a:t>
            </a:r>
            <a:endParaRPr lang="en-US" sz="16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Группа 26"/>
          <p:cNvGrpSpPr/>
          <p:nvPr/>
        </p:nvGrpSpPr>
        <p:grpSpPr>
          <a:xfrm>
            <a:off x="267482" y="1269327"/>
            <a:ext cx="7537200" cy="3465217"/>
            <a:chOff x="99889" y="1843088"/>
            <a:chExt cx="8596436" cy="4105502"/>
          </a:xfrm>
        </p:grpSpPr>
        <p:grpSp>
          <p:nvGrpSpPr>
            <p:cNvPr id="61" name="Группа 25"/>
            <p:cNvGrpSpPr/>
            <p:nvPr/>
          </p:nvGrpSpPr>
          <p:grpSpPr>
            <a:xfrm>
              <a:off x="819150" y="1989138"/>
              <a:ext cx="7877175" cy="3455987"/>
              <a:chOff x="819150" y="1989138"/>
              <a:chExt cx="7877175" cy="3455987"/>
            </a:xfrm>
          </p:grpSpPr>
          <p:grpSp>
            <p:nvGrpSpPr>
              <p:cNvPr id="65" name="Группа 24"/>
              <p:cNvGrpSpPr/>
              <p:nvPr/>
            </p:nvGrpSpPr>
            <p:grpSpPr>
              <a:xfrm>
                <a:off x="819150" y="1989138"/>
                <a:ext cx="7877175" cy="3455987"/>
                <a:chOff x="819150" y="1989138"/>
                <a:chExt cx="7877175" cy="3455987"/>
              </a:xfrm>
            </p:grpSpPr>
            <p:sp>
              <p:nvSpPr>
                <p:cNvPr id="6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819150" y="1989138"/>
                  <a:ext cx="0" cy="3455987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9" name="Line 5"/>
                <p:cNvSpPr>
                  <a:spLocks noChangeShapeType="1"/>
                </p:cNvSpPr>
                <p:nvPr/>
              </p:nvSpPr>
              <p:spPr bwMode="auto">
                <a:xfrm>
                  <a:off x="819150" y="5445125"/>
                  <a:ext cx="7877175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70" name="Freeform 6"/>
                <p:cNvSpPr>
                  <a:spLocks/>
                </p:cNvSpPr>
                <p:nvPr/>
              </p:nvSpPr>
              <p:spPr bwMode="auto">
                <a:xfrm>
                  <a:off x="819150" y="2636838"/>
                  <a:ext cx="7175500" cy="2014537"/>
                </a:xfrm>
                <a:custGeom>
                  <a:avLst/>
                  <a:gdLst>
                    <a:gd name="T0" fmla="*/ 0 w 4132"/>
                    <a:gd name="T1" fmla="*/ 2147483647 h 1252"/>
                    <a:gd name="T2" fmla="*/ 2147483647 w 4132"/>
                    <a:gd name="T3" fmla="*/ 0 h 1252"/>
                    <a:gd name="T4" fmla="*/ 0 60000 65536"/>
                    <a:gd name="T5" fmla="*/ 0 60000 65536"/>
                    <a:gd name="T6" fmla="*/ 0 w 4132"/>
                    <a:gd name="T7" fmla="*/ 0 h 1252"/>
                    <a:gd name="T8" fmla="*/ 4132 w 4132"/>
                    <a:gd name="T9" fmla="*/ 1252 h 12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32" h="1252">
                      <a:moveTo>
                        <a:pt x="0" y="1252"/>
                      </a:moveTo>
                      <a:lnTo>
                        <a:pt x="4132" y="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819150" y="2708275"/>
                <a:ext cx="6881813" cy="1944688"/>
              </a:xfrm>
              <a:custGeom>
                <a:avLst/>
                <a:gdLst>
                  <a:gd name="T0" fmla="*/ 0 w 4002"/>
                  <a:gd name="T1" fmla="*/ 2147483647 h 1225"/>
                  <a:gd name="T2" fmla="*/ 2147483647 w 4002"/>
                  <a:gd name="T3" fmla="*/ 2147483647 h 1225"/>
                  <a:gd name="T4" fmla="*/ 2147483647 w 4002"/>
                  <a:gd name="T5" fmla="*/ 2147483647 h 1225"/>
                  <a:gd name="T6" fmla="*/ 2147483647 w 4002"/>
                  <a:gd name="T7" fmla="*/ 2147483647 h 1225"/>
                  <a:gd name="T8" fmla="*/ 2147483647 w 4002"/>
                  <a:gd name="T9" fmla="*/ 2147483647 h 1225"/>
                  <a:gd name="T10" fmla="*/ 2147483647 w 4002"/>
                  <a:gd name="T11" fmla="*/ 2147483647 h 1225"/>
                  <a:gd name="T12" fmla="*/ 2147483647 w 4002"/>
                  <a:gd name="T13" fmla="*/ 2147483647 h 1225"/>
                  <a:gd name="T14" fmla="*/ 2147483647 w 4002"/>
                  <a:gd name="T15" fmla="*/ 2147483647 h 1225"/>
                  <a:gd name="T16" fmla="*/ 2147483647 w 4002"/>
                  <a:gd name="T17" fmla="*/ 2147483647 h 1225"/>
                  <a:gd name="T18" fmla="*/ 2147483647 w 4002"/>
                  <a:gd name="T19" fmla="*/ 2147483647 h 1225"/>
                  <a:gd name="T20" fmla="*/ 2147483647 w 4002"/>
                  <a:gd name="T21" fmla="*/ 2147483647 h 1225"/>
                  <a:gd name="T22" fmla="*/ 2147483647 w 4002"/>
                  <a:gd name="T23" fmla="*/ 2147483647 h 1225"/>
                  <a:gd name="T24" fmla="*/ 2147483647 w 4002"/>
                  <a:gd name="T25" fmla="*/ 2147483647 h 1225"/>
                  <a:gd name="T26" fmla="*/ 2147483647 w 4002"/>
                  <a:gd name="T27" fmla="*/ 2147483647 h 1225"/>
                  <a:gd name="T28" fmla="*/ 2147483647 w 4002"/>
                  <a:gd name="T29" fmla="*/ 2147483647 h 1225"/>
                  <a:gd name="T30" fmla="*/ 2147483647 w 4002"/>
                  <a:gd name="T31" fmla="*/ 2147483647 h 1225"/>
                  <a:gd name="T32" fmla="*/ 2147483647 w 4002"/>
                  <a:gd name="T33" fmla="*/ 2147483647 h 1225"/>
                  <a:gd name="T34" fmla="*/ 2147483647 w 4002"/>
                  <a:gd name="T35" fmla="*/ 2147483647 h 1225"/>
                  <a:gd name="T36" fmla="*/ 2147483647 w 4002"/>
                  <a:gd name="T37" fmla="*/ 2147483647 h 1225"/>
                  <a:gd name="T38" fmla="*/ 2147483647 w 4002"/>
                  <a:gd name="T39" fmla="*/ 2147483647 h 1225"/>
                  <a:gd name="T40" fmla="*/ 2147483647 w 4002"/>
                  <a:gd name="T41" fmla="*/ 2147483647 h 1225"/>
                  <a:gd name="T42" fmla="*/ 2147483647 w 4002"/>
                  <a:gd name="T43" fmla="*/ 2147483647 h 1225"/>
                  <a:gd name="T44" fmla="*/ 2147483647 w 4002"/>
                  <a:gd name="T45" fmla="*/ 2147483647 h 1225"/>
                  <a:gd name="T46" fmla="*/ 2147483647 w 4002"/>
                  <a:gd name="T47" fmla="*/ 2147483647 h 1225"/>
                  <a:gd name="T48" fmla="*/ 2147483647 w 4002"/>
                  <a:gd name="T49" fmla="*/ 2147483647 h 1225"/>
                  <a:gd name="T50" fmla="*/ 2147483647 w 4002"/>
                  <a:gd name="T51" fmla="*/ 2147483647 h 12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02"/>
                  <a:gd name="T79" fmla="*/ 0 h 1225"/>
                  <a:gd name="T80" fmla="*/ 4002 w 4002"/>
                  <a:gd name="T81" fmla="*/ 1225 h 12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02" h="1225">
                    <a:moveTo>
                      <a:pt x="0" y="1225"/>
                    </a:moveTo>
                    <a:cubicBezTo>
                      <a:pt x="11" y="1198"/>
                      <a:pt x="34" y="1107"/>
                      <a:pt x="67" y="1065"/>
                    </a:cubicBezTo>
                    <a:cubicBezTo>
                      <a:pt x="100" y="1023"/>
                      <a:pt x="144" y="992"/>
                      <a:pt x="200" y="974"/>
                    </a:cubicBezTo>
                    <a:cubicBezTo>
                      <a:pt x="256" y="956"/>
                      <a:pt x="333" y="950"/>
                      <a:pt x="401" y="957"/>
                    </a:cubicBezTo>
                    <a:cubicBezTo>
                      <a:pt x="469" y="964"/>
                      <a:pt x="531" y="994"/>
                      <a:pt x="609" y="1015"/>
                    </a:cubicBezTo>
                    <a:cubicBezTo>
                      <a:pt x="687" y="1036"/>
                      <a:pt x="787" y="1071"/>
                      <a:pt x="868" y="1082"/>
                    </a:cubicBezTo>
                    <a:cubicBezTo>
                      <a:pt x="949" y="1093"/>
                      <a:pt x="1032" y="1102"/>
                      <a:pt x="1093" y="1082"/>
                    </a:cubicBezTo>
                    <a:cubicBezTo>
                      <a:pt x="1154" y="1062"/>
                      <a:pt x="1195" y="1007"/>
                      <a:pt x="1235" y="965"/>
                    </a:cubicBezTo>
                    <a:cubicBezTo>
                      <a:pt x="1275" y="923"/>
                      <a:pt x="1300" y="879"/>
                      <a:pt x="1335" y="832"/>
                    </a:cubicBezTo>
                    <a:cubicBezTo>
                      <a:pt x="1370" y="785"/>
                      <a:pt x="1399" y="721"/>
                      <a:pt x="1444" y="681"/>
                    </a:cubicBezTo>
                    <a:cubicBezTo>
                      <a:pt x="1489" y="641"/>
                      <a:pt x="1550" y="607"/>
                      <a:pt x="1603" y="590"/>
                    </a:cubicBezTo>
                    <a:cubicBezTo>
                      <a:pt x="1656" y="573"/>
                      <a:pt x="1704" y="576"/>
                      <a:pt x="1761" y="581"/>
                    </a:cubicBezTo>
                    <a:cubicBezTo>
                      <a:pt x="1818" y="586"/>
                      <a:pt x="1878" y="604"/>
                      <a:pt x="1945" y="623"/>
                    </a:cubicBezTo>
                    <a:cubicBezTo>
                      <a:pt x="2012" y="642"/>
                      <a:pt x="2083" y="684"/>
                      <a:pt x="2162" y="698"/>
                    </a:cubicBezTo>
                    <a:cubicBezTo>
                      <a:pt x="2241" y="712"/>
                      <a:pt x="2349" y="726"/>
                      <a:pt x="2421" y="707"/>
                    </a:cubicBezTo>
                    <a:cubicBezTo>
                      <a:pt x="2493" y="688"/>
                      <a:pt x="2547" y="631"/>
                      <a:pt x="2596" y="581"/>
                    </a:cubicBezTo>
                    <a:cubicBezTo>
                      <a:pt x="2645" y="531"/>
                      <a:pt x="2680" y="464"/>
                      <a:pt x="2713" y="406"/>
                    </a:cubicBezTo>
                    <a:cubicBezTo>
                      <a:pt x="2746" y="348"/>
                      <a:pt x="2753" y="278"/>
                      <a:pt x="2796" y="231"/>
                    </a:cubicBezTo>
                    <a:cubicBezTo>
                      <a:pt x="2839" y="184"/>
                      <a:pt x="2908" y="134"/>
                      <a:pt x="2972" y="122"/>
                    </a:cubicBezTo>
                    <a:cubicBezTo>
                      <a:pt x="3036" y="110"/>
                      <a:pt x="3122" y="139"/>
                      <a:pt x="3180" y="156"/>
                    </a:cubicBezTo>
                    <a:cubicBezTo>
                      <a:pt x="3238" y="173"/>
                      <a:pt x="3254" y="201"/>
                      <a:pt x="3322" y="222"/>
                    </a:cubicBezTo>
                    <a:cubicBezTo>
                      <a:pt x="3390" y="243"/>
                      <a:pt x="3511" y="280"/>
                      <a:pt x="3589" y="281"/>
                    </a:cubicBezTo>
                    <a:cubicBezTo>
                      <a:pt x="3667" y="282"/>
                      <a:pt x="3739" y="253"/>
                      <a:pt x="3790" y="231"/>
                    </a:cubicBezTo>
                    <a:cubicBezTo>
                      <a:pt x="3841" y="209"/>
                      <a:pt x="3865" y="182"/>
                      <a:pt x="3898" y="147"/>
                    </a:cubicBezTo>
                    <a:cubicBezTo>
                      <a:pt x="3931" y="112"/>
                      <a:pt x="3978" y="44"/>
                      <a:pt x="3990" y="22"/>
                    </a:cubicBezTo>
                    <a:cubicBezTo>
                      <a:pt x="4002" y="0"/>
                      <a:pt x="3977" y="16"/>
                      <a:pt x="3973" y="14"/>
                    </a:cubicBezTo>
                  </a:path>
                </a:pathLst>
              </a:cu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819150" y="2365375"/>
                <a:ext cx="6864350" cy="2376488"/>
              </a:xfrm>
              <a:custGeom>
                <a:avLst/>
                <a:gdLst>
                  <a:gd name="T0" fmla="*/ 0 w 3992"/>
                  <a:gd name="T1" fmla="*/ 2147483647 h 1497"/>
                  <a:gd name="T2" fmla="*/ 2147483647 w 3992"/>
                  <a:gd name="T3" fmla="*/ 2147483647 h 1497"/>
                  <a:gd name="T4" fmla="*/ 2147483647 w 3992"/>
                  <a:gd name="T5" fmla="*/ 2147483647 h 1497"/>
                  <a:gd name="T6" fmla="*/ 2147483647 w 3992"/>
                  <a:gd name="T7" fmla="*/ 2147483647 h 1497"/>
                  <a:gd name="T8" fmla="*/ 2147483647 w 3992"/>
                  <a:gd name="T9" fmla="*/ 2147483647 h 1497"/>
                  <a:gd name="T10" fmla="*/ 2147483647 w 3992"/>
                  <a:gd name="T11" fmla="*/ 2147483647 h 1497"/>
                  <a:gd name="T12" fmla="*/ 2147483647 w 3992"/>
                  <a:gd name="T13" fmla="*/ 2147483647 h 1497"/>
                  <a:gd name="T14" fmla="*/ 2147483647 w 3992"/>
                  <a:gd name="T15" fmla="*/ 2147483647 h 1497"/>
                  <a:gd name="T16" fmla="*/ 2147483647 w 3992"/>
                  <a:gd name="T17" fmla="*/ 2147483647 h 1497"/>
                  <a:gd name="T18" fmla="*/ 2147483647 w 3992"/>
                  <a:gd name="T19" fmla="*/ 2147483647 h 1497"/>
                  <a:gd name="T20" fmla="*/ 2147483647 w 3992"/>
                  <a:gd name="T21" fmla="*/ 2147483647 h 1497"/>
                  <a:gd name="T22" fmla="*/ 2147483647 w 3992"/>
                  <a:gd name="T23" fmla="*/ 2147483647 h 1497"/>
                  <a:gd name="T24" fmla="*/ 2147483647 w 3992"/>
                  <a:gd name="T25" fmla="*/ 2147483647 h 1497"/>
                  <a:gd name="T26" fmla="*/ 2147483647 w 3992"/>
                  <a:gd name="T27" fmla="*/ 2147483647 h 1497"/>
                  <a:gd name="T28" fmla="*/ 2147483647 w 3992"/>
                  <a:gd name="T29" fmla="*/ 2147483647 h 1497"/>
                  <a:gd name="T30" fmla="*/ 2147483647 w 3992"/>
                  <a:gd name="T31" fmla="*/ 2147483647 h 1497"/>
                  <a:gd name="T32" fmla="*/ 2147483647 w 3992"/>
                  <a:gd name="T33" fmla="*/ 2147483647 h 1497"/>
                  <a:gd name="T34" fmla="*/ 2147483647 w 3992"/>
                  <a:gd name="T35" fmla="*/ 2147483647 h 1497"/>
                  <a:gd name="T36" fmla="*/ 2147483647 w 3992"/>
                  <a:gd name="T37" fmla="*/ 2147483647 h 1497"/>
                  <a:gd name="T38" fmla="*/ 2147483647 w 3992"/>
                  <a:gd name="T39" fmla="*/ 2147483647 h 1497"/>
                  <a:gd name="T40" fmla="*/ 2147483647 w 3992"/>
                  <a:gd name="T41" fmla="*/ 2147483647 h 1497"/>
                  <a:gd name="T42" fmla="*/ 2147483647 w 3992"/>
                  <a:gd name="T43" fmla="*/ 2147483647 h 1497"/>
                  <a:gd name="T44" fmla="*/ 2147483647 w 3992"/>
                  <a:gd name="T45" fmla="*/ 2147483647 h 1497"/>
                  <a:gd name="T46" fmla="*/ 2147483647 w 3992"/>
                  <a:gd name="T47" fmla="*/ 2147483647 h 1497"/>
                  <a:gd name="T48" fmla="*/ 2147483647 w 3992"/>
                  <a:gd name="T49" fmla="*/ 2147483647 h 14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92"/>
                  <a:gd name="T76" fmla="*/ 0 h 1497"/>
                  <a:gd name="T77" fmla="*/ 3992 w 3992"/>
                  <a:gd name="T78" fmla="*/ 1497 h 14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92" h="1497">
                    <a:moveTo>
                      <a:pt x="0" y="1441"/>
                    </a:moveTo>
                    <a:cubicBezTo>
                      <a:pt x="32" y="1321"/>
                      <a:pt x="132" y="864"/>
                      <a:pt x="192" y="722"/>
                    </a:cubicBezTo>
                    <a:cubicBezTo>
                      <a:pt x="252" y="580"/>
                      <a:pt x="328" y="610"/>
                      <a:pt x="359" y="589"/>
                    </a:cubicBezTo>
                    <a:cubicBezTo>
                      <a:pt x="390" y="568"/>
                      <a:pt x="351" y="576"/>
                      <a:pt x="375" y="597"/>
                    </a:cubicBezTo>
                    <a:cubicBezTo>
                      <a:pt x="399" y="618"/>
                      <a:pt x="436" y="613"/>
                      <a:pt x="501" y="714"/>
                    </a:cubicBezTo>
                    <a:cubicBezTo>
                      <a:pt x="566" y="815"/>
                      <a:pt x="694" y="1086"/>
                      <a:pt x="768" y="1206"/>
                    </a:cubicBezTo>
                    <a:cubicBezTo>
                      <a:pt x="842" y="1326"/>
                      <a:pt x="900" y="1385"/>
                      <a:pt x="943" y="1432"/>
                    </a:cubicBezTo>
                    <a:cubicBezTo>
                      <a:pt x="986" y="1479"/>
                      <a:pt x="984" y="1486"/>
                      <a:pt x="1027" y="1490"/>
                    </a:cubicBezTo>
                    <a:cubicBezTo>
                      <a:pt x="1070" y="1494"/>
                      <a:pt x="1158" y="1497"/>
                      <a:pt x="1202" y="1457"/>
                    </a:cubicBezTo>
                    <a:cubicBezTo>
                      <a:pt x="1246" y="1417"/>
                      <a:pt x="1272" y="1316"/>
                      <a:pt x="1294" y="1248"/>
                    </a:cubicBezTo>
                    <a:cubicBezTo>
                      <a:pt x="1316" y="1180"/>
                      <a:pt x="1303" y="1179"/>
                      <a:pt x="1335" y="1048"/>
                    </a:cubicBezTo>
                    <a:cubicBezTo>
                      <a:pt x="1367" y="917"/>
                      <a:pt x="1433" y="584"/>
                      <a:pt x="1486" y="463"/>
                    </a:cubicBezTo>
                    <a:cubicBezTo>
                      <a:pt x="1539" y="342"/>
                      <a:pt x="1599" y="329"/>
                      <a:pt x="1653" y="321"/>
                    </a:cubicBezTo>
                    <a:cubicBezTo>
                      <a:pt x="1707" y="313"/>
                      <a:pt x="1748" y="332"/>
                      <a:pt x="1811" y="413"/>
                    </a:cubicBezTo>
                    <a:cubicBezTo>
                      <a:pt x="1874" y="494"/>
                      <a:pt x="1957" y="702"/>
                      <a:pt x="2028" y="806"/>
                    </a:cubicBezTo>
                    <a:cubicBezTo>
                      <a:pt x="2099" y="910"/>
                      <a:pt x="2169" y="993"/>
                      <a:pt x="2237" y="1039"/>
                    </a:cubicBezTo>
                    <a:cubicBezTo>
                      <a:pt x="2305" y="1085"/>
                      <a:pt x="2381" y="1098"/>
                      <a:pt x="2437" y="1081"/>
                    </a:cubicBezTo>
                    <a:cubicBezTo>
                      <a:pt x="2493" y="1064"/>
                      <a:pt x="2501" y="1079"/>
                      <a:pt x="2571" y="939"/>
                    </a:cubicBezTo>
                    <a:cubicBezTo>
                      <a:pt x="2641" y="799"/>
                      <a:pt x="2790" y="388"/>
                      <a:pt x="2855" y="238"/>
                    </a:cubicBezTo>
                    <a:cubicBezTo>
                      <a:pt x="2920" y="88"/>
                      <a:pt x="2913" y="64"/>
                      <a:pt x="2963" y="38"/>
                    </a:cubicBezTo>
                    <a:cubicBezTo>
                      <a:pt x="3013" y="12"/>
                      <a:pt x="3066" y="0"/>
                      <a:pt x="3155" y="79"/>
                    </a:cubicBezTo>
                    <a:cubicBezTo>
                      <a:pt x="3244" y="158"/>
                      <a:pt x="3396" y="432"/>
                      <a:pt x="3498" y="513"/>
                    </a:cubicBezTo>
                    <a:cubicBezTo>
                      <a:pt x="3600" y="594"/>
                      <a:pt x="3696" y="581"/>
                      <a:pt x="3765" y="564"/>
                    </a:cubicBezTo>
                    <a:cubicBezTo>
                      <a:pt x="3834" y="547"/>
                      <a:pt x="3877" y="471"/>
                      <a:pt x="3915" y="413"/>
                    </a:cubicBezTo>
                    <a:cubicBezTo>
                      <a:pt x="3953" y="355"/>
                      <a:pt x="3976" y="257"/>
                      <a:pt x="3992" y="216"/>
                    </a:cubicBezTo>
                  </a:path>
                </a:pathLst>
              </a:custGeom>
              <a:ln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99889" y="1843088"/>
              <a:ext cx="659058" cy="3646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latin typeface="+mn-lt"/>
                </a:rPr>
                <a:t>Цена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508000" y="5445124"/>
              <a:ext cx="534648" cy="437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+mn-lt"/>
                </a:rPr>
                <a:t>t</a:t>
              </a:r>
              <a:r>
                <a:rPr lang="ru-RU" sz="1400" b="1" baseline="-25000" dirty="0">
                  <a:latin typeface="+mn-lt"/>
                </a:rPr>
                <a:t>0</a:t>
              </a:r>
              <a:endParaRPr lang="en-US" sz="1400" b="1" baseline="-25000" dirty="0">
                <a:latin typeface="+mn-lt"/>
                <a:cs typeface="Arial" charset="0"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7551190" y="5511015"/>
              <a:ext cx="391617" cy="437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latin typeface="+mn-lt"/>
                </a:rPr>
                <a:t>t</a:t>
              </a:r>
              <a:r>
                <a:rPr lang="ru-RU" sz="1800" b="1" baseline="-25000" dirty="0">
                  <a:latin typeface="+mn-lt"/>
                </a:rPr>
                <a:t>1</a:t>
              </a:r>
              <a:endParaRPr lang="en-US" sz="1800" b="1" baseline="-25000" dirty="0">
                <a:latin typeface="+mn-lt"/>
                <a:cs typeface="Arial" charset="0"/>
              </a:endParaRPr>
            </a:p>
          </p:txBody>
        </p:sp>
      </p:grp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405445" y="1128640"/>
            <a:ext cx="23089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+mn-lt"/>
              </a:rPr>
              <a:t>Изменение цены акции «А»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6430761" y="1528506"/>
            <a:ext cx="88601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+mn-lt"/>
              </a:rPr>
              <a:t>Тренд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6405447" y="1321588"/>
            <a:ext cx="23089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+mn-lt"/>
              </a:rPr>
              <a:t>Изменение цены акции </a:t>
            </a:r>
            <a:r>
              <a:rPr lang="ru-RU" sz="1400" dirty="0" smtClean="0">
                <a:latin typeface="+mn-lt"/>
              </a:rPr>
              <a:t>«В»</a:t>
            </a:r>
            <a:endParaRPr lang="ru-RU" sz="1400" dirty="0">
              <a:latin typeface="+mn-lt"/>
            </a:endParaRPr>
          </a:p>
        </p:txBody>
      </p:sp>
      <p:cxnSp>
        <p:nvCxnSpPr>
          <p:cNvPr id="54" name="Прямая со стрелкой 53"/>
          <p:cNvCxnSpPr/>
          <p:nvPr/>
        </p:nvCxnSpPr>
        <p:spPr bwMode="auto">
          <a:xfrm flipH="1">
            <a:off x="6200215" y="1717807"/>
            <a:ext cx="293304" cy="4429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 bwMode="auto">
          <a:xfrm flipH="1">
            <a:off x="5695066" y="1488679"/>
            <a:ext cx="761686" cy="6720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 bwMode="auto">
          <a:xfrm flipH="1">
            <a:off x="5695074" y="1306855"/>
            <a:ext cx="698239" cy="5292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351" name="Группа 14350"/>
          <p:cNvGrpSpPr/>
          <p:nvPr/>
        </p:nvGrpSpPr>
        <p:grpSpPr>
          <a:xfrm>
            <a:off x="949940" y="1151472"/>
            <a:ext cx="6022390" cy="3122304"/>
            <a:chOff x="949940" y="1151471"/>
            <a:chExt cx="6022390" cy="3122303"/>
          </a:xfrm>
        </p:grpSpPr>
        <p:grpSp>
          <p:nvGrpSpPr>
            <p:cNvPr id="14350" name="Группа 14349"/>
            <p:cNvGrpSpPr/>
            <p:nvPr/>
          </p:nvGrpSpPr>
          <p:grpSpPr>
            <a:xfrm>
              <a:off x="2050603" y="1151471"/>
              <a:ext cx="4921727" cy="3122303"/>
              <a:chOff x="2050603" y="1151471"/>
              <a:chExt cx="4921727" cy="3122303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2880170" y="1560206"/>
                <a:ext cx="957621" cy="8617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C0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Продажа</a:t>
                </a:r>
              </a:p>
              <a:p>
                <a:pPr algn="ctr"/>
                <a:endParaRPr lang="ru-RU" sz="1800" b="1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/>
                <a:endParaRPr lang="ru-RU" sz="18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5002805" y="1151471"/>
                <a:ext cx="956229" cy="8617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C0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Продажа</a:t>
                </a:r>
              </a:p>
              <a:p>
                <a:pPr algn="ctr"/>
                <a:endParaRPr lang="ru-RU" sz="1800" b="1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  <a:p>
                <a:pPr algn="ctr"/>
                <a:endParaRPr lang="ru-RU" sz="18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2050603" y="3688999"/>
                <a:ext cx="957621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800" b="1" dirty="0">
                  <a:solidFill>
                    <a:srgbClr val="00B050"/>
                  </a:solidFill>
                  <a:latin typeface="+mn-lt"/>
                  <a:cs typeface="Arial" charset="0"/>
                </a:endParaRPr>
              </a:p>
              <a:p>
                <a:pPr algn="ctr"/>
                <a:r>
                  <a:rPr lang="ru-RU" sz="1400" b="1" dirty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Покупка</a:t>
                </a:r>
              </a:p>
            </p:txBody>
          </p:sp>
          <p:sp>
            <p:nvSpPr>
              <p:cNvPr id="58" name="Text Box 13"/>
              <p:cNvSpPr txBox="1">
                <a:spLocks noChangeArrowheads="1"/>
              </p:cNvSpPr>
              <p:nvPr/>
            </p:nvSpPr>
            <p:spPr bwMode="auto">
              <a:xfrm>
                <a:off x="4054927" y="3110155"/>
                <a:ext cx="956230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800" b="1" dirty="0">
                  <a:solidFill>
                    <a:srgbClr val="00B050"/>
                  </a:solidFill>
                  <a:latin typeface="+mn-lt"/>
                  <a:cs typeface="Arial" charset="0"/>
                </a:endParaRPr>
              </a:p>
              <a:p>
                <a:pPr algn="ctr"/>
                <a:r>
                  <a:rPr lang="ru-RU" sz="1400" b="1" dirty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Покупка</a:t>
                </a:r>
              </a:p>
            </p:txBody>
          </p:sp>
          <p:sp>
            <p:nvSpPr>
              <p:cNvPr id="59" name="Text Box 14"/>
              <p:cNvSpPr txBox="1">
                <a:spLocks noChangeArrowheads="1"/>
              </p:cNvSpPr>
              <p:nvPr/>
            </p:nvSpPr>
            <p:spPr bwMode="auto">
              <a:xfrm>
                <a:off x="6014709" y="2449864"/>
                <a:ext cx="957621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800" dirty="0">
                  <a:cs typeface="Arial" charset="0"/>
                </a:endParaRPr>
              </a:p>
              <a:p>
                <a:pPr algn="ctr"/>
                <a:r>
                  <a:rPr lang="ru-RU" sz="1400" b="1" dirty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Покупка</a:t>
                </a:r>
              </a:p>
            </p:txBody>
          </p:sp>
          <p:sp>
            <p:nvSpPr>
              <p:cNvPr id="44" name="Стрелка вниз 43"/>
              <p:cNvSpPr/>
              <p:nvPr/>
            </p:nvSpPr>
            <p:spPr bwMode="auto">
              <a:xfrm>
                <a:off x="3253197" y="1836111"/>
                <a:ext cx="200432" cy="257264"/>
              </a:xfrm>
              <a:prstGeom prst="downArrow">
                <a:avLst/>
              </a:prstGeom>
              <a:solidFill>
                <a:srgbClr val="FF9B9B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Стрелка вверх 44"/>
              <p:cNvSpPr/>
              <p:nvPr/>
            </p:nvSpPr>
            <p:spPr bwMode="auto">
              <a:xfrm>
                <a:off x="2451468" y="3765591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Стрелка вверх 45"/>
              <p:cNvSpPr/>
              <p:nvPr/>
            </p:nvSpPr>
            <p:spPr bwMode="auto">
              <a:xfrm>
                <a:off x="4455791" y="3186747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Стрелка вниз 46"/>
              <p:cNvSpPr/>
              <p:nvPr/>
            </p:nvSpPr>
            <p:spPr bwMode="auto">
              <a:xfrm>
                <a:off x="5391142" y="1450215"/>
                <a:ext cx="200432" cy="257264"/>
              </a:xfrm>
              <a:prstGeom prst="downArrow">
                <a:avLst/>
              </a:prstGeom>
              <a:solidFill>
                <a:srgbClr val="FF9B9B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Стрелка вверх 47"/>
              <p:cNvSpPr/>
              <p:nvPr/>
            </p:nvSpPr>
            <p:spPr bwMode="auto">
              <a:xfrm>
                <a:off x="6393304" y="2543587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8" name="Text Box 10"/>
            <p:cNvSpPr txBox="1">
              <a:spLocks noChangeArrowheads="1"/>
            </p:cNvSpPr>
            <p:nvPr/>
          </p:nvSpPr>
          <p:spPr bwMode="auto">
            <a:xfrm>
              <a:off x="949940" y="1927687"/>
              <a:ext cx="957621" cy="8617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Продажа</a:t>
              </a:r>
            </a:p>
            <a:p>
              <a:pPr algn="ctr"/>
              <a:endParaRPr lang="ru-RU" sz="1800" b="1" dirty="0">
                <a:solidFill>
                  <a:srgbClr val="C00000"/>
                </a:solidFill>
                <a:latin typeface="+mn-lt"/>
                <a:cs typeface="Arial" charset="0"/>
              </a:endParaRPr>
            </a:p>
            <a:p>
              <a:pPr algn="ctr"/>
              <a:endParaRPr lang="ru-RU" sz="18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89" name="Стрелка вниз 88"/>
            <p:cNvSpPr/>
            <p:nvPr/>
          </p:nvSpPr>
          <p:spPr bwMode="auto">
            <a:xfrm>
              <a:off x="1322967" y="2203592"/>
              <a:ext cx="200432" cy="257264"/>
            </a:xfrm>
            <a:prstGeom prst="downArrow">
              <a:avLst/>
            </a:prstGeom>
            <a:solidFill>
              <a:srgbClr val="FF9B9B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6916657" y="2013245"/>
            <a:ext cx="55675" cy="229635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3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/>
              </a:rPr>
              <a:t>Показатели оценки риска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627" y="1084526"/>
            <a:ext cx="5059697" cy="5847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риска – это количественное измерение величины риска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4398" y="1770764"/>
            <a:ext cx="5044924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600" dirty="0">
                <a:solidFill>
                  <a:srgbClr val="003F82"/>
                </a:solidFill>
                <a:latin typeface="+mn-lt"/>
              </a:rPr>
              <a:t>Для оценки финансовых рисков, под которыми понимается </a:t>
            </a:r>
            <a:r>
              <a:rPr lang="ru-RU" altLang="ru-RU" sz="1600" dirty="0" smtClean="0">
                <a:solidFill>
                  <a:srgbClr val="003F82"/>
                </a:solidFill>
                <a:latin typeface="+mn-lt"/>
              </a:rPr>
              <a:t>вероятность неполучения </a:t>
            </a:r>
            <a:r>
              <a:rPr lang="ru-RU" altLang="ru-RU" sz="1600" dirty="0">
                <a:solidFill>
                  <a:srgbClr val="003F82"/>
                </a:solidFill>
                <a:latin typeface="+mn-lt"/>
              </a:rPr>
              <a:t>ожидаемой доходности, применяют показатели: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7010" y="2498511"/>
            <a:ext cx="5044924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600" dirty="0">
                <a:solidFill>
                  <a:srgbClr val="003F82"/>
                </a:solidFill>
                <a:latin typeface="+mn-lt"/>
              </a:rPr>
              <a:t>Дисперсия </a:t>
            </a:r>
            <a:r>
              <a:rPr lang="ru-RU" altLang="ru-RU" sz="1600" dirty="0" smtClean="0">
                <a:solidFill>
                  <a:srgbClr val="003F82"/>
                </a:solidFill>
                <a:latin typeface="+mn-lt"/>
              </a:rPr>
              <a:t>(</a:t>
            </a:r>
            <a:r>
              <a:rPr lang="ru-RU" altLang="ru-RU" sz="1600" i="1" dirty="0" smtClean="0">
                <a:solidFill>
                  <a:srgbClr val="004DA2"/>
                </a:solidFill>
                <a:sym typeface="Symbol" pitchFamily="18" charset="2"/>
              </a:rPr>
              <a:t>Ϭ </a:t>
            </a:r>
            <a:r>
              <a:rPr lang="ru-RU" altLang="ru-RU" sz="1400" i="1" baseline="30000" dirty="0" smtClean="0">
                <a:solidFill>
                  <a:srgbClr val="004DA2"/>
                </a:solidFill>
                <a:sym typeface="Symbol" pitchFamily="18" charset="2"/>
              </a:rPr>
              <a:t>2</a:t>
            </a:r>
            <a:r>
              <a:rPr lang="ru-RU" altLang="ru-RU" sz="1600" dirty="0" smtClean="0">
                <a:solidFill>
                  <a:srgbClr val="003F82"/>
                </a:solidFill>
                <a:latin typeface="+mn-lt"/>
              </a:rPr>
              <a:t>) </a:t>
            </a:r>
            <a:r>
              <a:rPr lang="ru-RU" altLang="ru-RU" sz="1600" b="0" dirty="0" smtClean="0">
                <a:solidFill>
                  <a:srgbClr val="003F82"/>
                </a:solidFill>
                <a:latin typeface="+mn-lt"/>
              </a:rPr>
              <a:t>характеризует 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степень разброса возможных  </a:t>
            </a:r>
            <a:r>
              <a:rPr lang="ru-RU" altLang="ru-RU" sz="1600" b="0" dirty="0" smtClean="0">
                <a:solidFill>
                  <a:srgbClr val="003F82"/>
                </a:solidFill>
                <a:latin typeface="+mn-lt"/>
              </a:rPr>
              <a:t>результатов от 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средней величины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4398" y="3156430"/>
            <a:ext cx="3039510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600" dirty="0">
                <a:solidFill>
                  <a:srgbClr val="003F82"/>
                </a:solidFill>
                <a:latin typeface="+mn-lt"/>
              </a:rPr>
              <a:t>Стандартное отклонение </a:t>
            </a:r>
            <a:r>
              <a:rPr lang="ru-RU" altLang="ru-RU" sz="1600" dirty="0" smtClean="0">
                <a:solidFill>
                  <a:srgbClr val="003F82"/>
                </a:solidFill>
                <a:latin typeface="+mn-lt"/>
              </a:rPr>
              <a:t>(Ϭ)     </a:t>
            </a:r>
            <a:r>
              <a:rPr lang="ru-RU" altLang="ru-RU" sz="1600" b="0" dirty="0" smtClean="0">
                <a:solidFill>
                  <a:srgbClr val="003F82"/>
                </a:solidFill>
                <a:latin typeface="+mn-lt"/>
              </a:rPr>
              <a:t>– статистическая 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мера вариации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04769" y="3969784"/>
            <a:ext cx="2793612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600" dirty="0">
                <a:solidFill>
                  <a:srgbClr val="003F82"/>
                </a:solidFill>
                <a:latin typeface="+mn-lt"/>
              </a:rPr>
              <a:t>Коэффициент вариации (</a:t>
            </a:r>
            <a:r>
              <a:rPr lang="ru-RU" altLang="ru-RU" sz="1600" i="1" dirty="0">
                <a:solidFill>
                  <a:srgbClr val="003F82"/>
                </a:solidFill>
                <a:latin typeface="+mn-lt"/>
              </a:rPr>
              <a:t>cv</a:t>
            </a:r>
            <a:r>
              <a:rPr lang="ru-RU" altLang="ru-RU" sz="1600" dirty="0" smtClean="0">
                <a:solidFill>
                  <a:srgbClr val="003F82"/>
                </a:solidFill>
                <a:latin typeface="+mn-lt"/>
              </a:rPr>
              <a:t>)  </a:t>
            </a:r>
            <a:r>
              <a:rPr lang="ru-RU" altLang="ru-RU" sz="1600" b="0" dirty="0" smtClean="0">
                <a:solidFill>
                  <a:srgbClr val="003F82"/>
                </a:solidFill>
                <a:latin typeface="+mn-lt"/>
              </a:rPr>
              <a:t>– </a:t>
            </a:r>
            <a:r>
              <a:rPr lang="ru-RU" altLang="ru-RU" sz="1600" b="0" dirty="0">
                <a:solidFill>
                  <a:srgbClr val="003F82"/>
                </a:solidFill>
                <a:latin typeface="+mn-lt"/>
              </a:rPr>
              <a:t>мера относительного риска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35525" y="3058886"/>
            <a:ext cx="1856415" cy="6446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35524" y="3899294"/>
            <a:ext cx="1856415" cy="6446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687763" y="3155950"/>
            <a:ext cx="1150937" cy="492125"/>
            <a:chOff x="2323" y="1988"/>
            <a:chExt cx="725" cy="31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23" y="1988"/>
              <a:ext cx="7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2675" y="2157"/>
              <a:ext cx="2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700" y="2161"/>
              <a:ext cx="37" cy="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41" y="2032"/>
              <a:ext cx="49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790" y="2032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27" y="2051"/>
              <a:ext cx="10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790" y="2044"/>
              <a:ext cx="1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</a:rPr>
                <a:t>Ϭ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341" y="2044"/>
              <a:ext cx="1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</a:rPr>
                <a:t>Ϭ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514" y="2044"/>
              <a:ext cx="23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5"/>
          <p:cNvGrpSpPr>
            <a:grpSpLocks noChangeAspect="1"/>
          </p:cNvGrpSpPr>
          <p:nvPr/>
        </p:nvGrpSpPr>
        <p:grpSpPr bwMode="auto">
          <a:xfrm>
            <a:off x="3870329" y="3913191"/>
            <a:ext cx="785814" cy="687388"/>
            <a:chOff x="2438" y="2465"/>
            <a:chExt cx="495" cy="433"/>
          </a:xfrm>
        </p:grpSpPr>
        <p:sp>
          <p:nvSpPr>
            <p:cNvPr id="1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438" y="2473"/>
              <a:ext cx="49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808" y="2738"/>
              <a:ext cx="6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777" y="2675"/>
              <a:ext cx="11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796" y="2697"/>
              <a:ext cx="13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460" y="2578"/>
              <a:ext cx="21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cv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2778" y="2465"/>
              <a:ext cx="10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</a:rPr>
                <a:t>Ϭ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646" y="2560"/>
              <a:ext cx="19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5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321474"/>
            <a:ext cx="721359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Myriad Pro"/>
              </a:rPr>
              <a:t>Объективные и субъективные распределения вероятностей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04770" y="1068736"/>
            <a:ext cx="5490297" cy="1873333"/>
            <a:chOff x="204769" y="850413"/>
            <a:chExt cx="5490297" cy="187333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04769" y="850413"/>
              <a:ext cx="5490297" cy="1873333"/>
              <a:chOff x="680484" y="924841"/>
              <a:chExt cx="3870251" cy="1873333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80484" y="924841"/>
                <a:ext cx="3870250" cy="7328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ru-RU" sz="1600" b="1" dirty="0">
                    <a:solidFill>
                      <a:srgbClr val="FFC000"/>
                    </a:solidFill>
                  </a:rPr>
                  <a:t>Объективная </a:t>
                </a:r>
                <a:r>
                  <a:rPr lang="ru-RU" sz="1600" b="1" dirty="0"/>
                  <a:t>оценка базируется на фактических данных предыдущего </a:t>
                </a:r>
                <a:r>
                  <a:rPr lang="ru-RU" sz="1600" b="1" dirty="0" smtClean="0"/>
                  <a:t>периода</a:t>
                </a:r>
                <a:endParaRPr lang="ru-RU" sz="1600" b="1" dirty="0"/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680485" y="1714382"/>
                <a:ext cx="3870250" cy="1083792"/>
                <a:chOff x="680485" y="1714382"/>
                <a:chExt cx="3870250" cy="1083792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680485" y="1714382"/>
                  <a:ext cx="3870250" cy="10837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0000"/>
                    </a:lnSpc>
                  </a:pPr>
                  <a:endParaRPr lang="ru-RU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7" name="Rectangle 12"/>
                <p:cNvSpPr>
                  <a:spLocks noChangeArrowheads="1"/>
                </p:cNvSpPr>
                <p:nvPr/>
              </p:nvSpPr>
              <p:spPr bwMode="auto">
                <a:xfrm>
                  <a:off x="2076033" y="1841741"/>
                  <a:ext cx="2474702" cy="8290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ru-RU" sz="1400" dirty="0" smtClean="0">
                      <a:latin typeface="Times New Roman" pitchFamily="18" charset="0"/>
                    </a:rPr>
                    <a:t>r</a:t>
                  </a:r>
                  <a:r>
                    <a:rPr lang="ru-RU" altLang="ru-RU" sz="1400" dirty="0" smtClean="0">
                      <a:latin typeface="Times New Roman" pitchFamily="18" charset="0"/>
                    </a:rPr>
                    <a:t> - </a:t>
                  </a:r>
                  <a:r>
                    <a:rPr lang="ru-RU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среднее </a:t>
                  </a:r>
                  <a:r>
                    <a:rPr lang="ru-RU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значение доходности за </a:t>
                  </a:r>
                  <a:r>
                    <a:rPr lang="ru-RU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период</a:t>
                  </a:r>
                </a:p>
                <a:p>
                  <a:pPr>
                    <a:lnSpc>
                      <a:spcPct val="114000"/>
                    </a:lnSpc>
                  </a:pPr>
                  <a:r>
                    <a:rPr lang="en-US" altLang="ru-RU" sz="1400" dirty="0">
                      <a:latin typeface="Times New Roman" pitchFamily="18" charset="0"/>
                    </a:rPr>
                    <a:t>r</a:t>
                  </a:r>
                  <a:r>
                    <a:rPr lang="en-US" altLang="ru-RU" sz="1400" baseline="-25000" dirty="0">
                      <a:latin typeface="Times New Roman" pitchFamily="18" charset="0"/>
                    </a:rPr>
                    <a:t>i</a:t>
                  </a:r>
                  <a:r>
                    <a:rPr lang="en-US" altLang="ru-RU" sz="1400" dirty="0">
                      <a:latin typeface="Times New Roman" pitchFamily="18" charset="0"/>
                    </a:rPr>
                    <a:t> </a:t>
                  </a:r>
                  <a:r>
                    <a:rPr lang="ru-RU" altLang="ru-RU" sz="1400" dirty="0" smtClean="0">
                      <a:latin typeface="Times New Roman" pitchFamily="18" charset="0"/>
                    </a:rPr>
                    <a:t>- </a:t>
                  </a:r>
                  <a:r>
                    <a:rPr lang="ru-RU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доходность </a:t>
                  </a:r>
                  <a:r>
                    <a:rPr lang="ru-RU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за i-тый период </a:t>
                  </a:r>
                  <a:r>
                    <a:rPr lang="ru-RU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времени</a:t>
                  </a:r>
                </a:p>
                <a:p>
                  <a:pPr>
                    <a:lnSpc>
                      <a:spcPct val="114000"/>
                    </a:lnSpc>
                  </a:pPr>
                  <a:r>
                    <a:rPr lang="en-US" altLang="ru-RU" sz="1400" dirty="0">
                      <a:latin typeface="Times New Roman" pitchFamily="18" charset="0"/>
                    </a:rPr>
                    <a:t>n </a:t>
                  </a:r>
                  <a:r>
                    <a:rPr lang="ru-RU" altLang="ru-RU" sz="1400" dirty="0" smtClean="0">
                      <a:latin typeface="Times New Roman" pitchFamily="18" charset="0"/>
                    </a:rPr>
                    <a:t>- </a:t>
                  </a:r>
                  <a:r>
                    <a:rPr lang="ru-RU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число </a:t>
                  </a:r>
                  <a:r>
                    <a:rPr lang="ru-RU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наблюдений</a:t>
                  </a:r>
                </a:p>
              </p:txBody>
            </p:sp>
          </p:grpSp>
        </p:grp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5578078"/>
                </p:ext>
              </p:extLst>
            </p:nvPr>
          </p:nvGraphicFramePr>
          <p:xfrm>
            <a:off x="347662" y="1759702"/>
            <a:ext cx="1490662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9" name="Формула" r:id="rId6" imgW="1168200" imgH="660240" progId="Equation.3">
                    <p:embed/>
                  </p:oleObj>
                </mc:Choice>
                <mc:Fallback>
                  <p:oleObj name="Формула" r:id="rId6" imgW="1168200" imgH="6602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662" y="1759702"/>
                          <a:ext cx="1490662" cy="809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Прямая соединительная линия 11"/>
            <p:cNvCxnSpPr/>
            <p:nvPr/>
          </p:nvCxnSpPr>
          <p:spPr>
            <a:xfrm>
              <a:off x="2268013" y="1865624"/>
              <a:ext cx="8781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204770" y="3072629"/>
            <a:ext cx="5512906" cy="1873398"/>
            <a:chOff x="204770" y="2854311"/>
            <a:chExt cx="5512906" cy="187339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04770" y="2854311"/>
              <a:ext cx="5490296" cy="1873398"/>
              <a:chOff x="680485" y="924583"/>
              <a:chExt cx="3870250" cy="1873398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680485" y="924583"/>
                <a:ext cx="3870250" cy="7310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ru-RU" sz="1600" b="1" dirty="0">
                    <a:solidFill>
                      <a:srgbClr val="FFC000"/>
                    </a:solidFill>
                  </a:rPr>
                  <a:t>Субъективная</a:t>
                </a:r>
                <a:r>
                  <a:rPr lang="ru-RU" sz="1600" b="1" dirty="0"/>
                  <a:t> оценка базируется на мнениях экспертов относительно вероятности развития событий по тому или иному сценарию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80485" y="1714381"/>
                <a:ext cx="3870250" cy="108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endPara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207090" y="3771372"/>
              <a:ext cx="3510586" cy="829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ru-RU" sz="1400" dirty="0" smtClean="0">
                  <a:latin typeface="Times New Roman" pitchFamily="18" charset="0"/>
                </a:rPr>
                <a:t>r</a:t>
              </a:r>
              <a:r>
                <a:rPr lang="ru-RU" altLang="ru-RU" sz="1400" dirty="0" smtClean="0">
                  <a:latin typeface="Times New Roman" pitchFamily="18" charset="0"/>
                </a:rPr>
                <a:t> -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среднее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значение доходности за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период</a:t>
              </a:r>
            </a:p>
            <a:p>
              <a:pPr>
                <a:lnSpc>
                  <a:spcPct val="114000"/>
                </a:lnSpc>
              </a:pPr>
              <a:r>
                <a:rPr lang="en-US" altLang="ru-RU" sz="1400" dirty="0">
                  <a:latin typeface="Times New Roman" pitchFamily="18" charset="0"/>
                </a:rPr>
                <a:t>r</a:t>
              </a:r>
              <a:r>
                <a:rPr lang="en-US" altLang="ru-RU" sz="1400" baseline="-25000" dirty="0">
                  <a:latin typeface="Times New Roman" pitchFamily="18" charset="0"/>
                </a:rPr>
                <a:t>i</a:t>
              </a:r>
              <a:r>
                <a:rPr lang="en-US" altLang="ru-RU" sz="1400" dirty="0">
                  <a:latin typeface="Times New Roman" pitchFamily="18" charset="0"/>
                </a:rPr>
                <a:t> </a:t>
              </a:r>
              <a:r>
                <a:rPr lang="ru-RU" altLang="ru-RU" sz="1400" dirty="0" smtClean="0">
                  <a:latin typeface="Times New Roman" pitchFamily="18" charset="0"/>
                </a:rPr>
                <a:t>-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доходность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за i-тый период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времени</a:t>
              </a:r>
            </a:p>
            <a:p>
              <a:pPr>
                <a:lnSpc>
                  <a:spcPct val="114000"/>
                </a:lnSpc>
              </a:pPr>
              <a:r>
                <a:rPr lang="en-US" altLang="ru-RU" sz="1400" dirty="0">
                  <a:latin typeface="Times New Roman" pitchFamily="18" charset="0"/>
                </a:rPr>
                <a:t>n </a:t>
              </a:r>
              <a:r>
                <a:rPr lang="ru-RU" altLang="ru-RU" sz="1400" dirty="0" smtClean="0">
                  <a:latin typeface="Times New Roman" pitchFamily="18" charset="0"/>
                </a:rPr>
                <a:t>- </a:t>
              </a:r>
              <a:r>
                <a:rPr lang="ru-RU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число 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наблюдений</a:t>
              </a:r>
            </a:p>
          </p:txBody>
        </p:sp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7627181"/>
                </p:ext>
              </p:extLst>
            </p:nvPr>
          </p:nvGraphicFramePr>
          <p:xfrm>
            <a:off x="294060" y="3856570"/>
            <a:ext cx="1600031" cy="658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0" name="Формула" r:id="rId8" imgW="1434960" imgH="482400" progId="Equation.3">
                    <p:embed/>
                  </p:oleObj>
                </mc:Choice>
                <mc:Fallback>
                  <p:oleObj name="Формула" r:id="rId8" imgW="1434960" imgH="4824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60" y="3856570"/>
                          <a:ext cx="1600031" cy="658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Прямая соединительная линия 30"/>
            <p:cNvCxnSpPr/>
            <p:nvPr/>
          </p:nvCxnSpPr>
          <p:spPr>
            <a:xfrm>
              <a:off x="2292623" y="3872362"/>
              <a:ext cx="8781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25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21474"/>
            <a:ext cx="77152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Пример </a:t>
            </a:r>
            <a:r>
              <a:rPr lang="ru-RU" b="1" dirty="0">
                <a:solidFill>
                  <a:schemeClr val="bg1"/>
                </a:solidFill>
                <a:latin typeface="Myriad Pro"/>
              </a:rPr>
              <a:t>определения дисперсии </a:t>
            </a:r>
            <a:r>
              <a:rPr lang="ru-RU" b="1" dirty="0" smtClean="0">
                <a:solidFill>
                  <a:schemeClr val="bg1"/>
                </a:solidFill>
                <a:latin typeface="Myriad Pro"/>
              </a:rPr>
              <a:t>и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yriad Pro"/>
              </a:rPr>
              <a:t>стандартного </a:t>
            </a:r>
            <a:r>
              <a:rPr lang="ru-RU" b="1" dirty="0">
                <a:solidFill>
                  <a:schemeClr val="bg1"/>
                </a:solidFill>
                <a:latin typeface="Myriad Pro"/>
              </a:rPr>
              <a:t>отклонения доходности акций компаний «А» и «В» 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41820" y="1081490"/>
            <a:ext cx="574158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F82"/>
                </a:solidFill>
                <a:latin typeface="+mj-lt"/>
              </a:rPr>
              <a:t>Показатели доходности акций за 7 летний период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68888"/>
              </p:ext>
            </p:extLst>
          </p:nvPr>
        </p:nvGraphicFramePr>
        <p:xfrm>
          <a:off x="1824516" y="1533524"/>
          <a:ext cx="4871336" cy="3322322"/>
        </p:xfrm>
        <a:graphic>
          <a:graphicData uri="http://schemas.openxmlformats.org/drawingml/2006/table">
            <a:tbl>
              <a:tblPr/>
              <a:tblGrid>
                <a:gridCol w="2586850"/>
                <a:gridCol w="1142243"/>
                <a:gridCol w="1142243"/>
              </a:tblGrid>
              <a:tr h="3943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Период наблюдений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Годовая доходность,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4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Средняя доходность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Дисперсия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14,53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Стандартное отклонение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0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21474"/>
            <a:ext cx="77152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bg1"/>
                </a:solidFill>
                <a:latin typeface="Myriad Pro"/>
              </a:rPr>
              <a:t>Нормальное распределение доходности акции 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33706"/>
            <a:ext cx="889307" cy="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4811150"/>
            <a:ext cx="6873766" cy="1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590255" y="1257014"/>
            <a:ext cx="5521256" cy="3661959"/>
            <a:chOff x="213511" y="1275561"/>
            <a:chExt cx="5521256" cy="3661959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13511" y="1278758"/>
              <a:ext cx="5521256" cy="3658762"/>
              <a:chOff x="784225" y="1440662"/>
              <a:chExt cx="7709695" cy="4529991"/>
            </a:xfrm>
          </p:grpSpPr>
          <p:sp>
            <p:nvSpPr>
              <p:cNvPr id="39" name="Line 3"/>
              <p:cNvSpPr>
                <a:spLocks noChangeShapeType="1"/>
              </p:cNvSpPr>
              <p:nvPr/>
            </p:nvSpPr>
            <p:spPr bwMode="auto">
              <a:xfrm>
                <a:off x="784225" y="5516563"/>
                <a:ext cx="7575550" cy="0"/>
              </a:xfrm>
              <a:prstGeom prst="line">
                <a:avLst/>
              </a:prstGeom>
              <a:ln>
                <a:headEnd/>
                <a:tailEnd type="none" w="med" len="lg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V="1">
                <a:off x="4432372" y="1440662"/>
                <a:ext cx="6278" cy="40759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flipV="1">
                <a:off x="3575050" y="2708275"/>
                <a:ext cx="0" cy="280828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V="1">
                <a:off x="2644775" y="4581525"/>
                <a:ext cx="0" cy="93503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 flipV="1">
                <a:off x="6167438" y="4581525"/>
                <a:ext cx="0" cy="93503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V="1">
                <a:off x="5237162" y="2492374"/>
                <a:ext cx="0" cy="3024980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644775" y="4652963"/>
                <a:ext cx="3522663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3575050" y="3141663"/>
                <a:ext cx="1662113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2378075" y="5661025"/>
                <a:ext cx="531813" cy="21431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14,1</a:t>
                </a: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3376613" y="5661025"/>
                <a:ext cx="398462" cy="21431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16,55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4238625" y="5661025"/>
                <a:ext cx="400050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19</a:t>
                </a:r>
              </a:p>
            </p:txBody>
          </p:sp>
          <p:sp>
            <p:nvSpPr>
              <p:cNvPr id="50" name="Rectangle 15"/>
              <p:cNvSpPr>
                <a:spLocks noChangeArrowheads="1"/>
              </p:cNvSpPr>
              <p:nvPr/>
            </p:nvSpPr>
            <p:spPr bwMode="auto">
              <a:xfrm>
                <a:off x="4970463" y="5661025"/>
                <a:ext cx="531812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21,45</a:t>
                </a:r>
              </a:p>
            </p:txBody>
          </p:sp>
          <p:sp>
            <p:nvSpPr>
              <p:cNvPr id="51" name="Rectangle 16"/>
              <p:cNvSpPr>
                <a:spLocks noChangeArrowheads="1"/>
              </p:cNvSpPr>
              <p:nvPr/>
            </p:nvSpPr>
            <p:spPr bwMode="auto">
              <a:xfrm>
                <a:off x="5900738" y="5661025"/>
                <a:ext cx="530225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23,9</a:t>
                </a: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1229659" y="5589588"/>
                <a:ext cx="882368" cy="381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11,65</a:t>
                </a:r>
              </a:p>
            </p:txBody>
          </p: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>
                <a:off x="1781175" y="5445125"/>
                <a:ext cx="0" cy="1444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>
                <a:off x="7164388" y="5445125"/>
                <a:ext cx="0" cy="1444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21"/>
              <p:cNvSpPr>
                <a:spLocks noChangeArrowheads="1"/>
              </p:cNvSpPr>
              <p:nvPr/>
            </p:nvSpPr>
            <p:spPr bwMode="auto">
              <a:xfrm>
                <a:off x="6964363" y="5661025"/>
                <a:ext cx="398462" cy="215900"/>
              </a:xfrm>
              <a:prstGeom prst="rect">
                <a:avLst/>
              </a:prstGeom>
              <a:noFill/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26,35</a:t>
                </a:r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>
                <a:off x="4638676" y="1989139"/>
                <a:ext cx="3057525" cy="0"/>
              </a:xfrm>
              <a:prstGeom prst="line">
                <a:avLst/>
              </a:prstGeom>
              <a:ln>
                <a:headEnd type="arrow" w="med" len="med"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Text Box 28"/>
              <p:cNvSpPr txBox="1">
                <a:spLocks noChangeArrowheads="1"/>
              </p:cNvSpPr>
              <p:nvPr/>
            </p:nvSpPr>
            <p:spPr bwMode="auto">
              <a:xfrm>
                <a:off x="5331933" y="1555750"/>
                <a:ext cx="2802899" cy="381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Вероятность = 68,3 %</a:t>
                </a:r>
              </a:p>
            </p:txBody>
          </p:sp>
          <p:sp>
            <p:nvSpPr>
              <p:cNvPr id="59" name="Line 29"/>
              <p:cNvSpPr>
                <a:spLocks noChangeShapeType="1"/>
              </p:cNvSpPr>
              <p:nvPr/>
            </p:nvSpPr>
            <p:spPr bwMode="auto">
              <a:xfrm>
                <a:off x="5437188" y="3789363"/>
                <a:ext cx="2592387" cy="0"/>
              </a:xfrm>
              <a:prstGeom prst="line">
                <a:avLst/>
              </a:prstGeom>
              <a:ln>
                <a:headEnd type="arrow" w="med" len="med"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30"/>
              <p:cNvSpPr>
                <a:spLocks noChangeArrowheads="1"/>
              </p:cNvSpPr>
              <p:nvPr/>
            </p:nvSpPr>
            <p:spPr bwMode="auto">
              <a:xfrm>
                <a:off x="6316207" y="3357563"/>
                <a:ext cx="1662111" cy="360361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Вероятность = 95,5%</a:t>
                </a:r>
              </a:p>
            </p:txBody>
          </p:sp>
          <p:sp>
            <p:nvSpPr>
              <p:cNvPr id="61" name="Line 31"/>
              <p:cNvSpPr>
                <a:spLocks noChangeShapeType="1"/>
              </p:cNvSpPr>
              <p:nvPr/>
            </p:nvSpPr>
            <p:spPr bwMode="auto">
              <a:xfrm>
                <a:off x="6430965" y="4941888"/>
                <a:ext cx="1928812" cy="0"/>
              </a:xfrm>
              <a:prstGeom prst="line">
                <a:avLst/>
              </a:prstGeom>
              <a:ln>
                <a:headEnd type="arrow" w="med" len="med"/>
                <a:tailEnd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32"/>
              <p:cNvSpPr>
                <a:spLocks noChangeArrowheads="1"/>
              </p:cNvSpPr>
              <p:nvPr/>
            </p:nvSpPr>
            <p:spPr bwMode="auto">
              <a:xfrm>
                <a:off x="6898482" y="4578041"/>
                <a:ext cx="1595438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Вероятность = 99,7%</a:t>
                </a:r>
              </a:p>
            </p:txBody>
          </p:sp>
          <p:sp>
            <p:nvSpPr>
              <p:cNvPr id="63" name="Rectangle 33"/>
              <p:cNvSpPr>
                <a:spLocks noChangeArrowheads="1"/>
              </p:cNvSpPr>
              <p:nvPr/>
            </p:nvSpPr>
            <p:spPr bwMode="auto">
              <a:xfrm>
                <a:off x="4638675" y="2708275"/>
                <a:ext cx="465138" cy="36036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+σ</a:t>
                </a:r>
              </a:p>
            </p:txBody>
          </p:sp>
          <p:sp>
            <p:nvSpPr>
              <p:cNvPr id="64" name="Rectangle 34"/>
              <p:cNvSpPr>
                <a:spLocks noChangeArrowheads="1"/>
              </p:cNvSpPr>
              <p:nvPr/>
            </p:nvSpPr>
            <p:spPr bwMode="auto">
              <a:xfrm>
                <a:off x="3706812" y="2743994"/>
                <a:ext cx="600074" cy="288926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-σ</a:t>
                </a:r>
              </a:p>
            </p:txBody>
          </p:sp>
          <p:sp>
            <p:nvSpPr>
              <p:cNvPr id="65" name="Text Box 36"/>
              <p:cNvSpPr txBox="1">
                <a:spLocks noChangeArrowheads="1"/>
              </p:cNvSpPr>
              <p:nvPr/>
            </p:nvSpPr>
            <p:spPr bwMode="auto">
              <a:xfrm>
                <a:off x="5125766" y="4221163"/>
                <a:ext cx="819693" cy="457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 charset="0"/>
                  </a:rPr>
                  <a:t>+2σ</a:t>
                </a:r>
              </a:p>
            </p:txBody>
          </p:sp>
          <p:sp>
            <p:nvSpPr>
              <p:cNvPr id="66" name="Rectangle 37"/>
              <p:cNvSpPr>
                <a:spLocks noChangeArrowheads="1"/>
              </p:cNvSpPr>
              <p:nvPr/>
            </p:nvSpPr>
            <p:spPr bwMode="auto">
              <a:xfrm>
                <a:off x="2976563" y="4292600"/>
                <a:ext cx="465137" cy="28733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-2σ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337" name="Группа 14336"/>
            <p:cNvGrpSpPr/>
            <p:nvPr/>
          </p:nvGrpSpPr>
          <p:grpSpPr>
            <a:xfrm>
              <a:off x="364859" y="1275561"/>
              <a:ext cx="4931498" cy="3046649"/>
              <a:chOff x="119815" y="1275561"/>
              <a:chExt cx="4931498" cy="3046649"/>
            </a:xfrm>
          </p:grpSpPr>
          <p:sp>
            <p:nvSpPr>
              <p:cNvPr id="14336" name="Полилиния 14335"/>
              <p:cNvSpPr/>
              <p:nvPr/>
            </p:nvSpPr>
            <p:spPr>
              <a:xfrm>
                <a:off x="119815" y="1275561"/>
                <a:ext cx="2470245" cy="3043451"/>
              </a:xfrm>
              <a:custGeom>
                <a:avLst/>
                <a:gdLst>
                  <a:gd name="connsiteX0" fmla="*/ 2470245 w 2470245"/>
                  <a:gd name="connsiteY0" fmla="*/ 0 h 3043451"/>
                  <a:gd name="connsiteX1" fmla="*/ 2354239 w 2470245"/>
                  <a:gd name="connsiteY1" fmla="*/ 34119 h 3043451"/>
                  <a:gd name="connsiteX2" fmla="*/ 2292824 w 2470245"/>
                  <a:gd name="connsiteY2" fmla="*/ 81886 h 3043451"/>
                  <a:gd name="connsiteX3" fmla="*/ 2231409 w 2470245"/>
                  <a:gd name="connsiteY3" fmla="*/ 136478 h 3043451"/>
                  <a:gd name="connsiteX4" fmla="*/ 2169994 w 2470245"/>
                  <a:gd name="connsiteY4" fmla="*/ 225188 h 3043451"/>
                  <a:gd name="connsiteX5" fmla="*/ 2101755 w 2470245"/>
                  <a:gd name="connsiteY5" fmla="*/ 354842 h 3043451"/>
                  <a:gd name="connsiteX6" fmla="*/ 2047164 w 2470245"/>
                  <a:gd name="connsiteY6" fmla="*/ 470848 h 3043451"/>
                  <a:gd name="connsiteX7" fmla="*/ 1978925 w 2470245"/>
                  <a:gd name="connsiteY7" fmla="*/ 648269 h 3043451"/>
                  <a:gd name="connsiteX8" fmla="*/ 1903862 w 2470245"/>
                  <a:gd name="connsiteY8" fmla="*/ 846161 h 3043451"/>
                  <a:gd name="connsiteX9" fmla="*/ 1815152 w 2470245"/>
                  <a:gd name="connsiteY9" fmla="*/ 1173707 h 3043451"/>
                  <a:gd name="connsiteX10" fmla="*/ 1705970 w 2470245"/>
                  <a:gd name="connsiteY10" fmla="*/ 1671851 h 3043451"/>
                  <a:gd name="connsiteX11" fmla="*/ 1637731 w 2470245"/>
                  <a:gd name="connsiteY11" fmla="*/ 1883391 h 3043451"/>
                  <a:gd name="connsiteX12" fmla="*/ 1549021 w 2470245"/>
                  <a:gd name="connsiteY12" fmla="*/ 2094931 h 3043451"/>
                  <a:gd name="connsiteX13" fmla="*/ 1426191 w 2470245"/>
                  <a:gd name="connsiteY13" fmla="*/ 2286000 h 3043451"/>
                  <a:gd name="connsiteX14" fmla="*/ 1296537 w 2470245"/>
                  <a:gd name="connsiteY14" fmla="*/ 2463421 h 3043451"/>
                  <a:gd name="connsiteX15" fmla="*/ 1146412 w 2470245"/>
                  <a:gd name="connsiteY15" fmla="*/ 2620370 h 3043451"/>
                  <a:gd name="connsiteX16" fmla="*/ 982639 w 2470245"/>
                  <a:gd name="connsiteY16" fmla="*/ 2750024 h 3043451"/>
                  <a:gd name="connsiteX17" fmla="*/ 859809 w 2470245"/>
                  <a:gd name="connsiteY17" fmla="*/ 2831910 h 3043451"/>
                  <a:gd name="connsiteX18" fmla="*/ 723331 w 2470245"/>
                  <a:gd name="connsiteY18" fmla="*/ 2906973 h 3043451"/>
                  <a:gd name="connsiteX19" fmla="*/ 573206 w 2470245"/>
                  <a:gd name="connsiteY19" fmla="*/ 2975212 h 3043451"/>
                  <a:gd name="connsiteX20" fmla="*/ 409433 w 2470245"/>
                  <a:gd name="connsiteY20" fmla="*/ 3009331 h 3043451"/>
                  <a:gd name="connsiteX21" fmla="*/ 259307 w 2470245"/>
                  <a:gd name="connsiteY21" fmla="*/ 3029803 h 3043451"/>
                  <a:gd name="connsiteX22" fmla="*/ 0 w 2470245"/>
                  <a:gd name="connsiteY22" fmla="*/ 3043451 h 3043451"/>
                  <a:gd name="connsiteX23" fmla="*/ 0 w 2470245"/>
                  <a:gd name="connsiteY23" fmla="*/ 3043451 h 304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70245" h="3043451">
                    <a:moveTo>
                      <a:pt x="2470245" y="0"/>
                    </a:moveTo>
                    <a:cubicBezTo>
                      <a:pt x="2427027" y="10235"/>
                      <a:pt x="2383809" y="20471"/>
                      <a:pt x="2354239" y="34119"/>
                    </a:cubicBezTo>
                    <a:cubicBezTo>
                      <a:pt x="2324669" y="47767"/>
                      <a:pt x="2313296" y="64826"/>
                      <a:pt x="2292824" y="81886"/>
                    </a:cubicBezTo>
                    <a:cubicBezTo>
                      <a:pt x="2272352" y="98946"/>
                      <a:pt x="2251881" y="112594"/>
                      <a:pt x="2231409" y="136478"/>
                    </a:cubicBezTo>
                    <a:cubicBezTo>
                      <a:pt x="2210937" y="160362"/>
                      <a:pt x="2191603" y="188794"/>
                      <a:pt x="2169994" y="225188"/>
                    </a:cubicBezTo>
                    <a:cubicBezTo>
                      <a:pt x="2148385" y="261582"/>
                      <a:pt x="2122227" y="313899"/>
                      <a:pt x="2101755" y="354842"/>
                    </a:cubicBezTo>
                    <a:cubicBezTo>
                      <a:pt x="2081283" y="395785"/>
                      <a:pt x="2067636" y="421944"/>
                      <a:pt x="2047164" y="470848"/>
                    </a:cubicBezTo>
                    <a:cubicBezTo>
                      <a:pt x="2026692" y="519752"/>
                      <a:pt x="2002809" y="585717"/>
                      <a:pt x="1978925" y="648269"/>
                    </a:cubicBezTo>
                    <a:cubicBezTo>
                      <a:pt x="1955041" y="710821"/>
                      <a:pt x="1931157" y="758588"/>
                      <a:pt x="1903862" y="846161"/>
                    </a:cubicBezTo>
                    <a:cubicBezTo>
                      <a:pt x="1876567" y="933734"/>
                      <a:pt x="1848134" y="1036092"/>
                      <a:pt x="1815152" y="1173707"/>
                    </a:cubicBezTo>
                    <a:cubicBezTo>
                      <a:pt x="1782170" y="1311322"/>
                      <a:pt x="1735540" y="1553570"/>
                      <a:pt x="1705970" y="1671851"/>
                    </a:cubicBezTo>
                    <a:cubicBezTo>
                      <a:pt x="1676400" y="1790132"/>
                      <a:pt x="1663889" y="1812878"/>
                      <a:pt x="1637731" y="1883391"/>
                    </a:cubicBezTo>
                    <a:cubicBezTo>
                      <a:pt x="1611573" y="1953904"/>
                      <a:pt x="1584278" y="2027830"/>
                      <a:pt x="1549021" y="2094931"/>
                    </a:cubicBezTo>
                    <a:cubicBezTo>
                      <a:pt x="1513764" y="2162033"/>
                      <a:pt x="1468272" y="2224585"/>
                      <a:pt x="1426191" y="2286000"/>
                    </a:cubicBezTo>
                    <a:cubicBezTo>
                      <a:pt x="1384110" y="2347415"/>
                      <a:pt x="1343167" y="2407693"/>
                      <a:pt x="1296537" y="2463421"/>
                    </a:cubicBezTo>
                    <a:cubicBezTo>
                      <a:pt x="1249907" y="2519149"/>
                      <a:pt x="1198728" y="2572603"/>
                      <a:pt x="1146412" y="2620370"/>
                    </a:cubicBezTo>
                    <a:cubicBezTo>
                      <a:pt x="1094096" y="2668137"/>
                      <a:pt x="1030406" y="2714767"/>
                      <a:pt x="982639" y="2750024"/>
                    </a:cubicBezTo>
                    <a:cubicBezTo>
                      <a:pt x="934872" y="2785281"/>
                      <a:pt x="903027" y="2805752"/>
                      <a:pt x="859809" y="2831910"/>
                    </a:cubicBezTo>
                    <a:cubicBezTo>
                      <a:pt x="816591" y="2858068"/>
                      <a:pt x="771098" y="2883089"/>
                      <a:pt x="723331" y="2906973"/>
                    </a:cubicBezTo>
                    <a:cubicBezTo>
                      <a:pt x="675564" y="2930857"/>
                      <a:pt x="625522" y="2958152"/>
                      <a:pt x="573206" y="2975212"/>
                    </a:cubicBezTo>
                    <a:cubicBezTo>
                      <a:pt x="520890" y="2992272"/>
                      <a:pt x="461749" y="3000233"/>
                      <a:pt x="409433" y="3009331"/>
                    </a:cubicBezTo>
                    <a:cubicBezTo>
                      <a:pt x="357116" y="3018430"/>
                      <a:pt x="327546" y="3024116"/>
                      <a:pt x="259307" y="3029803"/>
                    </a:cubicBezTo>
                    <a:cubicBezTo>
                      <a:pt x="191068" y="3035490"/>
                      <a:pt x="0" y="3043451"/>
                      <a:pt x="0" y="3043451"/>
                    </a:cubicBezTo>
                    <a:lnTo>
                      <a:pt x="0" y="3043451"/>
                    </a:ln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2581068" y="1278759"/>
                <a:ext cx="2470245" cy="3043451"/>
              </a:xfrm>
              <a:custGeom>
                <a:avLst/>
                <a:gdLst>
                  <a:gd name="connsiteX0" fmla="*/ 2470245 w 2470245"/>
                  <a:gd name="connsiteY0" fmla="*/ 0 h 3043451"/>
                  <a:gd name="connsiteX1" fmla="*/ 2354239 w 2470245"/>
                  <a:gd name="connsiteY1" fmla="*/ 34119 h 3043451"/>
                  <a:gd name="connsiteX2" fmla="*/ 2292824 w 2470245"/>
                  <a:gd name="connsiteY2" fmla="*/ 81886 h 3043451"/>
                  <a:gd name="connsiteX3" fmla="*/ 2231409 w 2470245"/>
                  <a:gd name="connsiteY3" fmla="*/ 136478 h 3043451"/>
                  <a:gd name="connsiteX4" fmla="*/ 2169994 w 2470245"/>
                  <a:gd name="connsiteY4" fmla="*/ 225188 h 3043451"/>
                  <a:gd name="connsiteX5" fmla="*/ 2101755 w 2470245"/>
                  <a:gd name="connsiteY5" fmla="*/ 354842 h 3043451"/>
                  <a:gd name="connsiteX6" fmla="*/ 2047164 w 2470245"/>
                  <a:gd name="connsiteY6" fmla="*/ 470848 h 3043451"/>
                  <a:gd name="connsiteX7" fmla="*/ 1978925 w 2470245"/>
                  <a:gd name="connsiteY7" fmla="*/ 648269 h 3043451"/>
                  <a:gd name="connsiteX8" fmla="*/ 1903862 w 2470245"/>
                  <a:gd name="connsiteY8" fmla="*/ 846161 h 3043451"/>
                  <a:gd name="connsiteX9" fmla="*/ 1815152 w 2470245"/>
                  <a:gd name="connsiteY9" fmla="*/ 1173707 h 3043451"/>
                  <a:gd name="connsiteX10" fmla="*/ 1705970 w 2470245"/>
                  <a:gd name="connsiteY10" fmla="*/ 1671851 h 3043451"/>
                  <a:gd name="connsiteX11" fmla="*/ 1637731 w 2470245"/>
                  <a:gd name="connsiteY11" fmla="*/ 1883391 h 3043451"/>
                  <a:gd name="connsiteX12" fmla="*/ 1549021 w 2470245"/>
                  <a:gd name="connsiteY12" fmla="*/ 2094931 h 3043451"/>
                  <a:gd name="connsiteX13" fmla="*/ 1426191 w 2470245"/>
                  <a:gd name="connsiteY13" fmla="*/ 2286000 h 3043451"/>
                  <a:gd name="connsiteX14" fmla="*/ 1296537 w 2470245"/>
                  <a:gd name="connsiteY14" fmla="*/ 2463421 h 3043451"/>
                  <a:gd name="connsiteX15" fmla="*/ 1146412 w 2470245"/>
                  <a:gd name="connsiteY15" fmla="*/ 2620370 h 3043451"/>
                  <a:gd name="connsiteX16" fmla="*/ 982639 w 2470245"/>
                  <a:gd name="connsiteY16" fmla="*/ 2750024 h 3043451"/>
                  <a:gd name="connsiteX17" fmla="*/ 859809 w 2470245"/>
                  <a:gd name="connsiteY17" fmla="*/ 2831910 h 3043451"/>
                  <a:gd name="connsiteX18" fmla="*/ 723331 w 2470245"/>
                  <a:gd name="connsiteY18" fmla="*/ 2906973 h 3043451"/>
                  <a:gd name="connsiteX19" fmla="*/ 573206 w 2470245"/>
                  <a:gd name="connsiteY19" fmla="*/ 2975212 h 3043451"/>
                  <a:gd name="connsiteX20" fmla="*/ 409433 w 2470245"/>
                  <a:gd name="connsiteY20" fmla="*/ 3009331 h 3043451"/>
                  <a:gd name="connsiteX21" fmla="*/ 259307 w 2470245"/>
                  <a:gd name="connsiteY21" fmla="*/ 3029803 h 3043451"/>
                  <a:gd name="connsiteX22" fmla="*/ 0 w 2470245"/>
                  <a:gd name="connsiteY22" fmla="*/ 3043451 h 3043451"/>
                  <a:gd name="connsiteX23" fmla="*/ 0 w 2470245"/>
                  <a:gd name="connsiteY23" fmla="*/ 3043451 h 304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70245" h="3043451">
                    <a:moveTo>
                      <a:pt x="2470245" y="0"/>
                    </a:moveTo>
                    <a:cubicBezTo>
                      <a:pt x="2427027" y="10235"/>
                      <a:pt x="2383809" y="20471"/>
                      <a:pt x="2354239" y="34119"/>
                    </a:cubicBezTo>
                    <a:cubicBezTo>
                      <a:pt x="2324669" y="47767"/>
                      <a:pt x="2313296" y="64826"/>
                      <a:pt x="2292824" y="81886"/>
                    </a:cubicBezTo>
                    <a:cubicBezTo>
                      <a:pt x="2272352" y="98946"/>
                      <a:pt x="2251881" y="112594"/>
                      <a:pt x="2231409" y="136478"/>
                    </a:cubicBezTo>
                    <a:cubicBezTo>
                      <a:pt x="2210937" y="160362"/>
                      <a:pt x="2191603" y="188794"/>
                      <a:pt x="2169994" y="225188"/>
                    </a:cubicBezTo>
                    <a:cubicBezTo>
                      <a:pt x="2148385" y="261582"/>
                      <a:pt x="2122227" y="313899"/>
                      <a:pt x="2101755" y="354842"/>
                    </a:cubicBezTo>
                    <a:cubicBezTo>
                      <a:pt x="2081283" y="395785"/>
                      <a:pt x="2067636" y="421944"/>
                      <a:pt x="2047164" y="470848"/>
                    </a:cubicBezTo>
                    <a:cubicBezTo>
                      <a:pt x="2026692" y="519752"/>
                      <a:pt x="2002809" y="585717"/>
                      <a:pt x="1978925" y="648269"/>
                    </a:cubicBezTo>
                    <a:cubicBezTo>
                      <a:pt x="1955041" y="710821"/>
                      <a:pt x="1931157" y="758588"/>
                      <a:pt x="1903862" y="846161"/>
                    </a:cubicBezTo>
                    <a:cubicBezTo>
                      <a:pt x="1876567" y="933734"/>
                      <a:pt x="1848134" y="1036092"/>
                      <a:pt x="1815152" y="1173707"/>
                    </a:cubicBezTo>
                    <a:cubicBezTo>
                      <a:pt x="1782170" y="1311322"/>
                      <a:pt x="1735540" y="1553570"/>
                      <a:pt x="1705970" y="1671851"/>
                    </a:cubicBezTo>
                    <a:cubicBezTo>
                      <a:pt x="1676400" y="1790132"/>
                      <a:pt x="1663889" y="1812878"/>
                      <a:pt x="1637731" y="1883391"/>
                    </a:cubicBezTo>
                    <a:cubicBezTo>
                      <a:pt x="1611573" y="1953904"/>
                      <a:pt x="1584278" y="2027830"/>
                      <a:pt x="1549021" y="2094931"/>
                    </a:cubicBezTo>
                    <a:cubicBezTo>
                      <a:pt x="1513764" y="2162033"/>
                      <a:pt x="1468272" y="2224585"/>
                      <a:pt x="1426191" y="2286000"/>
                    </a:cubicBezTo>
                    <a:cubicBezTo>
                      <a:pt x="1384110" y="2347415"/>
                      <a:pt x="1343167" y="2407693"/>
                      <a:pt x="1296537" y="2463421"/>
                    </a:cubicBezTo>
                    <a:cubicBezTo>
                      <a:pt x="1249907" y="2519149"/>
                      <a:pt x="1198728" y="2572603"/>
                      <a:pt x="1146412" y="2620370"/>
                    </a:cubicBezTo>
                    <a:cubicBezTo>
                      <a:pt x="1094096" y="2668137"/>
                      <a:pt x="1030406" y="2714767"/>
                      <a:pt x="982639" y="2750024"/>
                    </a:cubicBezTo>
                    <a:cubicBezTo>
                      <a:pt x="934872" y="2785281"/>
                      <a:pt x="903027" y="2805752"/>
                      <a:pt x="859809" y="2831910"/>
                    </a:cubicBezTo>
                    <a:cubicBezTo>
                      <a:pt x="816591" y="2858068"/>
                      <a:pt x="771098" y="2883089"/>
                      <a:pt x="723331" y="2906973"/>
                    </a:cubicBezTo>
                    <a:cubicBezTo>
                      <a:pt x="675564" y="2930857"/>
                      <a:pt x="625522" y="2958152"/>
                      <a:pt x="573206" y="2975212"/>
                    </a:cubicBezTo>
                    <a:cubicBezTo>
                      <a:pt x="520890" y="2992272"/>
                      <a:pt x="461749" y="3000233"/>
                      <a:pt x="409433" y="3009331"/>
                    </a:cubicBezTo>
                    <a:cubicBezTo>
                      <a:pt x="357116" y="3018430"/>
                      <a:pt x="327546" y="3024116"/>
                      <a:pt x="259307" y="3029803"/>
                    </a:cubicBezTo>
                    <a:cubicBezTo>
                      <a:pt x="191068" y="3035490"/>
                      <a:pt x="0" y="3043451"/>
                      <a:pt x="0" y="3043451"/>
                    </a:cubicBezTo>
                    <a:lnTo>
                      <a:pt x="0" y="3043451"/>
                    </a:lnTo>
                  </a:path>
                </a:pathLst>
              </a:cu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cxnSp>
        <p:nvCxnSpPr>
          <p:cNvPr id="4" name="Прямая соединительная линия 3"/>
          <p:cNvCxnSpPr>
            <a:stCxn id="54" idx="0"/>
          </p:cNvCxnSpPr>
          <p:nvPr/>
        </p:nvCxnSpPr>
        <p:spPr>
          <a:xfrm flipH="1" flipV="1">
            <a:off x="6158814" y="4300464"/>
            <a:ext cx="569" cy="194052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3" idx="0"/>
            <a:endCxn id="14336" idx="19"/>
          </p:cNvCxnSpPr>
          <p:nvPr/>
        </p:nvCxnSpPr>
        <p:spPr>
          <a:xfrm flipV="1">
            <a:off x="2304215" y="4232230"/>
            <a:ext cx="10594" cy="26229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290406" y="4397490"/>
            <a:ext cx="384289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резентация2">
  <a:themeElements>
    <a:clrScheme name="Другая 2">
      <a:dk1>
        <a:srgbClr val="0B2141"/>
      </a:dk1>
      <a:lt1>
        <a:srgbClr val="FFFFFF"/>
      </a:lt1>
      <a:dk2>
        <a:srgbClr val="475569"/>
      </a:dk2>
      <a:lt2>
        <a:srgbClr val="BFC7D3"/>
      </a:lt2>
      <a:accent1>
        <a:srgbClr val="CF3950"/>
      </a:accent1>
      <a:accent2>
        <a:srgbClr val="4F0611"/>
      </a:accent2>
      <a:accent3>
        <a:srgbClr val="FFFFFF"/>
      </a:accent3>
      <a:accent4>
        <a:srgbClr val="003300"/>
      </a:accent4>
      <a:accent5>
        <a:srgbClr val="99A6B9"/>
      </a:accent5>
      <a:accent6>
        <a:srgbClr val="CFC839"/>
      </a:accent6>
      <a:hlink>
        <a:srgbClr val="009999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езентация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4841</TotalTime>
  <Words>1959</Words>
  <Application>Microsoft Office PowerPoint</Application>
  <PresentationFormat>Экран (16:9)</PresentationFormat>
  <Paragraphs>631</Paragraphs>
  <Slides>45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Презентация2</vt:lpstr>
      <vt:lpstr>Формула</vt:lpstr>
      <vt:lpstr>Microsoft Equation 3.0</vt:lpstr>
      <vt:lpstr>Диаграмма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РЭНКИНГ ДОХОДНОСТИ ИНВЕСТИЦИОННЫХ ИНСТРУМЕНТОВ, ДОСТУПНЫХ ФИЗИЧЕСКИМ ЛИЦАМ В 2007г.</vt:lpstr>
      <vt:lpstr>УЧЕТ ИНФЛЯЦИИ ПРИ ОПРЕДЕЛЕНИИ ДОХОДНОСТИ ИНВЕСТИЦИЙ</vt:lpstr>
      <vt:lpstr>УЧЕТ ИНФЛЯЦИИ ПРИ ОПРЕДЕЛЕНИИ ДОХОДНОСТИ ИНВЕСТИЦИЙ (пример)</vt:lpstr>
      <vt:lpstr>Риск инфляции и доходность «безрисковых» инвестиций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индекса РТС (1995-2014гг.)</vt:lpstr>
      <vt:lpstr>Индекс РТС и S&amp;P 500 за 2011 – 2014 гг.</vt:lpstr>
      <vt:lpstr>Изменение инвестиционной стратегии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Николай</cp:lastModifiedBy>
  <cp:revision>237</cp:revision>
  <dcterms:created xsi:type="dcterms:W3CDTF">2010-09-30T06:45:29Z</dcterms:created>
  <dcterms:modified xsi:type="dcterms:W3CDTF">2016-09-09T13:30:54Z</dcterms:modified>
</cp:coreProperties>
</file>