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71" r:id="rId5"/>
    <p:sldId id="272" r:id="rId6"/>
    <p:sldId id="305" r:id="rId7"/>
    <p:sldId id="307" r:id="rId8"/>
    <p:sldId id="311" r:id="rId9"/>
    <p:sldId id="309" r:id="rId10"/>
    <p:sldId id="303" r:id="rId11"/>
    <p:sldId id="285" r:id="rId12"/>
  </p:sldIdLst>
  <p:sldSz cx="12192000" cy="6858000"/>
  <p:notesSz cx="7099300" cy="10234613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86628" autoAdjust="0"/>
  </p:normalViewPr>
  <p:slideViewPr>
    <p:cSldViewPr snapToGrid="0" snapToObjects="1">
      <p:cViewPr varScale="1">
        <p:scale>
          <a:sx n="68" d="100"/>
          <a:sy n="68" d="100"/>
        </p:scale>
        <p:origin x="78" y="666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3261BF4-8B2C-784B-9959-B59A059012C3}" type="datetimeFigureOut">
              <a:rPr lang="en-RU" smtClean="0"/>
              <a:t>01/22/2025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5318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06554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84477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95954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21373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7328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82397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9478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01/22/2025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ng-sci-medal.ras.ru/ord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shihirina@hse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60" y="2329242"/>
            <a:ext cx="8877270" cy="26479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Медали </a:t>
            </a:r>
            <a:r>
              <a:rPr lang="ru-RU" dirty="0" smtClean="0"/>
              <a:t>с премиями </a:t>
            </a:r>
            <a:r>
              <a:rPr lang="ru-RU" dirty="0"/>
              <a:t>РАН для молодых ученых и </a:t>
            </a:r>
            <a:r>
              <a:rPr lang="ru-RU" dirty="0" smtClean="0"/>
              <a:t>студентов вузов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коротко о порядке оформления и предоставления работ на соискание медалей с премиями</a:t>
            </a:r>
            <a:endParaRPr lang="ru-RU" sz="27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НИУ ВШЭ – Санкт-Петербург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Санкт-Петербург</a:t>
            </a:r>
            <a:r>
              <a:rPr lang="en-US" dirty="0" smtClean="0"/>
              <a:t>  </a:t>
            </a:r>
            <a:r>
              <a:rPr lang="ru-RU" dirty="0" smtClean="0"/>
              <a:t>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298989"/>
            <a:ext cx="6096256" cy="41617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HSE Sans" panose="02000000000000000000" pitchFamily="50" charset="-52"/>
              </a:rPr>
              <a:t>Общая информация</a:t>
            </a:r>
            <a:endParaRPr lang="ru-RU" sz="2000" dirty="0">
              <a:latin typeface="HSE Sans" panose="02000000000000000000" pitchFamily="50" charset="-52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1790314"/>
            <a:ext cx="7145339" cy="4680823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/>
              <a:t>Выдвигаются научные работы (циклы работ</a:t>
            </a:r>
            <a:r>
              <a:rPr lang="ru-RU" sz="1800" dirty="0" smtClean="0"/>
              <a:t>), вносящие </a:t>
            </a:r>
            <a:r>
              <a:rPr lang="ru-RU" sz="1800" dirty="0"/>
              <a:t>вклад в развитие научных знаний, отличающиеся оригинальностью в </a:t>
            </a:r>
            <a:r>
              <a:rPr lang="ru-RU" sz="1800" dirty="0" smtClean="0"/>
              <a:t>постановке </a:t>
            </a:r>
            <a:r>
              <a:rPr lang="ru-RU" sz="1800" dirty="0"/>
              <a:t>и решении научных задач</a:t>
            </a:r>
            <a:r>
              <a:rPr lang="ru-RU" sz="1800" dirty="0" smtClean="0">
                <a:latin typeface="HSE Sans" panose="02000000000000000000" pitchFamily="50" charset="-52"/>
              </a:rPr>
              <a:t>.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latin typeface="HSE Sans" panose="02000000000000000000" pitchFamily="50" charset="-52"/>
            </a:endParaRPr>
          </a:p>
          <a:p>
            <a:pPr algn="just"/>
            <a:r>
              <a:rPr lang="ru-RU" sz="1600" dirty="0" smtClean="0">
                <a:latin typeface="HSE Sans" panose="02000000000000000000" pitchFamily="50" charset="-52"/>
              </a:rPr>
              <a:t>Две </a:t>
            </a:r>
            <a:r>
              <a:rPr lang="ru-RU" sz="1600" dirty="0">
                <a:latin typeface="HSE Sans" panose="02000000000000000000" pitchFamily="50" charset="-52"/>
              </a:rPr>
              <a:t>категории конкурса: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HSE Sans" panose="02000000000000000000" pitchFamily="50" charset="-52"/>
              </a:rPr>
              <a:t>Для </a:t>
            </a:r>
            <a:r>
              <a:rPr lang="ru-RU" sz="1600" dirty="0">
                <a:latin typeface="HSE Sans" panose="02000000000000000000" pitchFamily="50" charset="-52"/>
              </a:rPr>
              <a:t>молодых ученых (100 тыс. </a:t>
            </a:r>
            <a:r>
              <a:rPr lang="ru-RU" sz="1600" dirty="0" smtClean="0">
                <a:latin typeface="HSE Sans" panose="02000000000000000000" pitchFamily="50" charset="-52"/>
              </a:rPr>
              <a:t>рублей)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HSE Sans" panose="02000000000000000000" pitchFamily="50" charset="-52"/>
              </a:rPr>
              <a:t>Для </a:t>
            </a:r>
            <a:r>
              <a:rPr lang="ru-RU" sz="1600" dirty="0">
                <a:latin typeface="HSE Sans" panose="02000000000000000000" pitchFamily="50" charset="-52"/>
              </a:rPr>
              <a:t>студентов (50 тыс. рублей)</a:t>
            </a:r>
          </a:p>
          <a:p>
            <a:r>
              <a:rPr lang="ru-RU" sz="1400" dirty="0" smtClean="0">
                <a:latin typeface="HSE Sans" panose="02000000000000000000" pitchFamily="50" charset="-52"/>
              </a:rPr>
              <a:t>+ медаль, диплом и нагрудный значок</a:t>
            </a:r>
          </a:p>
          <a:p>
            <a:pPr>
              <a:spcBef>
                <a:spcPts val="0"/>
              </a:spcBef>
            </a:pPr>
            <a:endParaRPr lang="ru-RU" sz="1400" dirty="0">
              <a:latin typeface="HSE Sans" panose="02000000000000000000" pitchFamily="50" charset="-52"/>
            </a:endParaRPr>
          </a:p>
          <a:p>
            <a:r>
              <a:rPr lang="ru-RU" sz="1600" dirty="0" smtClean="0">
                <a:latin typeface="HSE Sans" panose="02000000000000000000" pitchFamily="50" charset="-52"/>
              </a:rPr>
              <a:t>Работы выдвигаются вузом, подаются </a:t>
            </a:r>
            <a:r>
              <a:rPr lang="ru-RU" sz="1600" dirty="0">
                <a:latin typeface="HSE Sans" panose="02000000000000000000" pitchFamily="50" charset="-52"/>
              </a:rPr>
              <a:t>одновременно </a:t>
            </a:r>
            <a:r>
              <a:rPr lang="ru-RU" sz="1600" dirty="0" smtClean="0">
                <a:latin typeface="HSE Sans" panose="02000000000000000000" pitchFamily="50" charset="-52"/>
              </a:rPr>
              <a:t>в печатном и электронном виде. Печатную версию направляет вуз, электронную подает соискатель после проверки вузом.</a:t>
            </a:r>
          </a:p>
          <a:p>
            <a:r>
              <a:rPr lang="ru-RU" sz="1600" dirty="0">
                <a:latin typeface="HSE Sans" panose="02000000000000000000" pitchFamily="50" charset="-52"/>
              </a:rPr>
              <a:t>Заявки студентов и сотрудников НИУ ВШЭ – Санкт-Петербург подаются через Управление научных исследований (УНИ). </a:t>
            </a:r>
            <a:r>
              <a:rPr lang="ru-RU" sz="1600" dirty="0" smtClean="0">
                <a:latin typeface="HSE Sans" panose="02000000000000000000" pitchFamily="50" charset="-52"/>
              </a:rPr>
              <a:t>Контактная информация в конце презентации.</a:t>
            </a:r>
          </a:p>
          <a:p>
            <a:endParaRPr lang="ru-RU" sz="1600" dirty="0">
              <a:latin typeface="HSE Sans" panose="02000000000000000000" pitchFamily="50" charset="-52"/>
            </a:endParaRPr>
          </a:p>
          <a:p>
            <a:r>
              <a:rPr lang="ru-RU" sz="1600" dirty="0" smtClean="0">
                <a:latin typeface="HSE Sans" panose="02000000000000000000" pitchFamily="50" charset="-52"/>
              </a:rPr>
              <a:t>Срок предоставления заявок в Управление научных исследований:</a:t>
            </a:r>
            <a:br>
              <a:rPr lang="ru-RU" sz="1600" dirty="0" smtClean="0">
                <a:latin typeface="HSE Sans" panose="02000000000000000000" pitchFamily="50" charset="-52"/>
              </a:rPr>
            </a:br>
            <a:r>
              <a:rPr lang="ru-RU" sz="2000" b="1" dirty="0" smtClean="0">
                <a:latin typeface="HSE Sans" panose="02000000000000000000" pitchFamily="50" charset="-52"/>
              </a:rPr>
              <a:t>3 </a:t>
            </a:r>
            <a:r>
              <a:rPr lang="ru-RU" sz="2000" b="1" dirty="0" smtClean="0">
                <a:latin typeface="HSE Sans" panose="02000000000000000000" pitchFamily="50" charset="-52"/>
              </a:rPr>
              <a:t>февраля 2025 года</a:t>
            </a:r>
            <a:endParaRPr lang="ru-RU" sz="2000" b="1" dirty="0" smtClean="0">
              <a:latin typeface="Arial Narrow" panose="020B060602020203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67812" cy="408109"/>
          </a:xfrm>
        </p:spPr>
        <p:txBody>
          <a:bodyPr/>
          <a:lstStyle/>
          <a:p>
            <a:r>
              <a:rPr lang="ru-RU" sz="1200" dirty="0"/>
              <a:t>Медали с премиями РАН для молодых ученых и студентов вузов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740889" cy="408109"/>
          </a:xfrm>
        </p:spPr>
        <p:txBody>
          <a:bodyPr/>
          <a:lstStyle/>
          <a:p>
            <a:r>
              <a:rPr lang="ru-RU" sz="1200" dirty="0" smtClean="0">
                <a:latin typeface="HSE Sans" panose="02000000000000000000" pitchFamily="50" charset="-52"/>
              </a:rPr>
              <a:t>Общая информация</a:t>
            </a:r>
            <a:endParaRPr lang="ru-RU" sz="1200" dirty="0">
              <a:latin typeface="HSE Sans" panose="02000000000000000000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56944" y="561900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sz="1400" dirty="0" smtClean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algn="r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63698" y="5653584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HSE Sans" panose="02000000000000000000" pitchFamily="50" charset="-52"/>
              </a:rPr>
              <a:t>Полная информация размещена</a:t>
            </a:r>
          </a:p>
          <a:p>
            <a:r>
              <a:rPr lang="ru-RU" sz="1400" dirty="0" smtClean="0">
                <a:latin typeface="HSE Sans" panose="02000000000000000000" pitchFamily="50" charset="-52"/>
              </a:rPr>
              <a:t>на сайте </a:t>
            </a:r>
            <a:r>
              <a:rPr lang="ru-RU" sz="1400" dirty="0" smtClean="0">
                <a:latin typeface="HSE Sans" panose="02000000000000000000" pitchFamily="50" charset="-52"/>
                <a:sym typeface="Wingdings" panose="05000000000000000000" pitchFamily="2" charset="2"/>
              </a:rPr>
              <a:t>конкурса</a:t>
            </a:r>
            <a:r>
              <a:rPr lang="ru-RU" sz="1400" b="1" dirty="0" smtClean="0">
                <a:latin typeface="HSE Sans" panose="02000000000000000000" pitchFamily="50" charset="-52"/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endParaRPr lang="ru-RU" sz="1400" dirty="0"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sp>
        <p:nvSpPr>
          <p:cNvPr id="16" name="Текст 1"/>
          <p:cNvSpPr>
            <a:spLocks noGrp="1"/>
          </p:cNvSpPr>
          <p:nvPr>
            <p:ph type="body" sz="quarter" idx="13"/>
          </p:nvPr>
        </p:nvSpPr>
        <p:spPr>
          <a:xfrm>
            <a:off x="1143688" y="570531"/>
            <a:ext cx="2168549" cy="415925"/>
          </a:xfrm>
        </p:spPr>
        <p:txBody>
          <a:bodyPr/>
          <a:lstStyle/>
          <a:p>
            <a:r>
              <a:rPr lang="ru-RU" sz="1200" dirty="0" smtClean="0">
                <a:latin typeface="HSE Sans" panose="02000000000000000000" pitchFamily="50" charset="-52"/>
              </a:rPr>
              <a:t>НИУ ВШЭ – Санкт-Петербург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8977" t="976" r="10687" b="3763"/>
          <a:stretch/>
        </p:blipFill>
        <p:spPr>
          <a:xfrm>
            <a:off x="8014268" y="1832519"/>
            <a:ext cx="3579398" cy="373815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54" y="4976407"/>
            <a:ext cx="1233340" cy="123334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342531"/>
            <a:ext cx="10851360" cy="41617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HSE Sans" panose="02000000000000000000" pitchFamily="50" charset="-52"/>
              </a:rPr>
              <a:t>Направления конкурса</a:t>
            </a:r>
            <a:endParaRPr lang="ru-RU" sz="2000" dirty="0">
              <a:latin typeface="HSE Sans" panose="02000000000000000000" pitchFamily="50" charset="-52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1922025"/>
            <a:ext cx="4858301" cy="4070812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/>
              <a:t>Математика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Общая </a:t>
            </a:r>
            <a:r>
              <a:rPr lang="ru-RU" sz="1600" dirty="0"/>
              <a:t>физика и астрономия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 </a:t>
            </a:r>
            <a:r>
              <a:rPr lang="ru-RU" sz="1600" dirty="0" smtClean="0"/>
              <a:t>Ядерная </a:t>
            </a:r>
            <a:r>
              <a:rPr lang="ru-RU" sz="1600" dirty="0"/>
              <a:t>физика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 </a:t>
            </a:r>
            <a:r>
              <a:rPr lang="ru-RU" sz="1600" dirty="0" smtClean="0"/>
              <a:t>Информационные </a:t>
            </a:r>
            <a:r>
              <a:rPr lang="ru-RU" sz="1600" dirty="0"/>
              <a:t>технологии, вычислительная техника и автоматизация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 </a:t>
            </a:r>
            <a:r>
              <a:rPr lang="ru-RU" sz="1600" dirty="0" smtClean="0"/>
              <a:t>Энергетика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 </a:t>
            </a:r>
            <a:r>
              <a:rPr lang="ru-RU" sz="1600" dirty="0" smtClean="0"/>
              <a:t>Проблемы </a:t>
            </a:r>
            <a:r>
              <a:rPr lang="ru-RU" sz="1600" dirty="0"/>
              <a:t>машиностроения, механики и процессов управления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 </a:t>
            </a:r>
            <a:r>
              <a:rPr lang="ru-RU" sz="1600" dirty="0" smtClean="0"/>
              <a:t>Химические </a:t>
            </a:r>
            <a:r>
              <a:rPr lang="ru-RU" sz="1600" dirty="0"/>
              <a:t>науки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 </a:t>
            </a:r>
            <a:r>
              <a:rPr lang="ru-RU" sz="1600" dirty="0" smtClean="0"/>
              <a:t>Науки </a:t>
            </a:r>
            <a:r>
              <a:rPr lang="ru-RU" sz="1600" dirty="0"/>
              <a:t>о материалах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 </a:t>
            </a:r>
            <a:r>
              <a:rPr lang="ru-RU" sz="1600" dirty="0" smtClean="0"/>
              <a:t>Физико-химическая </a:t>
            </a:r>
            <a:r>
              <a:rPr lang="ru-RU" sz="1600" dirty="0"/>
              <a:t>биология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 </a:t>
            </a:r>
            <a:r>
              <a:rPr lang="ru-RU" sz="1600" dirty="0" smtClean="0"/>
              <a:t>Общая биология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67812" cy="408109"/>
          </a:xfrm>
        </p:spPr>
        <p:txBody>
          <a:bodyPr/>
          <a:lstStyle/>
          <a:p>
            <a:r>
              <a:rPr lang="ru-RU" sz="1200" dirty="0"/>
              <a:t>Медали с премиями РАН для молодых ученых и студентов вузов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740889" cy="408109"/>
          </a:xfrm>
        </p:spPr>
        <p:txBody>
          <a:bodyPr/>
          <a:lstStyle/>
          <a:p>
            <a:r>
              <a:rPr lang="ru-RU" sz="1200" dirty="0">
                <a:latin typeface="HSE Sans" panose="02000000000000000000" pitchFamily="50" charset="-52"/>
              </a:rPr>
              <a:t>Направления конкурса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56944" y="561900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sz="1400" dirty="0" smtClean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algn="r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6" name="Текст 1"/>
          <p:cNvSpPr>
            <a:spLocks noGrp="1"/>
          </p:cNvSpPr>
          <p:nvPr>
            <p:ph type="body" sz="quarter" idx="13"/>
          </p:nvPr>
        </p:nvSpPr>
        <p:spPr>
          <a:xfrm>
            <a:off x="1143688" y="570531"/>
            <a:ext cx="2168549" cy="415925"/>
          </a:xfrm>
        </p:spPr>
        <p:txBody>
          <a:bodyPr/>
          <a:lstStyle/>
          <a:p>
            <a:r>
              <a:rPr lang="ru-RU" sz="1200" dirty="0" smtClean="0">
                <a:latin typeface="HSE Sans" panose="02000000000000000000" pitchFamily="50" charset="-52"/>
              </a:rPr>
              <a:t>НИУ ВШЭ – Санкт-Петербург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6053587" y="1922025"/>
            <a:ext cx="5381106" cy="4070812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11"/>
            </a:pPr>
            <a:r>
              <a:rPr lang="ru-RU" sz="1600" dirty="0"/>
              <a:t>Геология, геофизика, геохимия и горные </a:t>
            </a:r>
            <a:r>
              <a:rPr lang="ru-RU" sz="1600" dirty="0" smtClean="0"/>
              <a:t>науки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 smtClean="0"/>
              <a:t>Океанология</a:t>
            </a:r>
            <a:r>
              <a:rPr lang="ru-RU" sz="1600" dirty="0"/>
              <a:t>, физика атмосферы, </a:t>
            </a:r>
            <a:r>
              <a:rPr lang="ru-RU" sz="1600" dirty="0" smtClean="0"/>
              <a:t>география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 smtClean="0"/>
              <a:t>Философия</a:t>
            </a:r>
            <a:r>
              <a:rPr lang="ru-RU" sz="1600" dirty="0"/>
              <a:t>, социология, психология и </a:t>
            </a:r>
            <a:r>
              <a:rPr lang="ru-RU" sz="1600" dirty="0" smtClean="0"/>
              <a:t>право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 smtClean="0"/>
              <a:t>Экономика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 smtClean="0"/>
              <a:t>История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 smtClean="0"/>
              <a:t>Литература </a:t>
            </a:r>
            <a:r>
              <a:rPr lang="ru-RU" sz="1600" dirty="0"/>
              <a:t>и язык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 smtClean="0"/>
              <a:t>Глобальные </a:t>
            </a:r>
            <a:r>
              <a:rPr lang="ru-RU" sz="1600" dirty="0"/>
              <a:t>проблемы и международные </a:t>
            </a:r>
            <a:r>
              <a:rPr lang="ru-RU" sz="1600" dirty="0" smtClean="0"/>
              <a:t>отношения</a:t>
            </a:r>
            <a:endParaRPr lang="ru-RU" sz="1600" dirty="0"/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 smtClean="0"/>
              <a:t>Физиология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 smtClean="0"/>
              <a:t>Сельскохозяйственные науки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 smtClean="0"/>
              <a:t>Медицина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 smtClean="0"/>
              <a:t>Медико-биологические </a:t>
            </a:r>
            <a:r>
              <a:rPr lang="ru-RU" sz="1600" dirty="0"/>
              <a:t>науки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5326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14" y="1350299"/>
            <a:ext cx="11098103" cy="3677824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ru-RU" sz="1950" b="1" dirty="0">
                <a:solidFill>
                  <a:schemeClr val="tx1"/>
                </a:solidFill>
                <a:latin typeface="HSE Sans" panose="02000000000000000000" pitchFamily="50" charset="-52"/>
              </a:rPr>
              <a:t>Требования к работе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HSE Sans" panose="02000000000000000000" pitchFamily="50" charset="-52"/>
              </a:rPr>
              <a:t>1-3 автора – соискателя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HSE Sans" panose="02000000000000000000" pitchFamily="50" charset="-52"/>
              </a:rPr>
              <a:t>Одна работа или цикл работ, объединенных тематикой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HSE Sans" panose="02000000000000000000" pitchFamily="50" charset="-52"/>
              </a:rPr>
              <a:t>Уже </a:t>
            </a:r>
            <a:r>
              <a:rPr lang="ru-RU" sz="1600" dirty="0" smtClean="0">
                <a:latin typeface="HSE Sans" panose="02000000000000000000" pitchFamily="50" charset="-52"/>
              </a:rPr>
              <a:t>опубликована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HSE Sans" panose="02000000000000000000" pitchFamily="50" charset="-52"/>
              </a:rPr>
              <a:t>Может быть написана в соавторстве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HSE Sans" panose="02000000000000000000" pitchFamily="50" charset="-52"/>
              </a:rPr>
              <a:t>Не должна быть ранее удостоена Государственных </a:t>
            </a:r>
            <a:r>
              <a:rPr lang="ru-RU" sz="1600" dirty="0">
                <a:latin typeface="HSE Sans" panose="02000000000000000000" pitchFamily="50" charset="-52"/>
              </a:rPr>
              <a:t>премий </a:t>
            </a:r>
            <a:r>
              <a:rPr lang="ru-RU" sz="1600" dirty="0" smtClean="0">
                <a:latin typeface="HSE Sans" panose="02000000000000000000" pitchFamily="50" charset="-52"/>
              </a:rPr>
              <a:t>РФ, премий </a:t>
            </a:r>
            <a:r>
              <a:rPr lang="ru-RU" sz="1600" dirty="0">
                <a:latin typeface="HSE Sans" panose="02000000000000000000" pitchFamily="50" charset="-52"/>
              </a:rPr>
              <a:t>и медалей </a:t>
            </a:r>
            <a:r>
              <a:rPr lang="ru-RU" sz="1600" dirty="0" smtClean="0">
                <a:latin typeface="HSE Sans" panose="02000000000000000000" pitchFamily="50" charset="-52"/>
              </a:rPr>
              <a:t>РАН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HSE Sans" panose="02000000000000000000" pitchFamily="50" charset="-52"/>
              </a:rPr>
              <a:t>Можно подать защищенную ВКР (но не канд./</a:t>
            </a:r>
            <a:r>
              <a:rPr lang="ru-RU" sz="1600" dirty="0" err="1" smtClean="0">
                <a:latin typeface="HSE Sans" panose="02000000000000000000" pitchFamily="50" charset="-52"/>
              </a:rPr>
              <a:t>докт</a:t>
            </a:r>
            <a:r>
              <a:rPr lang="ru-RU" sz="1600" dirty="0" smtClean="0">
                <a:latin typeface="HSE Sans" panose="02000000000000000000" pitchFamily="50" charset="-52"/>
              </a:rPr>
              <a:t>. диссертацию). Если сейчас соискатель, подающий на конкурс ВКР, уже молодой ученый (в </a:t>
            </a:r>
            <a:r>
              <a:rPr lang="ru-RU" sz="1600" dirty="0" err="1" smtClean="0">
                <a:latin typeface="HSE Sans" panose="02000000000000000000" pitchFamily="50" charset="-52"/>
              </a:rPr>
              <a:t>т.ч</a:t>
            </a:r>
            <a:r>
              <a:rPr lang="ru-RU" sz="1600" dirty="0" smtClean="0">
                <a:latin typeface="HSE Sans" panose="02000000000000000000" pitchFamily="50" charset="-52"/>
              </a:rPr>
              <a:t>. аспирант), то определять себя в заявке должен как «студент».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950" b="1" dirty="0">
              <a:latin typeface="HSE Sans" panose="02000000000000000000" pitchFamily="50" charset="-52"/>
            </a:endParaRPr>
          </a:p>
          <a:p>
            <a:pPr algn="just"/>
            <a:r>
              <a:rPr lang="ru-RU" sz="1950" b="1" dirty="0" smtClean="0">
                <a:latin typeface="HSE Sans" panose="02000000000000000000" pitchFamily="50" charset="-52"/>
              </a:rPr>
              <a:t>Требования </a:t>
            </a:r>
            <a:r>
              <a:rPr lang="ru-RU" sz="1950" b="1" dirty="0">
                <a:latin typeface="HSE Sans" panose="02000000000000000000" pitchFamily="50" charset="-52"/>
              </a:rPr>
              <a:t>к соискателям</a:t>
            </a:r>
          </a:p>
          <a:p>
            <a:pPr algn="just"/>
            <a:r>
              <a:rPr lang="ru-RU" sz="1600" b="1" dirty="0" smtClean="0">
                <a:latin typeface="HSE Sans" panose="02000000000000000000" pitchFamily="50" charset="-52"/>
              </a:rPr>
              <a:t>Возраст: </a:t>
            </a:r>
            <a:r>
              <a:rPr lang="ru-RU" sz="1600" dirty="0" smtClean="0">
                <a:latin typeface="HSE Sans" panose="02000000000000000000" pitchFamily="50" charset="-52"/>
              </a:rPr>
              <a:t>не должно быть 36 лет на 31.12.2024*</a:t>
            </a:r>
          </a:p>
          <a:p>
            <a:pPr algn="just"/>
            <a:r>
              <a:rPr lang="ru-RU" sz="1600" b="1" dirty="0" smtClean="0">
                <a:latin typeface="HSE Sans" panose="02000000000000000000" pitchFamily="50" charset="-52"/>
              </a:rPr>
              <a:t>Статус</a:t>
            </a:r>
            <a:r>
              <a:rPr lang="ru-RU" sz="1600" dirty="0" smtClean="0">
                <a:latin typeface="HSE Sans" panose="02000000000000000000" pitchFamily="50" charset="-52"/>
              </a:rPr>
              <a:t>: обучающийся или сотрудник</a:t>
            </a:r>
          </a:p>
          <a:p>
            <a:pPr algn="just"/>
            <a:endParaRPr lang="ru-RU" sz="1600" dirty="0">
              <a:latin typeface="HSE Sans" panose="02000000000000000000" pitchFamily="50" charset="-52"/>
            </a:endParaRPr>
          </a:p>
          <a:p>
            <a:pPr algn="just"/>
            <a:endParaRPr lang="ru-RU" sz="1600" dirty="0" smtClean="0">
              <a:latin typeface="HSE Sans" panose="02000000000000000000" pitchFamily="50" charset="-52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67812" cy="408109"/>
          </a:xfrm>
        </p:spPr>
        <p:txBody>
          <a:bodyPr/>
          <a:lstStyle/>
          <a:p>
            <a:r>
              <a:rPr lang="ru-RU" sz="1200" dirty="0"/>
              <a:t>Медали с премиями РАН для молодых ученых и студентов вузов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740889" cy="408109"/>
          </a:xfrm>
        </p:spPr>
        <p:txBody>
          <a:bodyPr/>
          <a:lstStyle/>
          <a:p>
            <a:r>
              <a:rPr lang="ru-RU" sz="1200" dirty="0">
                <a:latin typeface="HSE Sans" panose="02000000000000000000" pitchFamily="50" charset="-52"/>
              </a:rPr>
              <a:t>Требования к соискателям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56944" y="561900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sz="1400" dirty="0" smtClean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algn="r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6" name="Текст 1"/>
          <p:cNvSpPr>
            <a:spLocks noGrp="1"/>
          </p:cNvSpPr>
          <p:nvPr>
            <p:ph type="body" sz="quarter" idx="13"/>
          </p:nvPr>
        </p:nvSpPr>
        <p:spPr>
          <a:xfrm>
            <a:off x="1143688" y="570531"/>
            <a:ext cx="2168549" cy="415925"/>
          </a:xfrm>
        </p:spPr>
        <p:txBody>
          <a:bodyPr/>
          <a:lstStyle/>
          <a:p>
            <a:r>
              <a:rPr lang="ru-RU" sz="1200" dirty="0" smtClean="0">
                <a:latin typeface="HSE Sans" panose="02000000000000000000" pitchFamily="50" charset="-52"/>
              </a:rPr>
              <a:t>НИУ ВШЭ – Санкт-Петербург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14" y="5028123"/>
            <a:ext cx="8109161" cy="140452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315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67812" cy="408109"/>
          </a:xfrm>
        </p:spPr>
        <p:txBody>
          <a:bodyPr/>
          <a:lstStyle/>
          <a:p>
            <a:r>
              <a:rPr lang="ru-RU" sz="1200" dirty="0"/>
              <a:t>Медали с премиями РАН для молодых ученых и студентов вузов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28" y="1452051"/>
            <a:ext cx="10800450" cy="4161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950" b="1" dirty="0" smtClean="0">
                <a:latin typeface="HSE Sans" panose="02000000000000000000" pitchFamily="50" charset="-52"/>
              </a:rPr>
              <a:t>Алгоритм подачи заявки для молодых ученых и студентов НИУ </a:t>
            </a:r>
            <a:r>
              <a:rPr lang="ru-RU" sz="2000" b="1" dirty="0">
                <a:latin typeface="HSE Sans" panose="02000000000000000000" pitchFamily="50" charset="-52"/>
              </a:rPr>
              <a:t>ВШЭ – </a:t>
            </a:r>
            <a:r>
              <a:rPr lang="ru-RU" sz="2000" b="1" dirty="0" smtClean="0">
                <a:latin typeface="HSE Sans" panose="02000000000000000000" pitchFamily="50" charset="-52"/>
              </a:rPr>
              <a:t>Санкт-Петербург</a:t>
            </a:r>
            <a:endParaRPr lang="ru-RU" sz="1950" dirty="0">
              <a:latin typeface="HSE Sans" panose="02000000000000000000" pitchFamily="50" charset="-52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740889" cy="408109"/>
          </a:xfrm>
        </p:spPr>
        <p:txBody>
          <a:bodyPr/>
          <a:lstStyle/>
          <a:p>
            <a:r>
              <a:rPr lang="ru-RU" sz="1200" dirty="0">
                <a:latin typeface="HSE Sans" panose="02000000000000000000" pitchFamily="50" charset="-52"/>
              </a:rPr>
              <a:t>Алгоритм подачи заявки для </a:t>
            </a:r>
            <a:r>
              <a:rPr lang="ru-RU" sz="1200" dirty="0" smtClean="0">
                <a:latin typeface="HSE Sans" panose="02000000000000000000" pitchFamily="50" charset="-52"/>
              </a:rPr>
              <a:t/>
            </a:r>
            <a:br>
              <a:rPr lang="ru-RU" sz="1200" dirty="0" smtClean="0">
                <a:latin typeface="HSE Sans" panose="02000000000000000000" pitchFamily="50" charset="-52"/>
              </a:rPr>
            </a:br>
            <a:r>
              <a:rPr lang="ru-RU" sz="1200" dirty="0" smtClean="0">
                <a:latin typeface="HSE Sans" panose="02000000000000000000" pitchFamily="50" charset="-52"/>
              </a:rPr>
              <a:t>НИУ </a:t>
            </a:r>
            <a:r>
              <a:rPr lang="ru-RU" sz="1200" dirty="0">
                <a:latin typeface="HSE Sans" panose="02000000000000000000" pitchFamily="50" charset="-52"/>
              </a:rPr>
              <a:t>ВШЭ – Санкт-Петербург</a:t>
            </a:r>
          </a:p>
        </p:txBody>
      </p:sp>
      <p:sp>
        <p:nvSpPr>
          <p:cNvPr id="16" name="Текст 1"/>
          <p:cNvSpPr>
            <a:spLocks noGrp="1"/>
          </p:cNvSpPr>
          <p:nvPr>
            <p:ph type="body" sz="quarter" idx="13"/>
          </p:nvPr>
        </p:nvSpPr>
        <p:spPr>
          <a:xfrm>
            <a:off x="1143688" y="570531"/>
            <a:ext cx="2168549" cy="415925"/>
          </a:xfrm>
        </p:spPr>
        <p:txBody>
          <a:bodyPr/>
          <a:lstStyle/>
          <a:p>
            <a:r>
              <a:rPr lang="ru-RU" sz="1200" dirty="0" smtClean="0">
                <a:latin typeface="HSE Sans" panose="02000000000000000000" pitchFamily="50" charset="-52"/>
              </a:rPr>
              <a:t>НИУ ВШЭ – Санкт-Петербург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991945"/>
              </p:ext>
            </p:extLst>
          </p:nvPr>
        </p:nvGraphicFramePr>
        <p:xfrm>
          <a:off x="738564" y="2171569"/>
          <a:ext cx="10262812" cy="3505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6459">
                  <a:extLst>
                    <a:ext uri="{9D8B030D-6E8A-4147-A177-3AD203B41FA5}">
                      <a16:colId xmlns:a16="http://schemas.microsoft.com/office/drawing/2014/main" val="1041994428"/>
                    </a:ext>
                  </a:extLst>
                </a:gridCol>
                <a:gridCol w="8126683">
                  <a:extLst>
                    <a:ext uri="{9D8B030D-6E8A-4147-A177-3AD203B41FA5}">
                      <a16:colId xmlns:a16="http://schemas.microsoft.com/office/drawing/2014/main" val="3170572290"/>
                    </a:ext>
                  </a:extLst>
                </a:gridCol>
                <a:gridCol w="1759670">
                  <a:extLst>
                    <a:ext uri="{9D8B030D-6E8A-4147-A177-3AD203B41FA5}">
                      <a16:colId xmlns:a16="http://schemas.microsoft.com/office/drawing/2014/main" val="1598310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HSE Sans" panose="02000000000000000000" pitchFamily="50" charset="-52"/>
                        </a:rPr>
                        <a:t>№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HSE Sans" panose="02000000000000000000" pitchFamily="50" charset="-52"/>
                        </a:rPr>
                        <a:t>Этап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HSE Sans" panose="02000000000000000000" pitchFamily="50" charset="-52"/>
                        </a:rPr>
                        <a:t>Срок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5635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HSE Sans" panose="02000000000000000000" pitchFamily="50" charset="-52"/>
                        </a:rPr>
                        <a:t>1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HSE Sans" panose="02000000000000000000" pitchFamily="50" charset="-52"/>
                        </a:rPr>
                        <a:t>Подготовить заявку, заполнив формы 1-5 в приложении к письму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latin typeface="HSE Sans" panose="02000000000000000000" pitchFamily="50" charset="-52"/>
                        </a:rPr>
                        <a:t>До </a:t>
                      </a:r>
                      <a:r>
                        <a:rPr lang="ru-RU" b="1" dirty="0" smtClean="0">
                          <a:latin typeface="HSE Sans" panose="02000000000000000000" pitchFamily="50" charset="-52"/>
                        </a:rPr>
                        <a:t>3</a:t>
                      </a:r>
                      <a:r>
                        <a:rPr lang="ru-RU" b="1" baseline="0" dirty="0" smtClean="0">
                          <a:latin typeface="HSE Sans" panose="02000000000000000000" pitchFamily="50" charset="-52"/>
                        </a:rPr>
                        <a:t> </a:t>
                      </a:r>
                      <a:r>
                        <a:rPr lang="ru-RU" b="1" baseline="0" dirty="0" smtClean="0">
                          <a:latin typeface="HSE Sans" panose="02000000000000000000" pitchFamily="50" charset="-52"/>
                        </a:rPr>
                        <a:t>февраля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79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HSE Sans" panose="02000000000000000000" pitchFamily="50" charset="-52"/>
                        </a:rPr>
                        <a:t>2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HSE Sans" panose="02000000000000000000" pitchFamily="50" charset="-52"/>
                        </a:rPr>
                        <a:t>Прислать заявку в УНИ на проверку вместе с текстом работы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3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HSE Sans" panose="02000000000000000000" pitchFamily="50" charset="-52"/>
                        </a:rPr>
                        <a:t>3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HSE Sans" panose="02000000000000000000" pitchFamily="50" charset="-52"/>
                        </a:rPr>
                        <a:t>Получить обратную связь и при необходимости внести корректировки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HSE Sans" panose="02000000000000000000" pitchFamily="50" charset="-52"/>
                        </a:rPr>
                        <a:t>3-5 февраля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2854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HSE Sans" panose="02000000000000000000" pitchFamily="50" charset="-52"/>
                        </a:rPr>
                        <a:t>4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HSE Sans" panose="02000000000000000000" pitchFamily="50" charset="-52"/>
                        </a:rPr>
                        <a:t>Получить от УНИ подписанное представление-отзыв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HSE Sans" panose="02000000000000000000" pitchFamily="50" charset="-52"/>
                        </a:rPr>
                        <a:t>3-6 февраля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893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HSE Sans" panose="02000000000000000000" pitchFamily="50" charset="-52"/>
                        </a:rPr>
                        <a:t>5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HSE Sans" panose="02000000000000000000" pitchFamily="50" charset="-52"/>
                        </a:rPr>
                        <a:t>Подать заявку через сайт конкурса: </a:t>
                      </a:r>
                      <a:r>
                        <a:rPr lang="en-US" sz="1800" dirty="0" smtClean="0">
                          <a:latin typeface="HSE Sans" panose="02000000000000000000" pitchFamily="50" charset="-52"/>
                          <a:hlinkClick r:id="rId3"/>
                        </a:rPr>
                        <a:t>https://young-sci-medal.ras.ru/order/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latin typeface="HSE Sans" panose="02000000000000000000" pitchFamily="50" charset="-52"/>
                        </a:rPr>
                        <a:t>7-10 февраля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5801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HSE Sans" panose="02000000000000000000" pitchFamily="50" charset="-52"/>
                        </a:rPr>
                        <a:t>6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HSE Sans" panose="02000000000000000000" pitchFamily="50" charset="-52"/>
                        </a:rPr>
                        <a:t>Сделать выгрузку справки о работе, сформированной на сайте конкурса при подаче заявки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67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HSE Sans" panose="02000000000000000000" pitchFamily="50" charset="-52"/>
                        </a:rPr>
                        <a:t>7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HSE Sans" panose="02000000000000000000" pitchFamily="50" charset="-52"/>
                        </a:rPr>
                        <a:t>Предоставить в УНИ оригиналы и электронные</a:t>
                      </a:r>
                      <a:r>
                        <a:rPr lang="ru-RU" b="0" baseline="0" dirty="0" smtClean="0">
                          <a:latin typeface="HSE Sans" panose="02000000000000000000" pitchFamily="50" charset="-52"/>
                        </a:rPr>
                        <a:t> </a:t>
                      </a:r>
                      <a:r>
                        <a:rPr lang="ru-RU" b="0" dirty="0" smtClean="0">
                          <a:latin typeface="HSE Sans" panose="02000000000000000000" pitchFamily="50" charset="-52"/>
                        </a:rPr>
                        <a:t>копии согласия</a:t>
                      </a:r>
                      <a:r>
                        <a:rPr lang="ru-RU" b="0" baseline="0" dirty="0" smtClean="0">
                          <a:latin typeface="HSE Sans" panose="02000000000000000000" pitchFamily="50" charset="-52"/>
                        </a:rPr>
                        <a:t> на обработку ПД и справки о работе (см. предыдущий пункт)</a:t>
                      </a:r>
                      <a:endParaRPr lang="ru-RU" b="0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HSE Sans" panose="02000000000000000000" pitchFamily="50" charset="-52"/>
                        </a:rPr>
                        <a:t>до</a:t>
                      </a:r>
                      <a:r>
                        <a:rPr lang="ru-RU" b="1" baseline="0" dirty="0" smtClean="0">
                          <a:latin typeface="HSE Sans" panose="02000000000000000000" pitchFamily="50" charset="-52"/>
                        </a:rPr>
                        <a:t> </a:t>
                      </a:r>
                      <a:r>
                        <a:rPr lang="ru-RU" b="1" dirty="0" smtClean="0">
                          <a:latin typeface="HSE Sans" panose="02000000000000000000" pitchFamily="50" charset="-52"/>
                        </a:rPr>
                        <a:t>10</a:t>
                      </a:r>
                      <a:r>
                        <a:rPr lang="ru-RU" b="1" baseline="0" dirty="0" smtClean="0">
                          <a:latin typeface="HSE Sans" panose="02000000000000000000" pitchFamily="50" charset="-52"/>
                        </a:rPr>
                        <a:t> </a:t>
                      </a:r>
                      <a:r>
                        <a:rPr lang="ru-RU" b="1" dirty="0" smtClean="0">
                          <a:latin typeface="HSE Sans" panose="02000000000000000000" pitchFamily="50" charset="-52"/>
                        </a:rPr>
                        <a:t>февраля</a:t>
                      </a:r>
                      <a:endParaRPr lang="ru-RU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495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0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290430"/>
            <a:ext cx="11098102" cy="416179"/>
          </a:xfrm>
        </p:spPr>
        <p:txBody>
          <a:bodyPr>
            <a:noAutofit/>
          </a:bodyPr>
          <a:lstStyle/>
          <a:p>
            <a:r>
              <a:rPr lang="ru-RU" sz="1950" b="1" dirty="0">
                <a:latin typeface="HSE Sans" panose="02000000000000000000" pitchFamily="50" charset="-52"/>
              </a:rPr>
              <a:t>П</a:t>
            </a:r>
            <a:r>
              <a:rPr lang="ru-RU" sz="1950" b="1" dirty="0" smtClean="0">
                <a:latin typeface="HSE Sans" panose="02000000000000000000" pitchFamily="50" charset="-52"/>
              </a:rPr>
              <a:t>акет документов</a:t>
            </a:r>
            <a:r>
              <a:rPr lang="ru-RU" sz="1950" b="1" dirty="0">
                <a:latin typeface="HSE Sans" panose="02000000000000000000" pitchFamily="50" charset="-52"/>
              </a:rPr>
              <a:t> </a:t>
            </a:r>
            <a:r>
              <a:rPr lang="ru-RU" sz="1950" b="1" dirty="0" smtClean="0">
                <a:latin typeface="HSE Sans" panose="02000000000000000000" pitchFamily="50" charset="-52"/>
              </a:rPr>
              <a:t>для заявки</a:t>
            </a:r>
            <a:endParaRPr lang="ru-RU" sz="1950" dirty="0">
              <a:latin typeface="HSE Sans" panose="02000000000000000000" pitchFamily="50" charset="-52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67812" cy="408109"/>
          </a:xfrm>
        </p:spPr>
        <p:txBody>
          <a:bodyPr/>
          <a:lstStyle/>
          <a:p>
            <a:r>
              <a:rPr lang="ru-RU" sz="1200" dirty="0"/>
              <a:t>Медали с премиями РАН для молодых ученых и студентов вузов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740889" cy="408109"/>
          </a:xfrm>
        </p:spPr>
        <p:txBody>
          <a:bodyPr/>
          <a:lstStyle/>
          <a:p>
            <a:r>
              <a:rPr lang="ru-RU" sz="1200" dirty="0">
                <a:latin typeface="HSE Sans" panose="02000000000000000000" pitchFamily="50" charset="-52"/>
              </a:rPr>
              <a:t>Пакет документов для заявки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56944" y="561900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sz="1400" dirty="0" smtClean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algn="r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6" name="Текст 1"/>
          <p:cNvSpPr>
            <a:spLocks noGrp="1"/>
          </p:cNvSpPr>
          <p:nvPr>
            <p:ph type="body" sz="quarter" idx="13"/>
          </p:nvPr>
        </p:nvSpPr>
        <p:spPr>
          <a:xfrm>
            <a:off x="1143688" y="570531"/>
            <a:ext cx="2168549" cy="415925"/>
          </a:xfrm>
        </p:spPr>
        <p:txBody>
          <a:bodyPr/>
          <a:lstStyle/>
          <a:p>
            <a:r>
              <a:rPr lang="ru-RU" sz="1200" dirty="0" smtClean="0">
                <a:latin typeface="HSE Sans" panose="02000000000000000000" pitchFamily="50" charset="-52"/>
              </a:rPr>
              <a:t>НИУ ВШЭ – Санкт-Петербург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914010"/>
              </p:ext>
            </p:extLst>
          </p:nvPr>
        </p:nvGraphicFramePr>
        <p:xfrm>
          <a:off x="485775" y="1706609"/>
          <a:ext cx="11198222" cy="45920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0050">
                  <a:extLst>
                    <a:ext uri="{9D8B030D-6E8A-4147-A177-3AD203B41FA5}">
                      <a16:colId xmlns:a16="http://schemas.microsoft.com/office/drawing/2014/main" val="1041994428"/>
                    </a:ext>
                  </a:extLst>
                </a:gridCol>
                <a:gridCol w="4400550">
                  <a:extLst>
                    <a:ext uri="{9D8B030D-6E8A-4147-A177-3AD203B41FA5}">
                      <a16:colId xmlns:a16="http://schemas.microsoft.com/office/drawing/2014/main" val="3170572290"/>
                    </a:ext>
                  </a:extLst>
                </a:gridCol>
                <a:gridCol w="4829175">
                  <a:extLst>
                    <a:ext uri="{9D8B030D-6E8A-4147-A177-3AD203B41FA5}">
                      <a16:colId xmlns:a16="http://schemas.microsoft.com/office/drawing/2014/main" val="1598310837"/>
                    </a:ext>
                  </a:extLst>
                </a:gridCol>
                <a:gridCol w="1568447">
                  <a:extLst>
                    <a:ext uri="{9D8B030D-6E8A-4147-A177-3AD203B41FA5}">
                      <a16:colId xmlns:a16="http://schemas.microsoft.com/office/drawing/2014/main" val="42433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HSE Sans" panose="02000000000000000000" pitchFamily="50" charset="-52"/>
                        </a:rPr>
                        <a:t>№</a:t>
                      </a:r>
                      <a:endParaRPr lang="ru-RU" sz="1600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HSE Sans" panose="02000000000000000000" pitchFamily="50" charset="-52"/>
                        </a:rPr>
                        <a:t>Название</a:t>
                      </a:r>
                      <a:endParaRPr lang="ru-RU" sz="1600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HSE Sans" panose="02000000000000000000" pitchFamily="50" charset="-52"/>
                        </a:rPr>
                        <a:t>Комментарии</a:t>
                      </a:r>
                      <a:endParaRPr lang="ru-RU" sz="1600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HSE Sans" panose="02000000000000000000" pitchFamily="50" charset="-52"/>
                        </a:rPr>
                        <a:t>Формат</a:t>
                      </a:r>
                      <a:endParaRPr lang="ru-RU" sz="1600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5635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HSE Sans" panose="02000000000000000000" pitchFamily="50" charset="-52"/>
                        </a:rPr>
                        <a:t>1</a:t>
                      </a:r>
                      <a:endParaRPr lang="ru-RU" sz="1600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HSE Sans" panose="02000000000000000000" pitchFamily="50" charset="-52"/>
                        </a:rPr>
                        <a:t>Основная информация о работе/цикле работ и авторе/авторах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Структура файла идентична </a:t>
                      </a:r>
                      <a:r>
                        <a:rPr lang="ru-RU" sz="1400" b="0" i="1" kern="1200" baseline="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форме с сайта конкурса, которую после проверки заявки в УНИ предстоит заполнить на сайте конкурса самостоятельно</a:t>
                      </a:r>
                      <a:endParaRPr lang="ru-RU" sz="1400" b="0" i="1" kern="1200" dirty="0">
                        <a:solidFill>
                          <a:schemeClr val="dk1"/>
                        </a:solidFill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doc,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docx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 в УНИ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79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HSE Sans" panose="02000000000000000000" pitchFamily="50" charset="-52"/>
                        </a:rPr>
                        <a:t>2</a:t>
                      </a:r>
                      <a:endParaRPr lang="ru-RU" sz="1600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HSE Sans" panose="02000000000000000000" pitchFamily="50" charset="-52"/>
                        </a:rPr>
                        <a:t>Список опубликованных с участием автора научных работ, монографий, выступлений на крупных научных конференциях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1" kern="1200" baseline="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Оформлять по шаблону в файле и/или по ГОСТу. Рекомендуем оставлять </a:t>
                      </a:r>
                      <a:r>
                        <a:rPr lang="ru-RU" sz="1400" b="0" i="1" kern="1200" baseline="0" dirty="0" err="1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кликабельные</a:t>
                      </a:r>
                      <a:r>
                        <a:rPr lang="ru-RU" sz="1400" b="0" i="1" kern="1200" baseline="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 ссылки для онлайн-доступа</a:t>
                      </a:r>
                      <a:endParaRPr lang="ru-RU" sz="1400" b="0" i="1" kern="1200" dirty="0">
                        <a:solidFill>
                          <a:schemeClr val="dk1"/>
                        </a:solidFill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doc,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docx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, pdf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783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HSE Sans" panose="02000000000000000000" pitchFamily="50" charset="-52"/>
                        </a:rPr>
                        <a:t>3</a:t>
                      </a:r>
                      <a:endParaRPr lang="ru-RU" sz="1600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HSE Sans" panose="02000000000000000000" pitchFamily="50" charset="-52"/>
                        </a:rPr>
                        <a:t>Список полученных с участием автора грантов, премий, научных стажировок и т.п.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Постарайтесь указывать полные</a:t>
                      </a:r>
                      <a:r>
                        <a:rPr lang="ru-RU" sz="1400" b="0" i="1" kern="1200" baseline="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 наименования</a:t>
                      </a:r>
                      <a:endParaRPr lang="ru-RU" sz="1400" b="0" i="1" kern="1200" dirty="0">
                        <a:solidFill>
                          <a:schemeClr val="dk1"/>
                        </a:solidFill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doc,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docx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, pdf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2854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HSE Sans" panose="02000000000000000000" pitchFamily="50" charset="-52"/>
                        </a:rPr>
                        <a:t>4</a:t>
                      </a:r>
                      <a:endParaRPr lang="ru-RU" sz="1600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HSE Sans" panose="02000000000000000000" pitchFamily="50" charset="-52"/>
                        </a:rPr>
                        <a:t>Представление-отзыв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Проект в формате </a:t>
                      </a: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doc, </a:t>
                      </a:r>
                      <a:r>
                        <a:rPr lang="en-US" sz="1400" b="0" i="1" kern="1200" dirty="0" err="1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docx</a:t>
                      </a: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отправить в УНИ, после проверки работы будет подписан и отправлен заявителю в формате </a:t>
                      </a: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pdf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 для подачи заявки через сайт</a:t>
                      </a:r>
                      <a:endParaRPr lang="ru-RU" sz="1400" b="0" i="1" kern="1200" dirty="0">
                        <a:solidFill>
                          <a:schemeClr val="dk1"/>
                        </a:solidFill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doc,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docx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 в УНИ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pdf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 на сайт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893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HSE Sans" panose="02000000000000000000" pitchFamily="50" charset="-52"/>
                        </a:rPr>
                        <a:t>5</a:t>
                      </a:r>
                      <a:endParaRPr lang="ru-RU" sz="1600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Согласие на сбор, хранение и обработку персональных данных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Распечатать, заполнить </a:t>
                      </a:r>
                      <a:r>
                        <a:rPr lang="ru-RU" sz="1400" b="0" i="1" u="sng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от руки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, отсканировать. Оригинал в УНИ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pdf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 + оригинал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5801402"/>
                  </a:ext>
                </a:extLst>
              </a:tr>
              <a:tr h="77692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HSE Sans" panose="02000000000000000000" pitchFamily="50" charset="-52"/>
                        </a:rPr>
                        <a:t>6</a:t>
                      </a:r>
                      <a:endParaRPr lang="ru-RU" sz="1600" b="1" dirty="0">
                        <a:latin typeface="HSE Sans" panose="020000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Текст работы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Если выдвигается цикл работ, то предоставляется первая или главная из них. Через</a:t>
                      </a:r>
                      <a:r>
                        <a:rPr lang="ru-RU" sz="1400" b="0" i="1" kern="1200" baseline="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 сайт подается полный текст, включая иллюстрации и библиографию</a:t>
                      </a:r>
                      <a:endParaRPr lang="ru-RU" sz="1400" b="0" i="1" kern="1200" dirty="0">
                        <a:solidFill>
                          <a:schemeClr val="dk1"/>
                        </a:solidFill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pdf</a:t>
                      </a:r>
                      <a:endParaRPr lang="ru-RU" sz="1500" kern="1200" dirty="0" smtClean="0">
                        <a:solidFill>
                          <a:schemeClr val="dk1"/>
                        </a:solidFill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0675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9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143688" y="570531"/>
            <a:ext cx="2168549" cy="415925"/>
          </a:xfrm>
        </p:spPr>
        <p:txBody>
          <a:bodyPr/>
          <a:lstStyle/>
          <a:p>
            <a:r>
              <a:rPr lang="ru-RU" sz="1200" dirty="0" smtClean="0">
                <a:latin typeface="HSE Sans" panose="02000000000000000000" pitchFamily="50" charset="-52"/>
              </a:rPr>
              <a:t>НИУ ВШЭ – Санкт-Петербург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528682" cy="408109"/>
          </a:xfrm>
        </p:spPr>
        <p:txBody>
          <a:bodyPr/>
          <a:lstStyle/>
          <a:p>
            <a:r>
              <a:rPr lang="ru-RU" sz="1200" dirty="0"/>
              <a:t>Медали с премиями РАН для молодых ученых и студентов вузов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6312665" y="548720"/>
            <a:ext cx="3937375" cy="408109"/>
          </a:xfrm>
        </p:spPr>
        <p:txBody>
          <a:bodyPr/>
          <a:lstStyle/>
          <a:p>
            <a:r>
              <a:rPr lang="ru-RU" sz="1200" dirty="0" smtClean="0">
                <a:latin typeface="HSE Sans" panose="02000000000000000000" pitchFamily="50" charset="-52"/>
              </a:rPr>
              <a:t>Контактная информация</a:t>
            </a:r>
            <a:endParaRPr lang="ru-RU" sz="1200" dirty="0">
              <a:latin typeface="HSE Sans" panose="02000000000000000000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085" y="1636093"/>
            <a:ext cx="110018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HSE Sans" panose="02000000000000000000" pitchFamily="2" charset="0"/>
              </a:rPr>
              <a:t>Прием заявок осуществляет Отдел </a:t>
            </a:r>
            <a:r>
              <a:rPr lang="ru-RU" b="1" dirty="0">
                <a:latin typeface="HSE Sans" panose="02000000000000000000" pitchFamily="2" charset="0"/>
              </a:rPr>
              <a:t>академического </a:t>
            </a:r>
            <a:r>
              <a:rPr lang="ru-RU" b="1" dirty="0" smtClean="0">
                <a:latin typeface="HSE Sans" panose="02000000000000000000" pitchFamily="2" charset="0"/>
              </a:rPr>
              <a:t>развития Управления научных исследований </a:t>
            </a:r>
            <a:br>
              <a:rPr lang="ru-RU" b="1" dirty="0" smtClean="0">
                <a:latin typeface="HSE Sans" panose="02000000000000000000" pitchFamily="2" charset="0"/>
              </a:rPr>
            </a:br>
            <a:r>
              <a:rPr lang="ru-RU" b="1" dirty="0" smtClean="0">
                <a:latin typeface="HSE Sans" panose="02000000000000000000" pitchFamily="2" charset="0"/>
              </a:rPr>
              <a:t>НИУ ВШЭ – Санкт-Петербург:</a:t>
            </a:r>
          </a:p>
          <a:p>
            <a:endParaRPr lang="ru-RU" b="1" dirty="0">
              <a:latin typeface="HSE Sans" panose="02000000000000000000" pitchFamily="2" charset="0"/>
            </a:endParaRPr>
          </a:p>
          <a:p>
            <a:endParaRPr lang="ru-RU" b="1" dirty="0" smtClean="0">
              <a:latin typeface="HSE Sans" panose="02000000000000000000" pitchFamily="2" charset="0"/>
            </a:endParaRPr>
          </a:p>
          <a:p>
            <a:endParaRPr lang="ru-RU" b="1" dirty="0">
              <a:latin typeface="HSE Sans" panose="02000000000000000000" pitchFamily="2" charset="0"/>
            </a:endParaRPr>
          </a:p>
          <a:p>
            <a:endParaRPr lang="ru-RU" b="1" dirty="0" smtClean="0">
              <a:latin typeface="HSE Sans" panose="02000000000000000000" pitchFamily="2" charset="0"/>
            </a:endParaRPr>
          </a:p>
          <a:p>
            <a:endParaRPr lang="ru-RU" b="1" dirty="0">
              <a:latin typeface="HSE Sans" panose="02000000000000000000" pitchFamily="2" charset="0"/>
            </a:endParaRPr>
          </a:p>
          <a:p>
            <a:endParaRPr lang="ru-RU" b="1" dirty="0" smtClean="0">
              <a:latin typeface="HSE Sans" panose="02000000000000000000" pitchFamily="2" charset="0"/>
            </a:endParaRPr>
          </a:p>
          <a:p>
            <a:endParaRPr lang="ru-RU" b="1" dirty="0">
              <a:latin typeface="HSE Sans" panose="02000000000000000000" pitchFamily="2" charset="0"/>
            </a:endParaRPr>
          </a:p>
          <a:p>
            <a:endParaRPr lang="ru-RU" b="1" dirty="0" smtClean="0">
              <a:latin typeface="HSE Sans" panose="02000000000000000000" pitchFamily="2" charset="0"/>
            </a:endParaRPr>
          </a:p>
          <a:p>
            <a:endParaRPr lang="ru-RU" b="1" dirty="0" smtClean="0">
              <a:latin typeface="HSE Sans" panose="02000000000000000000" pitchFamily="2" charset="0"/>
            </a:endParaRPr>
          </a:p>
          <a:p>
            <a:r>
              <a:rPr lang="ru-RU" b="1" dirty="0" smtClean="0">
                <a:latin typeface="HSE Sans" panose="02000000000000000000" pitchFamily="2" charset="0"/>
              </a:rPr>
              <a:t>Прием заявок </a:t>
            </a:r>
            <a:r>
              <a:rPr lang="ru-RU" b="1" dirty="0">
                <a:latin typeface="HSE Sans" panose="02000000000000000000" pitchFamily="2" charset="0"/>
              </a:rPr>
              <a:t>до </a:t>
            </a:r>
            <a:r>
              <a:rPr lang="ru-RU" b="1" dirty="0" smtClean="0">
                <a:latin typeface="HSE Sans" panose="02000000000000000000" pitchFamily="2" charset="0"/>
              </a:rPr>
              <a:t>2 февраля </a:t>
            </a:r>
            <a:r>
              <a:rPr lang="ru-RU" b="1" dirty="0">
                <a:latin typeface="HSE Sans" panose="02000000000000000000" pitchFamily="2" charset="0"/>
              </a:rPr>
              <a:t>2025 </a:t>
            </a:r>
            <a:r>
              <a:rPr lang="ru-RU" b="1" dirty="0" smtClean="0">
                <a:latin typeface="HSE Sans" panose="02000000000000000000" pitchFamily="2" charset="0"/>
              </a:rPr>
              <a:t>года.</a:t>
            </a:r>
            <a:endParaRPr lang="ru-RU" b="1" dirty="0">
              <a:latin typeface="HSE San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5265" y="2846175"/>
            <a:ext cx="3301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HSE Sans" panose="02000000000000000000" pitchFamily="2" charset="0"/>
              </a:rPr>
              <a:t>Шихирина Кристина Андреевна</a:t>
            </a:r>
          </a:p>
          <a:p>
            <a:r>
              <a:rPr lang="ru-RU" sz="1600" dirty="0" smtClean="0">
                <a:latin typeface="HSE Sans" panose="02000000000000000000" pitchFamily="2" charset="0"/>
              </a:rPr>
              <a:t>ведущий эксперт</a:t>
            </a:r>
          </a:p>
          <a:p>
            <a:endParaRPr lang="ru-RU" sz="1600" dirty="0" smtClean="0">
              <a:latin typeface="HSE Sans" panose="02000000000000000000" pitchFamily="2" charset="0"/>
            </a:endParaRPr>
          </a:p>
          <a:p>
            <a:r>
              <a:rPr lang="en-US" sz="1600" dirty="0" smtClean="0">
                <a:latin typeface="HSE Sans" panose="02000000000000000000" pitchFamily="2" charset="0"/>
                <a:hlinkClick r:id="rId3"/>
              </a:rPr>
              <a:t>kshihirina@hse.ru</a:t>
            </a:r>
            <a:endParaRPr lang="ru-RU" sz="1600" dirty="0" smtClean="0">
              <a:latin typeface="HSE Sans" panose="02000000000000000000" pitchFamily="2" charset="0"/>
            </a:endParaRPr>
          </a:p>
          <a:p>
            <a:r>
              <a:rPr lang="ru-RU" sz="1600" dirty="0">
                <a:latin typeface="HSE Sans" panose="02000000000000000000" pitchFamily="2" charset="0"/>
              </a:rPr>
              <a:t>+7 (812) 644-59-10 (61271</a:t>
            </a:r>
            <a:r>
              <a:rPr lang="ru-RU" sz="1600" dirty="0" smtClean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1315" t="4127" r="9564" b="-1"/>
          <a:stretch/>
        </p:blipFill>
        <p:spPr>
          <a:xfrm>
            <a:off x="701385" y="2724528"/>
            <a:ext cx="1563110" cy="15667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9271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96afe77-3acb-4328-97fc-408e1bde3ecd"/>
    <ds:schemaRef ds:uri="9875bd71-cde8-496c-a136-433f55d5e6d0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3667</TotalTime>
  <Words>772</Words>
  <Application>Microsoft Office PowerPoint</Application>
  <PresentationFormat>Широкоэкранный</PresentationFormat>
  <Paragraphs>145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HSE Sans</vt:lpstr>
      <vt:lpstr>Wingdings</vt:lpstr>
      <vt:lpstr>Office Theme</vt:lpstr>
      <vt:lpstr>Медали с премиями РАН для молодых ученых и студентов вузов  коротко о порядке оформления и предоставления работ на соискание медалей с премиями</vt:lpstr>
      <vt:lpstr>Общая информация</vt:lpstr>
      <vt:lpstr>Направления конкурса</vt:lpstr>
      <vt:lpstr>Презентация PowerPoint</vt:lpstr>
      <vt:lpstr>Алгоритм подачи заявки для молодых ученых и студентов НИУ ВШЭ – Санкт-Петербург</vt:lpstr>
      <vt:lpstr>Пакет документов для заявки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Шихирина Кристина Андреевна</cp:lastModifiedBy>
  <cp:revision>356</cp:revision>
  <cp:lastPrinted>2023-08-22T12:05:24Z</cp:lastPrinted>
  <dcterms:created xsi:type="dcterms:W3CDTF">2021-11-11T08:52:47Z</dcterms:created>
  <dcterms:modified xsi:type="dcterms:W3CDTF">2025-01-22T13:57:17Z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