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1" r:id="rId4"/>
    <p:sldId id="265" r:id="rId5"/>
    <p:sldId id="266" r:id="rId6"/>
    <p:sldId id="268" r:id="rId7"/>
    <p:sldId id="277" r:id="rId8"/>
    <p:sldId id="298" r:id="rId9"/>
    <p:sldId id="278" r:id="rId10"/>
    <p:sldId id="280" r:id="rId11"/>
    <p:sldId id="263" r:id="rId12"/>
    <p:sldId id="272" r:id="rId13"/>
    <p:sldId id="288" r:id="rId14"/>
    <p:sldId id="294" r:id="rId15"/>
    <p:sldId id="285" r:id="rId16"/>
    <p:sldId id="284" r:id="rId17"/>
    <p:sldId id="291" r:id="rId18"/>
    <p:sldId id="286" r:id="rId19"/>
    <p:sldId id="273" r:id="rId20"/>
    <p:sldId id="274" r:id="rId21"/>
    <p:sldId id="279" r:id="rId22"/>
    <p:sldId id="292" r:id="rId23"/>
    <p:sldId id="293" r:id="rId24"/>
    <p:sldId id="281" r:id="rId25"/>
    <p:sldId id="275" r:id="rId26"/>
    <p:sldId id="276" r:id="rId27"/>
    <p:sldId id="296" r:id="rId28"/>
    <p:sldId id="297" r:id="rId29"/>
    <p:sldId id="295" r:id="rId30"/>
  </p:sldIdLst>
  <p:sldSz cx="9144000" cy="6858000" type="screen4x3"/>
  <p:notesSz cx="679450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E4EB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>
        <p:scale>
          <a:sx n="66" d="100"/>
          <a:sy n="66" d="100"/>
        </p:scale>
        <p:origin x="-546" y="-90"/>
      </p:cViewPr>
      <p:guideLst>
        <p:guide orient="horz" pos="2160"/>
        <p:guide pos="2880"/>
        <p:guide pos="3560"/>
        <p:guide pos="35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ubin.O3\&#1052;&#1086;&#1080;%20&#1076;&#1086;&#1082;&#1091;&#1084;&#1077;&#1085;&#1090;&#1099;\&#1064;&#1091;&#1073;&#1080;&#1085;\&#1056;&#1040;&#1041;&#1054;&#1058;&#1040;%20&#1087;&#1086;%20&#1084;&#1077;&#1089;&#1103;&#1094;&#1072;&#1084;\&#1057;&#1077;&#1085;&#1090;&#1103;&#1073;&#1088;&#1100;\&#1055;&#1088;&#1072;&#1074;&#1083;&#1077;&#1085;&#1080;&#1077;%207.10\&#1057;&#1083;&#1072;&#1081;&#1076;&#1099;\&#1050;&#1086;&#1087;&#1080;&#1103;%20&#1050;&#1086;&#1087;&#1080;&#1103;%20&#1050;&#1085;&#1080;&#1075;&#1072;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ubin.O3\&#1052;&#1086;&#1080;%20&#1076;&#1086;&#1082;&#1091;&#1084;&#1077;&#1085;&#1090;&#1099;\&#1064;&#1091;&#1073;&#1080;&#1085;\&#1056;&#1040;&#1041;&#1054;&#1058;&#1040;%20&#1087;&#1086;%20&#1084;&#1077;&#1089;&#1103;&#1094;&#1072;&#1084;\&#1057;&#1077;&#1085;&#1090;&#1103;&#1073;&#1088;&#1100;\&#1055;&#1088;&#1072;&#1074;&#1083;&#1077;&#1085;&#1080;&#1077;%207.10\&#1057;&#1083;&#1072;&#1081;&#1076;&#1099;\&#1050;&#1086;&#1087;&#1080;&#1103;%20&#1050;&#1086;&#1087;&#1080;&#1103;%20&#1050;&#1085;&#1080;&#1075;&#1072;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Shubin.O3\&#1052;&#1086;&#1080;%20&#1076;&#1086;&#1082;&#1091;&#1084;&#1077;&#1085;&#1090;&#1099;\&#1064;&#1091;&#1073;&#1080;&#1085;\&#1056;&#1040;&#1041;&#1054;&#1058;&#1040;%20&#1087;&#1086;%20&#1084;&#1077;&#1089;&#1103;&#1094;&#1072;&#1084;\&#1057;&#1077;&#1085;&#1090;&#1103;&#1073;&#1088;&#1100;\&#1055;&#1088;&#1072;&#1074;&#1083;&#1077;&#1085;&#1080;&#1077;%207.10\&#1057;&#1083;&#1072;&#1081;&#1076;&#1099;\&#1050;&#1086;&#1087;&#1080;&#1103;%20&#1050;&#1085;&#1080;&#1075;&#1072;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C0504D">
                      <a:lumMod val="75000"/>
                    </a:srgbClr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C0504D">
                      <a:lumMod val="40000"/>
                      <a:lumOff val="60000"/>
                    </a:srgbClr>
                  </a:gs>
                  <a:gs pos="50000">
                    <a:srgbClr val="C0504D">
                      <a:lumMod val="40000"/>
                      <a:lumOff val="60000"/>
                    </a:srgbClr>
                  </a:gs>
                  <a:gs pos="100000">
                    <a:srgbClr val="C0504D">
                      <a:lumMod val="75000"/>
                    </a:srgbClr>
                  </a:gs>
                </a:gsLst>
                <a:lin ang="5400000" scaled="0"/>
              </a:gradFill>
            </c:spPr>
          </c:dPt>
          <c:dLbls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2012</c:v>
                </c:pt>
                <c:pt idx="2">
                  <c:v>2011</c:v>
                </c:pt>
                <c:pt idx="3">
                  <c:v>2010</c:v>
                </c:pt>
                <c:pt idx="4">
                  <c:v>2009</c:v>
                </c:pt>
                <c:pt idx="5">
                  <c:v>2008</c:v>
                </c:pt>
                <c:pt idx="6">
                  <c:v>2007</c:v>
                </c:pt>
                <c:pt idx="7">
                  <c:v>2006</c:v>
                </c:pt>
                <c:pt idx="8">
                  <c:v>2005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20.8</c:v>
                </c:pt>
                <c:pt idx="1">
                  <c:v>20</c:v>
                </c:pt>
                <c:pt idx="2">
                  <c:v>20.8</c:v>
                </c:pt>
                <c:pt idx="3">
                  <c:v>24</c:v>
                </c:pt>
                <c:pt idx="4">
                  <c:v>18.600000000000001</c:v>
                </c:pt>
                <c:pt idx="5">
                  <c:v>10.5</c:v>
                </c:pt>
                <c:pt idx="6">
                  <c:v>3.8</c:v>
                </c:pt>
                <c:pt idx="7">
                  <c:v>3</c:v>
                </c:pt>
                <c:pt idx="8">
                  <c:v>1.5</c:v>
                </c:pt>
              </c:numCache>
            </c:numRef>
          </c:val>
        </c:ser>
        <c:axId val="80244096"/>
        <c:axId val="48776704"/>
      </c:barChart>
      <c:catAx>
        <c:axId val="80244096"/>
        <c:scaling>
          <c:orientation val="minMax"/>
        </c:scaling>
        <c:axPos val="l"/>
        <c:numFmt formatCode="General" sourceLinked="1"/>
        <c:tickLblPos val="nextTo"/>
        <c:crossAx val="48776704"/>
        <c:crosses val="autoZero"/>
        <c:auto val="1"/>
        <c:lblAlgn val="ctr"/>
        <c:lblOffset val="100"/>
      </c:catAx>
      <c:valAx>
        <c:axId val="48776704"/>
        <c:scaling>
          <c:orientation val="minMax"/>
        </c:scaling>
        <c:axPos val="b"/>
        <c:numFmt formatCode="General" sourceLinked="1"/>
        <c:tickLblPos val="nextTo"/>
        <c:crossAx val="802440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8.0995950823979784E-2"/>
          <c:y val="0.11180341694896268"/>
          <c:w val="0.70359030374755349"/>
          <c:h val="0.80133699851619589"/>
        </c:manualLayout>
      </c:layout>
      <c:barChart>
        <c:barDir val="col"/>
        <c:grouping val="stacked"/>
        <c:ser>
          <c:idx val="0"/>
          <c:order val="0"/>
          <c:tx>
            <c:strRef>
              <c:f>Лист1!$A$271</c:f>
              <c:strCache>
                <c:ptCount val="1"/>
                <c:pt idx="0">
                  <c:v>иное (транспорт,образование и пр.)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Лист1!$B$271:$G$271</c:f>
              <c:numCache>
                <c:formatCode>General</c:formatCode>
                <c:ptCount val="6"/>
                <c:pt idx="0">
                  <c:v>2037</c:v>
                </c:pt>
                <c:pt idx="1">
                  <c:v>5700</c:v>
                </c:pt>
                <c:pt idx="2">
                  <c:v>6650</c:v>
                </c:pt>
                <c:pt idx="3">
                  <c:v>7600</c:v>
                </c:pt>
                <c:pt idx="4">
                  <c:v>9460</c:v>
                </c:pt>
                <c:pt idx="5">
                  <c:v>11320</c:v>
                </c:pt>
              </c:numCache>
            </c:numRef>
          </c:val>
        </c:ser>
        <c:ser>
          <c:idx val="1"/>
          <c:order val="1"/>
          <c:tx>
            <c:strRef>
              <c:f>Лист1!$A$272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Лист1!$B$272:$G$272</c:f>
              <c:numCache>
                <c:formatCode>General</c:formatCode>
                <c:ptCount val="6"/>
                <c:pt idx="0">
                  <c:v>2200</c:v>
                </c:pt>
                <c:pt idx="1">
                  <c:v>2350</c:v>
                </c:pt>
                <c:pt idx="2">
                  <c:v>3225</c:v>
                </c:pt>
                <c:pt idx="3">
                  <c:v>4100</c:v>
                </c:pt>
                <c:pt idx="4">
                  <c:v>4300</c:v>
                </c:pt>
                <c:pt idx="5">
                  <c:v>4500</c:v>
                </c:pt>
              </c:numCache>
            </c:numRef>
          </c:val>
        </c:ser>
        <c:ser>
          <c:idx val="2"/>
          <c:order val="2"/>
          <c:tx>
            <c:strRef>
              <c:f>Лист1!$A$273</c:f>
              <c:strCache>
                <c:ptCount val="1"/>
                <c:pt idx="0">
                  <c:v>оптовая и розничная торговля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Лист1!$B$273:$G$273</c:f>
              <c:numCache>
                <c:formatCode>General</c:formatCode>
                <c:ptCount val="6"/>
                <c:pt idx="0">
                  <c:v>3800</c:v>
                </c:pt>
                <c:pt idx="1">
                  <c:v>4150</c:v>
                </c:pt>
                <c:pt idx="2">
                  <c:v>5625</c:v>
                </c:pt>
                <c:pt idx="3">
                  <c:v>7100</c:v>
                </c:pt>
                <c:pt idx="4">
                  <c:v>7415</c:v>
                </c:pt>
                <c:pt idx="5">
                  <c:v>7730</c:v>
                </c:pt>
              </c:numCache>
            </c:numRef>
          </c:val>
        </c:ser>
        <c:ser>
          <c:idx val="3"/>
          <c:order val="3"/>
          <c:tx>
            <c:strRef>
              <c:f>Лист1!$A$274</c:f>
              <c:strCache>
                <c:ptCount val="1"/>
                <c:pt idx="0">
                  <c:v>недвижимость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Лист1!$B$274:$G$274</c:f>
              <c:numCache>
                <c:formatCode>General</c:formatCode>
                <c:ptCount val="6"/>
                <c:pt idx="0">
                  <c:v>1600</c:v>
                </c:pt>
                <c:pt idx="1">
                  <c:v>1620</c:v>
                </c:pt>
                <c:pt idx="2">
                  <c:v>1650</c:v>
                </c:pt>
                <c:pt idx="3">
                  <c:v>1680</c:v>
                </c:pt>
                <c:pt idx="4">
                  <c:v>1690</c:v>
                </c:pt>
                <c:pt idx="5">
                  <c:v>1700</c:v>
                </c:pt>
              </c:numCache>
            </c:numRef>
          </c:val>
        </c:ser>
        <c:ser>
          <c:idx val="4"/>
          <c:order val="4"/>
          <c:tx>
            <c:strRef>
              <c:f>Лист1!$A$275</c:f>
              <c:strCache>
                <c:ptCount val="1"/>
                <c:pt idx="0">
                  <c:v>здравоохранение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Лист1!$B$275:$G$275</c:f>
              <c:numCache>
                <c:formatCode>General</c:formatCode>
                <c:ptCount val="6"/>
                <c:pt idx="0">
                  <c:v>300</c:v>
                </c:pt>
                <c:pt idx="1">
                  <c:v>1000</c:v>
                </c:pt>
                <c:pt idx="2">
                  <c:v>2550</c:v>
                </c:pt>
                <c:pt idx="3">
                  <c:v>4100</c:v>
                </c:pt>
                <c:pt idx="4">
                  <c:v>4800</c:v>
                </c:pt>
                <c:pt idx="5">
                  <c:v>5500</c:v>
                </c:pt>
              </c:numCache>
            </c:numRef>
          </c:val>
        </c:ser>
        <c:ser>
          <c:idx val="5"/>
          <c:order val="5"/>
          <c:tx>
            <c:strRef>
              <c:f>Лист1!$A$276</c:f>
              <c:strCache>
                <c:ptCount val="1"/>
                <c:pt idx="0">
                  <c:v>гостиницы и рестораны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Лист1!$B$276:$G$276</c:f>
              <c:numCache>
                <c:formatCode>General</c:formatCode>
                <c:ptCount val="6"/>
                <c:pt idx="0">
                  <c:v>600</c:v>
                </c:pt>
                <c:pt idx="1">
                  <c:v>1000</c:v>
                </c:pt>
                <c:pt idx="2">
                  <c:v>2850</c:v>
                </c:pt>
                <c:pt idx="3">
                  <c:v>4700</c:v>
                </c:pt>
                <c:pt idx="4">
                  <c:v>4900</c:v>
                </c:pt>
                <c:pt idx="5">
                  <c:v>5100</c:v>
                </c:pt>
              </c:numCache>
            </c:numRef>
          </c:val>
        </c:ser>
        <c:ser>
          <c:idx val="6"/>
          <c:order val="6"/>
          <c:tx>
            <c:strRef>
              <c:f>Лист1!$A$277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Лист1!$B$277:$G$277</c:f>
              <c:numCache>
                <c:formatCode>General</c:formatCode>
                <c:ptCount val="6"/>
                <c:pt idx="0">
                  <c:v>2500</c:v>
                </c:pt>
                <c:pt idx="1">
                  <c:v>2750</c:v>
                </c:pt>
                <c:pt idx="2">
                  <c:v>3500</c:v>
                </c:pt>
                <c:pt idx="3">
                  <c:v>4250</c:v>
                </c:pt>
                <c:pt idx="4">
                  <c:v>4450</c:v>
                </c:pt>
                <c:pt idx="5">
                  <c:v>4650</c:v>
                </c:pt>
              </c:numCache>
            </c:numRef>
          </c:val>
        </c:ser>
        <c:ser>
          <c:idx val="7"/>
          <c:order val="7"/>
          <c:tx>
            <c:strRef>
              <c:f>Лист1!$A$278</c:f>
              <c:strCache>
                <c:ptCount val="1"/>
                <c:pt idx="0">
                  <c:v>инновации</c:v>
                </c:pt>
              </c:strCache>
            </c:strRef>
          </c:tx>
          <c:spPr>
            <a:solidFill>
              <a:srgbClr val="C0504D"/>
            </a:solidFill>
          </c:spPr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Лист1!$B$278:$G$278</c:f>
              <c:numCache>
                <c:formatCode>General</c:formatCode>
                <c:ptCount val="6"/>
                <c:pt idx="0">
                  <c:v>183</c:v>
                </c:pt>
                <c:pt idx="1">
                  <c:v>500</c:v>
                </c:pt>
                <c:pt idx="2">
                  <c:v>2250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</c:numCache>
            </c:numRef>
          </c:val>
        </c:ser>
        <c:overlap val="100"/>
        <c:axId val="98653696"/>
        <c:axId val="98655232"/>
      </c:barChart>
      <c:catAx>
        <c:axId val="986536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655232"/>
        <c:crosses val="autoZero"/>
        <c:auto val="1"/>
        <c:lblAlgn val="ctr"/>
        <c:lblOffset val="100"/>
        <c:tickLblSkip val="1"/>
        <c:tickMarkSkip val="1"/>
      </c:catAx>
      <c:valAx>
        <c:axId val="9865523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Млн.чел</a:t>
                </a: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3.1755314109583585E-2"/>
              <c:y val="2.3294850079789476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8653696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6.1440806480211281E-2"/>
          <c:y val="0.11180341694896268"/>
          <c:w val="0.91296223408314015"/>
          <c:h val="0.80133699851619589"/>
        </c:manualLayout>
      </c:layout>
      <c:barChart>
        <c:barDir val="col"/>
        <c:grouping val="stacked"/>
        <c:ser>
          <c:idx val="0"/>
          <c:order val="0"/>
          <c:tx>
            <c:strRef>
              <c:f>Лист1!$A$271</c:f>
              <c:strCache>
                <c:ptCount val="1"/>
                <c:pt idx="0">
                  <c:v>иное (транспорт,образование и пр.)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Лист1!$B$271:$G$271</c:f>
              <c:numCache>
                <c:formatCode>General</c:formatCode>
                <c:ptCount val="6"/>
                <c:pt idx="0">
                  <c:v>2037</c:v>
                </c:pt>
                <c:pt idx="1">
                  <c:v>5700</c:v>
                </c:pt>
                <c:pt idx="2">
                  <c:v>6650</c:v>
                </c:pt>
                <c:pt idx="3">
                  <c:v>7600</c:v>
                </c:pt>
                <c:pt idx="4">
                  <c:v>9460</c:v>
                </c:pt>
                <c:pt idx="5">
                  <c:v>11320</c:v>
                </c:pt>
              </c:numCache>
            </c:numRef>
          </c:val>
        </c:ser>
        <c:ser>
          <c:idx val="1"/>
          <c:order val="1"/>
          <c:tx>
            <c:strRef>
              <c:f>Лист1!$A$272</c:f>
              <c:strCache>
                <c:ptCount val="1"/>
                <c:pt idx="0">
                  <c:v>строительство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Лист1!$B$272:$G$272</c:f>
              <c:numCache>
                <c:formatCode>General</c:formatCode>
                <c:ptCount val="6"/>
                <c:pt idx="0">
                  <c:v>2200</c:v>
                </c:pt>
                <c:pt idx="1">
                  <c:v>2350</c:v>
                </c:pt>
                <c:pt idx="2">
                  <c:v>3225</c:v>
                </c:pt>
                <c:pt idx="3">
                  <c:v>4100</c:v>
                </c:pt>
                <c:pt idx="4">
                  <c:v>4300</c:v>
                </c:pt>
                <c:pt idx="5">
                  <c:v>4500</c:v>
                </c:pt>
              </c:numCache>
            </c:numRef>
          </c:val>
        </c:ser>
        <c:ser>
          <c:idx val="2"/>
          <c:order val="2"/>
          <c:tx>
            <c:strRef>
              <c:f>Лист1!$A$273</c:f>
              <c:strCache>
                <c:ptCount val="1"/>
                <c:pt idx="0">
                  <c:v>оптовая и розничная торговля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Лист1!$B$273:$G$273</c:f>
              <c:numCache>
                <c:formatCode>General</c:formatCode>
                <c:ptCount val="6"/>
                <c:pt idx="0">
                  <c:v>3800</c:v>
                </c:pt>
                <c:pt idx="1">
                  <c:v>4150</c:v>
                </c:pt>
                <c:pt idx="2">
                  <c:v>5625</c:v>
                </c:pt>
                <c:pt idx="3">
                  <c:v>7100</c:v>
                </c:pt>
                <c:pt idx="4">
                  <c:v>7415</c:v>
                </c:pt>
                <c:pt idx="5">
                  <c:v>7730</c:v>
                </c:pt>
              </c:numCache>
            </c:numRef>
          </c:val>
        </c:ser>
        <c:ser>
          <c:idx val="3"/>
          <c:order val="3"/>
          <c:tx>
            <c:strRef>
              <c:f>Лист1!$A$274</c:f>
              <c:strCache>
                <c:ptCount val="1"/>
                <c:pt idx="0">
                  <c:v>недвижимость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Лист1!$B$274:$G$274</c:f>
              <c:numCache>
                <c:formatCode>General</c:formatCode>
                <c:ptCount val="6"/>
                <c:pt idx="0">
                  <c:v>1600</c:v>
                </c:pt>
                <c:pt idx="1">
                  <c:v>1620</c:v>
                </c:pt>
                <c:pt idx="2">
                  <c:v>1650</c:v>
                </c:pt>
                <c:pt idx="3">
                  <c:v>1680</c:v>
                </c:pt>
                <c:pt idx="4">
                  <c:v>1690</c:v>
                </c:pt>
                <c:pt idx="5">
                  <c:v>1700</c:v>
                </c:pt>
              </c:numCache>
            </c:numRef>
          </c:val>
        </c:ser>
        <c:ser>
          <c:idx val="4"/>
          <c:order val="4"/>
          <c:tx>
            <c:strRef>
              <c:f>Лист1!$A$275</c:f>
              <c:strCache>
                <c:ptCount val="1"/>
                <c:pt idx="0">
                  <c:v>здравоохранение 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Лист1!$B$275:$G$275</c:f>
              <c:numCache>
                <c:formatCode>General</c:formatCode>
                <c:ptCount val="6"/>
                <c:pt idx="0">
                  <c:v>300</c:v>
                </c:pt>
                <c:pt idx="1">
                  <c:v>1000</c:v>
                </c:pt>
                <c:pt idx="2">
                  <c:v>2550</c:v>
                </c:pt>
                <c:pt idx="3">
                  <c:v>4100</c:v>
                </c:pt>
                <c:pt idx="4">
                  <c:v>4800</c:v>
                </c:pt>
                <c:pt idx="5">
                  <c:v>5500</c:v>
                </c:pt>
              </c:numCache>
            </c:numRef>
          </c:val>
        </c:ser>
        <c:ser>
          <c:idx val="5"/>
          <c:order val="5"/>
          <c:tx>
            <c:strRef>
              <c:f>Лист1!$A$276</c:f>
              <c:strCache>
                <c:ptCount val="1"/>
                <c:pt idx="0">
                  <c:v>гостиницы и рестораны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Лист1!$B$276:$G$276</c:f>
              <c:numCache>
                <c:formatCode>General</c:formatCode>
                <c:ptCount val="6"/>
                <c:pt idx="0">
                  <c:v>600</c:v>
                </c:pt>
                <c:pt idx="1">
                  <c:v>1000</c:v>
                </c:pt>
                <c:pt idx="2">
                  <c:v>2850</c:v>
                </c:pt>
                <c:pt idx="3">
                  <c:v>4700</c:v>
                </c:pt>
                <c:pt idx="4">
                  <c:v>4900</c:v>
                </c:pt>
                <c:pt idx="5">
                  <c:v>5100</c:v>
                </c:pt>
              </c:numCache>
            </c:numRef>
          </c:val>
        </c:ser>
        <c:ser>
          <c:idx val="6"/>
          <c:order val="6"/>
          <c:tx>
            <c:strRef>
              <c:f>Лист1!$A$277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Лист1!$B$277:$G$277</c:f>
              <c:numCache>
                <c:formatCode>General</c:formatCode>
                <c:ptCount val="6"/>
                <c:pt idx="0">
                  <c:v>2500</c:v>
                </c:pt>
                <c:pt idx="1">
                  <c:v>2750</c:v>
                </c:pt>
                <c:pt idx="2">
                  <c:v>3500</c:v>
                </c:pt>
                <c:pt idx="3">
                  <c:v>4250</c:v>
                </c:pt>
                <c:pt idx="4">
                  <c:v>4450</c:v>
                </c:pt>
                <c:pt idx="5">
                  <c:v>4650</c:v>
                </c:pt>
              </c:numCache>
            </c:numRef>
          </c:val>
        </c:ser>
        <c:ser>
          <c:idx val="7"/>
          <c:order val="7"/>
          <c:tx>
            <c:strRef>
              <c:f>Лист1!$A$278</c:f>
              <c:strCache>
                <c:ptCount val="1"/>
                <c:pt idx="0">
                  <c:v>инновации</c:v>
                </c:pt>
              </c:strCache>
            </c:strRef>
          </c:tx>
          <c:cat>
            <c:numRef>
              <c:f>Лист1!$B$270:$G$270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cat>
          <c:val>
            <c:numRef>
              <c:f>Лист1!$B$278:$G$278</c:f>
              <c:numCache>
                <c:formatCode>General</c:formatCode>
                <c:ptCount val="6"/>
                <c:pt idx="0">
                  <c:v>183</c:v>
                </c:pt>
                <c:pt idx="1">
                  <c:v>500</c:v>
                </c:pt>
                <c:pt idx="2">
                  <c:v>2250</c:v>
                </c:pt>
                <c:pt idx="3">
                  <c:v>4000</c:v>
                </c:pt>
                <c:pt idx="4">
                  <c:v>4250</c:v>
                </c:pt>
                <c:pt idx="5">
                  <c:v>4500</c:v>
                </c:pt>
              </c:numCache>
            </c:numRef>
          </c:val>
        </c:ser>
        <c:overlap val="100"/>
        <c:axId val="98583680"/>
        <c:axId val="98585216"/>
      </c:barChart>
      <c:catAx>
        <c:axId val="985836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98585216"/>
        <c:crosses val="autoZero"/>
        <c:auto val="1"/>
        <c:lblAlgn val="ctr"/>
        <c:lblOffset val="100"/>
        <c:tickLblSkip val="1"/>
        <c:tickMarkSkip val="1"/>
      </c:catAx>
      <c:valAx>
        <c:axId val="9858521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Млн.чел</a:t>
                </a:r>
                <a:endPara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6110923099699227E-2"/>
              <c:y val="3.6628090092107844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600" b="1"/>
            </a:pPr>
            <a:endParaRPr lang="ru-RU"/>
          </a:p>
        </c:txPr>
        <c:crossAx val="9858368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9.8849902632524647E-2"/>
          <c:y val="7.9839790261609533E-2"/>
          <c:w val="0.84260142319298659"/>
          <c:h val="0.77267071632621298"/>
        </c:manualLayout>
      </c:layout>
      <c:scatterChart>
        <c:scatterStyle val="smoothMarker"/>
        <c:ser>
          <c:idx val="0"/>
          <c:order val="0"/>
          <c:tx>
            <c:strRef>
              <c:f>Лист1!$A$312</c:f>
              <c:strCache>
                <c:ptCount val="1"/>
                <c:pt idx="0">
                  <c:v>всего</c:v>
                </c:pt>
              </c:strCache>
            </c:strRef>
          </c:tx>
          <c:spPr>
            <a:ln w="92075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Лист1!$B$311:$G$311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Лист1!$B$312:$G$312</c:f>
              <c:numCache>
                <c:formatCode>General</c:formatCode>
                <c:ptCount val="6"/>
                <c:pt idx="0">
                  <c:v>0</c:v>
                </c:pt>
                <c:pt idx="1">
                  <c:v>49.617737003058096</c:v>
                </c:pt>
                <c:pt idx="2">
                  <c:v>122.09480122324159</c:v>
                </c:pt>
                <c:pt idx="3">
                  <c:v>194.57186544342508</c:v>
                </c:pt>
                <c:pt idx="4">
                  <c:v>219.30428134556581</c:v>
                </c:pt>
                <c:pt idx="5">
                  <c:v>244.03669724770643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Лист1!$A$313</c:f>
              <c:strCache>
                <c:ptCount val="1"/>
                <c:pt idx="0">
                  <c:v>здравоохранение 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Лист1!$B$311:$G$311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Лист1!$B$313:$G$313</c:f>
              <c:numCache>
                <c:formatCode>General</c:formatCode>
                <c:ptCount val="6"/>
                <c:pt idx="0">
                  <c:v>0</c:v>
                </c:pt>
                <c:pt idx="1">
                  <c:v>233.33333333333456</c:v>
                </c:pt>
                <c:pt idx="2">
                  <c:v>750</c:v>
                </c:pt>
                <c:pt idx="3">
                  <c:v>1266.6666666666665</c:v>
                </c:pt>
                <c:pt idx="4">
                  <c:v>1500</c:v>
                </c:pt>
                <c:pt idx="5">
                  <c:v>1733.3333333333169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Лист1!$A$314</c:f>
              <c:strCache>
                <c:ptCount val="1"/>
                <c:pt idx="0">
                  <c:v>оптовая и розничная торговля</c:v>
                </c:pt>
              </c:strCache>
            </c:strRef>
          </c:tx>
          <c:spPr>
            <a:ln>
              <a:solidFill>
                <a:srgbClr val="006012"/>
              </a:solidFill>
            </a:ln>
          </c:spPr>
          <c:marker>
            <c:symbol val="none"/>
          </c:marker>
          <c:xVal>
            <c:numRef>
              <c:f>Лист1!$B$311:$G$311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Лист1!$B$314:$G$314</c:f>
              <c:numCache>
                <c:formatCode>General</c:formatCode>
                <c:ptCount val="6"/>
                <c:pt idx="0">
                  <c:v>0</c:v>
                </c:pt>
                <c:pt idx="1">
                  <c:v>9.2105263157894726</c:v>
                </c:pt>
                <c:pt idx="2">
                  <c:v>48.026315789474197</c:v>
                </c:pt>
                <c:pt idx="3">
                  <c:v>86.842105263157904</c:v>
                </c:pt>
                <c:pt idx="4">
                  <c:v>95.131578947368411</c:v>
                </c:pt>
                <c:pt idx="5">
                  <c:v>103.42105263157896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Лист1!$A$315</c:f>
              <c:strCache>
                <c:ptCount val="1"/>
                <c:pt idx="0">
                  <c:v>гостиницы и рестораны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Лист1!$B$311:$G$311</c:f>
              <c:numCache>
                <c:formatCode>General</c:formatCod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Лист1!$B$315:$G$315</c:f>
              <c:numCache>
                <c:formatCode>General</c:formatCode>
                <c:ptCount val="6"/>
                <c:pt idx="0">
                  <c:v>0</c:v>
                </c:pt>
                <c:pt idx="1">
                  <c:v>66.666666666666657</c:v>
                </c:pt>
                <c:pt idx="2">
                  <c:v>375</c:v>
                </c:pt>
                <c:pt idx="3">
                  <c:v>683.3333333333336</c:v>
                </c:pt>
                <c:pt idx="4">
                  <c:v>716.66666666666674</c:v>
                </c:pt>
                <c:pt idx="5">
                  <c:v>750</c:v>
                </c:pt>
              </c:numCache>
            </c:numRef>
          </c:yVal>
          <c:smooth val="1"/>
        </c:ser>
        <c:axId val="98492416"/>
        <c:axId val="98494336"/>
      </c:scatterChart>
      <c:valAx>
        <c:axId val="98492416"/>
        <c:scaling>
          <c:orientation val="minMax"/>
          <c:max val="2020"/>
          <c:min val="2010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ru-RU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годы</a:t>
                </a:r>
              </a:p>
            </c:rich>
          </c:tx>
          <c:layout>
            <c:manualLayout>
              <c:xMode val="edge"/>
              <c:yMode val="edge"/>
              <c:x val="0.48258322257960712"/>
              <c:y val="0.92510811357710965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98494336"/>
        <c:crosses val="autoZero"/>
        <c:crossBetween val="midCat"/>
      </c:valAx>
      <c:valAx>
        <c:axId val="9849433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20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ru-RU" sz="20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0882751017849828E-2"/>
              <c:y val="3.2543046090068263E-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9849241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2C02F-80E9-4EC8-A43A-E276130C5E17}" type="doc">
      <dgm:prSet loTypeId="urn:microsoft.com/office/officeart/2005/8/layout/vList4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730EC07-8894-4AB6-9214-37DFC2428211}">
      <dgm:prSet phldrT="[Текст]" custT="1"/>
      <dgm:spPr/>
      <dgm:t>
        <a:bodyPr/>
        <a:lstStyle/>
        <a:p>
          <a:pPr marL="0" indent="0"/>
          <a:r>
            <a:rPr lang="ru-RU" sz="1600" baseline="0" dirty="0" smtClean="0"/>
            <a:t>Механизм снижения ставки стразовых взносов в 2012 </a:t>
          </a:r>
          <a:r>
            <a:rPr lang="ru-RU" sz="1800" baseline="0" dirty="0" smtClean="0"/>
            <a:t>году</a:t>
          </a:r>
          <a:endParaRPr lang="ru-RU" sz="1800" baseline="0" dirty="0"/>
        </a:p>
      </dgm:t>
    </dgm:pt>
    <dgm:pt modelId="{EE3102BE-511F-4FBF-98B2-7AE2254FD737}" type="parTrans" cxnId="{0EA2EBCF-532B-4BD1-BBC3-CF635DABEF3F}">
      <dgm:prSet/>
      <dgm:spPr/>
      <dgm:t>
        <a:bodyPr/>
        <a:lstStyle/>
        <a:p>
          <a:endParaRPr lang="ru-RU"/>
        </a:p>
      </dgm:t>
    </dgm:pt>
    <dgm:pt modelId="{212C81AA-D1A6-4F6B-AEA6-35F380EE0636}" type="sibTrans" cxnId="{0EA2EBCF-532B-4BD1-BBC3-CF635DABEF3F}">
      <dgm:prSet/>
      <dgm:spPr/>
      <dgm:t>
        <a:bodyPr/>
        <a:lstStyle/>
        <a:p>
          <a:endParaRPr lang="ru-RU"/>
        </a:p>
      </dgm:t>
    </dgm:pt>
    <dgm:pt modelId="{8979FD04-369F-4358-A357-94431DF62C1E}">
      <dgm:prSet phldrT="[Текст]" custT="1"/>
      <dgm:spPr/>
      <dgm:t>
        <a:bodyPr/>
        <a:lstStyle/>
        <a:p>
          <a:pPr marL="0" indent="0"/>
          <a:r>
            <a:rPr lang="ru-RU" sz="1600" b="0" dirty="0" smtClean="0"/>
            <a:t>Механизм рассмотрения жалоб на действие или бездействие государственных органов, которые содержат обвинения в </a:t>
          </a:r>
          <a:r>
            <a:rPr lang="ru-RU" sz="1600" b="0" baseline="0" dirty="0" smtClean="0"/>
            <a:t>коррупции</a:t>
          </a:r>
          <a:endParaRPr lang="ru-RU" sz="1600" b="0" baseline="0" dirty="0"/>
        </a:p>
      </dgm:t>
    </dgm:pt>
    <dgm:pt modelId="{29CE418F-B2A6-4813-B808-F4B2040E2EF3}" type="parTrans" cxnId="{E00F5F17-23BE-4ECE-8CBE-58D6FC49206A}">
      <dgm:prSet/>
      <dgm:spPr/>
      <dgm:t>
        <a:bodyPr/>
        <a:lstStyle/>
        <a:p>
          <a:endParaRPr lang="ru-RU"/>
        </a:p>
      </dgm:t>
    </dgm:pt>
    <dgm:pt modelId="{EFD6AFFE-4F6B-4494-BB3C-A693E5CDDBC5}" type="sibTrans" cxnId="{E00F5F17-23BE-4ECE-8CBE-58D6FC49206A}">
      <dgm:prSet/>
      <dgm:spPr/>
      <dgm:t>
        <a:bodyPr/>
        <a:lstStyle/>
        <a:p>
          <a:endParaRPr lang="ru-RU"/>
        </a:p>
      </dgm:t>
    </dgm:pt>
    <dgm:pt modelId="{0CA570BC-4671-4063-BEED-BDDFB05B83F4}">
      <dgm:prSet custT="1"/>
      <dgm:spPr/>
      <dgm:t>
        <a:bodyPr/>
        <a:lstStyle/>
        <a:p>
          <a:r>
            <a:rPr lang="ru-RU" sz="1600" dirty="0" smtClean="0"/>
            <a:t>Устранение избыточного влияния государственных компаний на инвестиционный климат </a:t>
          </a:r>
          <a:endParaRPr lang="ru-RU" sz="1600" dirty="0"/>
        </a:p>
      </dgm:t>
    </dgm:pt>
    <dgm:pt modelId="{7492F335-E591-4DF0-8163-1BF01FC5A133}" type="parTrans" cxnId="{DEBB0F7A-B822-4098-A938-71DBB217ED01}">
      <dgm:prSet/>
      <dgm:spPr/>
      <dgm:t>
        <a:bodyPr/>
        <a:lstStyle/>
        <a:p>
          <a:endParaRPr lang="ru-RU"/>
        </a:p>
      </dgm:t>
    </dgm:pt>
    <dgm:pt modelId="{00E35C12-E96D-4B08-8BAC-12D407551BF0}" type="sibTrans" cxnId="{DEBB0F7A-B822-4098-A938-71DBB217ED01}">
      <dgm:prSet/>
      <dgm:spPr/>
      <dgm:t>
        <a:bodyPr/>
        <a:lstStyle/>
        <a:p>
          <a:endParaRPr lang="ru-RU"/>
        </a:p>
      </dgm:t>
    </dgm:pt>
    <dgm:pt modelId="{8882D048-C046-4BDD-AD3E-042864DB0A28}">
      <dgm:prSet custT="1"/>
      <dgm:spPr/>
      <dgm:t>
        <a:bodyPr/>
        <a:lstStyle/>
        <a:p>
          <a:r>
            <a:rPr lang="ru-RU" sz="1500" b="0" dirty="0" smtClean="0"/>
            <a:t>Обеспечение </a:t>
          </a:r>
          <a:r>
            <a:rPr lang="ru-RU" sz="1500" b="0" dirty="0" err="1" smtClean="0"/>
            <a:t>миноритарным</a:t>
          </a:r>
          <a:r>
            <a:rPr lang="ru-RU" sz="1500" b="0" dirty="0" smtClean="0"/>
            <a:t> акционерам публичных компаний доступ к информации о деятельности этих компаний и возможности влияния на их эффективность</a:t>
          </a:r>
          <a:endParaRPr lang="ru-RU" sz="1500" b="0" dirty="0"/>
        </a:p>
      </dgm:t>
    </dgm:pt>
    <dgm:pt modelId="{9820C4E1-635A-4CB1-BCBB-62D5E08ACAD1}" type="parTrans" cxnId="{9A19D2FD-497E-433F-AB11-B336D46340DF}">
      <dgm:prSet/>
      <dgm:spPr/>
      <dgm:t>
        <a:bodyPr/>
        <a:lstStyle/>
        <a:p>
          <a:endParaRPr lang="ru-RU"/>
        </a:p>
      </dgm:t>
    </dgm:pt>
    <dgm:pt modelId="{34A7AD4B-319F-41B9-B578-DBCC0F5F509D}" type="sibTrans" cxnId="{9A19D2FD-497E-433F-AB11-B336D46340DF}">
      <dgm:prSet/>
      <dgm:spPr/>
      <dgm:t>
        <a:bodyPr/>
        <a:lstStyle/>
        <a:p>
          <a:endParaRPr lang="ru-RU"/>
        </a:p>
      </dgm:t>
    </dgm:pt>
    <dgm:pt modelId="{A50F2C3D-0518-4E8C-BABF-F054D40B9940}">
      <dgm:prSet custT="1"/>
      <dgm:spPr/>
      <dgm:t>
        <a:bodyPr/>
        <a:lstStyle/>
        <a:p>
          <a:r>
            <a:rPr lang="ru-RU" sz="1600" b="0" dirty="0" smtClean="0"/>
            <a:t>Создание Российского фонда прямых инвестиций</a:t>
          </a:r>
          <a:endParaRPr lang="ru-RU" sz="1600" b="0" dirty="0"/>
        </a:p>
      </dgm:t>
    </dgm:pt>
    <dgm:pt modelId="{49F1A961-D6B9-4351-A7DD-D6B38EB09250}" type="parTrans" cxnId="{D9AE6395-1974-460F-8595-0126C34A0B8C}">
      <dgm:prSet/>
      <dgm:spPr/>
      <dgm:t>
        <a:bodyPr/>
        <a:lstStyle/>
        <a:p>
          <a:endParaRPr lang="ru-RU"/>
        </a:p>
      </dgm:t>
    </dgm:pt>
    <dgm:pt modelId="{42BD6BB0-737E-4634-BB7A-5C7DAC636702}" type="sibTrans" cxnId="{D9AE6395-1974-460F-8595-0126C34A0B8C}">
      <dgm:prSet/>
      <dgm:spPr/>
      <dgm:t>
        <a:bodyPr/>
        <a:lstStyle/>
        <a:p>
          <a:endParaRPr lang="ru-RU"/>
        </a:p>
      </dgm:t>
    </dgm:pt>
    <dgm:pt modelId="{C27075EC-5C37-4ECA-A67D-0C63D7953A7C}">
      <dgm:prSet custT="1"/>
      <dgm:spPr/>
      <dgm:t>
        <a:bodyPr/>
        <a:lstStyle/>
        <a:p>
          <a:r>
            <a:rPr lang="ru-RU" sz="1500" b="0" dirty="0" smtClean="0"/>
            <a:t>Сужение сферу компетенции комиссий, осуществляющей контроль за компаниями с иностранный капиталом в стратегических секторах российской экономики</a:t>
          </a:r>
          <a:endParaRPr lang="ru-RU" sz="1500" b="0" dirty="0"/>
        </a:p>
      </dgm:t>
    </dgm:pt>
    <dgm:pt modelId="{EFD704AB-37CF-4127-9A89-6F20EFAC3001}" type="parTrans" cxnId="{BFC998CF-5CE5-4B26-A7A3-0E6E916FACE1}">
      <dgm:prSet/>
      <dgm:spPr/>
      <dgm:t>
        <a:bodyPr/>
        <a:lstStyle/>
        <a:p>
          <a:endParaRPr lang="ru-RU"/>
        </a:p>
      </dgm:t>
    </dgm:pt>
    <dgm:pt modelId="{B6B4358E-A4B5-4CEF-9AEF-9B18BB0E7034}" type="sibTrans" cxnId="{BFC998CF-5CE5-4B26-A7A3-0E6E916FACE1}">
      <dgm:prSet/>
      <dgm:spPr/>
      <dgm:t>
        <a:bodyPr/>
        <a:lstStyle/>
        <a:p>
          <a:endParaRPr lang="ru-RU"/>
        </a:p>
      </dgm:t>
    </dgm:pt>
    <dgm:pt modelId="{20D4B97B-0667-458C-931D-102C7D450A2F}">
      <dgm:prSet custT="1"/>
      <dgm:spPr/>
      <dgm:t>
        <a:bodyPr/>
        <a:lstStyle/>
        <a:p>
          <a:r>
            <a:rPr lang="ru-RU" sz="1400" b="0" dirty="0" smtClean="0"/>
            <a:t>Повышение качества  работы таможни, обслуживания в аэропортах, процедурах регистрации, выдачи виз, разрешений на работу</a:t>
          </a:r>
          <a:endParaRPr lang="ru-RU" sz="1400" b="0" dirty="0"/>
        </a:p>
      </dgm:t>
    </dgm:pt>
    <dgm:pt modelId="{85D703D5-6139-49AE-96DD-AF2D78EBB262}" type="parTrans" cxnId="{D2AF2ADC-D135-460A-BE29-06BBA51FE9D2}">
      <dgm:prSet/>
      <dgm:spPr/>
      <dgm:t>
        <a:bodyPr/>
        <a:lstStyle/>
        <a:p>
          <a:endParaRPr lang="ru-RU"/>
        </a:p>
      </dgm:t>
    </dgm:pt>
    <dgm:pt modelId="{67C0B3DD-D022-42B6-9E07-74083B25E8C2}" type="sibTrans" cxnId="{D2AF2ADC-D135-460A-BE29-06BBA51FE9D2}">
      <dgm:prSet/>
      <dgm:spPr/>
      <dgm:t>
        <a:bodyPr/>
        <a:lstStyle/>
        <a:p>
          <a:endParaRPr lang="ru-RU"/>
        </a:p>
      </dgm:t>
    </dgm:pt>
    <dgm:pt modelId="{3EAABE31-20CE-4D6F-AD63-47F349105D55}">
      <dgm:prSet custT="1"/>
      <dgm:spPr/>
      <dgm:t>
        <a:bodyPr/>
        <a:lstStyle/>
        <a:p>
          <a:r>
            <a:rPr lang="ru-RU" sz="1600" dirty="0" smtClean="0"/>
            <a:t>Создание мобильной приемной Президента РФ</a:t>
          </a:r>
          <a:endParaRPr lang="ru-RU" sz="1600" dirty="0"/>
        </a:p>
      </dgm:t>
    </dgm:pt>
    <dgm:pt modelId="{3B3EC4F2-79D7-4A1D-8EB8-C34A4E4C15D0}" type="parTrans" cxnId="{440D89F7-DF76-4B8F-8F69-D77218D2F23A}">
      <dgm:prSet/>
      <dgm:spPr/>
      <dgm:t>
        <a:bodyPr/>
        <a:lstStyle/>
        <a:p>
          <a:endParaRPr lang="ru-RU"/>
        </a:p>
      </dgm:t>
    </dgm:pt>
    <dgm:pt modelId="{A63A778E-76CF-4402-B361-BC35FAB7350F}" type="sibTrans" cxnId="{440D89F7-DF76-4B8F-8F69-D77218D2F23A}">
      <dgm:prSet/>
      <dgm:spPr/>
      <dgm:t>
        <a:bodyPr/>
        <a:lstStyle/>
        <a:p>
          <a:endParaRPr lang="ru-RU"/>
        </a:p>
      </dgm:t>
    </dgm:pt>
    <dgm:pt modelId="{69B257C8-73EF-4895-9F93-FCADF90C1737}">
      <dgm:prSet custT="1"/>
      <dgm:spPr/>
      <dgm:t>
        <a:bodyPr/>
        <a:lstStyle/>
        <a:p>
          <a:r>
            <a:rPr lang="ru-RU" sz="1600" b="0" dirty="0" smtClean="0"/>
            <a:t>Введение в федеральных округах института инвестиционного уполномоченного, в задачи которого войдёт оказание содействия компаниям в реализации частных инвестиционных проектов</a:t>
          </a:r>
          <a:endParaRPr lang="ru-RU" sz="1600" b="0" dirty="0"/>
        </a:p>
      </dgm:t>
    </dgm:pt>
    <dgm:pt modelId="{3FBF74CE-F76B-4FE8-A5D6-DCF204DFA4CB}" type="sibTrans" cxnId="{37EACA91-0A0E-4354-9C70-EDD100094DB3}">
      <dgm:prSet/>
      <dgm:spPr/>
      <dgm:t>
        <a:bodyPr/>
        <a:lstStyle/>
        <a:p>
          <a:endParaRPr lang="ru-RU"/>
        </a:p>
      </dgm:t>
    </dgm:pt>
    <dgm:pt modelId="{7371EFB2-AD14-4CDB-B91E-D0A8719F3EE6}" type="parTrans" cxnId="{37EACA91-0A0E-4354-9C70-EDD100094DB3}">
      <dgm:prSet/>
      <dgm:spPr/>
      <dgm:t>
        <a:bodyPr/>
        <a:lstStyle/>
        <a:p>
          <a:endParaRPr lang="ru-RU"/>
        </a:p>
      </dgm:t>
    </dgm:pt>
    <dgm:pt modelId="{FFB71D8B-89A1-4BC8-A1A6-965D8DA14908}">
      <dgm:prSet phldrT="[Текст]" custT="1"/>
      <dgm:spPr/>
      <dgm:t>
        <a:bodyPr/>
        <a:lstStyle/>
        <a:p>
          <a:r>
            <a:rPr lang="ru-RU" sz="1600" b="0" dirty="0" smtClean="0"/>
            <a:t>Отмена ведомственных актов, необоснованно затрудняющих ведение предпринимательской и инвестиционной деятельности</a:t>
          </a:r>
          <a:endParaRPr lang="ru-RU" sz="1600" b="0" dirty="0"/>
        </a:p>
      </dgm:t>
    </dgm:pt>
    <dgm:pt modelId="{91CDA005-BAE8-49C7-B1ED-8AFDF618FE23}" type="sibTrans" cxnId="{92C64E22-EE38-42B4-A9B0-0538B6407763}">
      <dgm:prSet/>
      <dgm:spPr/>
      <dgm:t>
        <a:bodyPr/>
        <a:lstStyle/>
        <a:p>
          <a:endParaRPr lang="ru-RU"/>
        </a:p>
      </dgm:t>
    </dgm:pt>
    <dgm:pt modelId="{FCB6610B-D292-44BD-86CC-1585CF1B1CF1}" type="parTrans" cxnId="{92C64E22-EE38-42B4-A9B0-0538B6407763}">
      <dgm:prSet/>
      <dgm:spPr/>
      <dgm:t>
        <a:bodyPr/>
        <a:lstStyle/>
        <a:p>
          <a:endParaRPr lang="ru-RU"/>
        </a:p>
      </dgm:t>
    </dgm:pt>
    <dgm:pt modelId="{FDA4812B-13FA-433B-B83F-592920698819}" type="pres">
      <dgm:prSet presAssocID="{DA22C02F-80E9-4EC8-A43A-E276130C5E1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C3AD5-0258-4E5B-8FB4-5E008005CC8A}" type="pres">
      <dgm:prSet presAssocID="{F730EC07-8894-4AB6-9214-37DFC2428211}" presName="comp" presStyleCnt="0"/>
      <dgm:spPr/>
    </dgm:pt>
    <dgm:pt modelId="{CDCC6A16-B39B-46F3-AC4D-E1A3084D3845}" type="pres">
      <dgm:prSet presAssocID="{F730EC07-8894-4AB6-9214-37DFC2428211}" presName="box" presStyleLbl="node1" presStyleIdx="0" presStyleCnt="10" custScaleY="171445" custLinFactNeighborY="-98987"/>
      <dgm:spPr/>
      <dgm:t>
        <a:bodyPr/>
        <a:lstStyle/>
        <a:p>
          <a:endParaRPr lang="ru-RU"/>
        </a:p>
      </dgm:t>
    </dgm:pt>
    <dgm:pt modelId="{C40DA2BF-AA4E-48BE-82AD-04858ED3F0A3}" type="pres">
      <dgm:prSet presAssocID="{F730EC07-8894-4AB6-9214-37DFC2428211}" presName="img" presStyleLbl="fgImgPlace1" presStyleIdx="0" presStyleCnt="10" custScaleX="37065" custScaleY="527921" custLinFactNeighborX="-32059" custLinFactNeighborY="-536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85964E-420E-4D18-A5C4-A1CEE03CEA29}" type="pres">
      <dgm:prSet presAssocID="{F730EC07-8894-4AB6-9214-37DFC2428211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65215-2676-47BC-BDC8-1A64BC882EF4}" type="pres">
      <dgm:prSet presAssocID="{212C81AA-D1A6-4F6B-AEA6-35F380EE0636}" presName="spacer" presStyleCnt="0"/>
      <dgm:spPr/>
    </dgm:pt>
    <dgm:pt modelId="{7B90C1B4-4FA2-46E8-8CFB-67821F854F25}" type="pres">
      <dgm:prSet presAssocID="{8979FD04-369F-4358-A357-94431DF62C1E}" presName="comp" presStyleCnt="0"/>
      <dgm:spPr/>
    </dgm:pt>
    <dgm:pt modelId="{BB2D9D45-427B-452D-B677-AA9102826EBF}" type="pres">
      <dgm:prSet presAssocID="{8979FD04-369F-4358-A357-94431DF62C1E}" presName="box" presStyleLbl="node1" presStyleIdx="1" presStyleCnt="10" custScaleY="561561" custLinFactY="-77183" custLinFactNeighborY="-100000"/>
      <dgm:spPr/>
      <dgm:t>
        <a:bodyPr/>
        <a:lstStyle/>
        <a:p>
          <a:endParaRPr lang="ru-RU"/>
        </a:p>
      </dgm:t>
    </dgm:pt>
    <dgm:pt modelId="{F1573294-7F3A-498A-8157-A33397A6FB0A}" type="pres">
      <dgm:prSet presAssocID="{8979FD04-369F-4358-A357-94431DF62C1E}" presName="img" presStyleLbl="fgImgPlace1" presStyleIdx="1" presStyleCnt="10" custScaleX="37065" custScaleY="504315" custLinFactY="-13025" custLinFactNeighborX="-32059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E51A82-44FA-4D8E-9ED5-C04C14164BFE}" type="pres">
      <dgm:prSet presAssocID="{8979FD04-369F-4358-A357-94431DF62C1E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B919C-676F-4D8C-9552-302244AAA361}" type="pres">
      <dgm:prSet presAssocID="{EFD6AFFE-4F6B-4494-BB3C-A693E5CDDBC5}" presName="spacer" presStyleCnt="0"/>
      <dgm:spPr/>
    </dgm:pt>
    <dgm:pt modelId="{81BAA9C2-DFF9-4F7B-8EA1-B33CC54A7F66}" type="pres">
      <dgm:prSet presAssocID="{FFB71D8B-89A1-4BC8-A1A6-965D8DA14908}" presName="comp" presStyleCnt="0"/>
      <dgm:spPr/>
    </dgm:pt>
    <dgm:pt modelId="{3862C141-7E45-422B-BC48-BAD0DFAE4BF3}" type="pres">
      <dgm:prSet presAssocID="{FFB71D8B-89A1-4BC8-A1A6-965D8DA14908}" presName="box" presStyleLbl="node1" presStyleIdx="2" presStyleCnt="10" custScaleY="614784" custLinFactY="-46773" custLinFactNeighborY="-100000"/>
      <dgm:spPr/>
      <dgm:t>
        <a:bodyPr/>
        <a:lstStyle/>
        <a:p>
          <a:endParaRPr lang="ru-RU"/>
        </a:p>
      </dgm:t>
    </dgm:pt>
    <dgm:pt modelId="{6588C308-4DC8-4297-99B5-3FCF5F685AFC}" type="pres">
      <dgm:prSet presAssocID="{FFB71D8B-89A1-4BC8-A1A6-965D8DA14908}" presName="img" presStyleLbl="fgImgPlace1" presStyleIdx="2" presStyleCnt="10" custScaleX="37065" custScaleY="504315" custLinFactY="-100000" custLinFactNeighborX="-32059" custLinFactNeighborY="-1660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D7F450-B92B-4FBD-A10F-0F3661E94FED}" type="pres">
      <dgm:prSet presAssocID="{FFB71D8B-89A1-4BC8-A1A6-965D8DA14908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A21F6-159C-4E05-ABF2-A7403231ED64}" type="pres">
      <dgm:prSet presAssocID="{91CDA005-BAE8-49C7-B1ED-8AFDF618FE23}" presName="spacer" presStyleCnt="0"/>
      <dgm:spPr/>
    </dgm:pt>
    <dgm:pt modelId="{BE6130E3-82DB-4327-8003-CA2F93F00ABF}" type="pres">
      <dgm:prSet presAssocID="{69B257C8-73EF-4895-9F93-FCADF90C1737}" presName="comp" presStyleCnt="0"/>
      <dgm:spPr/>
    </dgm:pt>
    <dgm:pt modelId="{CF8B9929-3FC6-45F5-8D93-6DD0D2C78C62}" type="pres">
      <dgm:prSet presAssocID="{69B257C8-73EF-4895-9F93-FCADF90C1737}" presName="box" presStyleLbl="node1" presStyleIdx="3" presStyleCnt="10" custScaleY="651676" custLinFactY="-923" custLinFactNeighborY="-100000"/>
      <dgm:spPr/>
      <dgm:t>
        <a:bodyPr/>
        <a:lstStyle/>
        <a:p>
          <a:endParaRPr lang="ru-RU"/>
        </a:p>
      </dgm:t>
    </dgm:pt>
    <dgm:pt modelId="{6E48701D-0FF1-475E-9CE7-B9F2B9696B43}" type="pres">
      <dgm:prSet presAssocID="{69B257C8-73EF-4895-9F93-FCADF90C1737}" presName="img" presStyleLbl="fgImgPlace1" presStyleIdx="3" presStyleCnt="10" custScaleX="37065" custScaleY="504315" custLinFactY="-66647" custLinFactNeighborX="-32059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ED093A-1F5A-48C7-A2E8-EBEFBFCC5808}" type="pres">
      <dgm:prSet presAssocID="{69B257C8-73EF-4895-9F93-FCADF90C1737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CF1F2-EC33-46D1-BDF8-8D3746274DE8}" type="pres">
      <dgm:prSet presAssocID="{3FBF74CE-F76B-4FE8-A5D6-DCF204DFA4CB}" presName="spacer" presStyleCnt="0"/>
      <dgm:spPr/>
    </dgm:pt>
    <dgm:pt modelId="{B676A271-F222-4E6D-83F7-8C72453E5E3F}" type="pres">
      <dgm:prSet presAssocID="{0CA570BC-4671-4063-BEED-BDDFB05B83F4}" presName="comp" presStyleCnt="0"/>
      <dgm:spPr/>
    </dgm:pt>
    <dgm:pt modelId="{D1FE3FFA-2A3B-46D3-BAE5-F49B0C2F0056}" type="pres">
      <dgm:prSet presAssocID="{0CA570BC-4671-4063-BEED-BDDFB05B83F4}" presName="box" presStyleLbl="node1" presStyleIdx="4" presStyleCnt="10" custScaleY="497082" custLinFactNeighborY="-50964"/>
      <dgm:spPr/>
      <dgm:t>
        <a:bodyPr/>
        <a:lstStyle/>
        <a:p>
          <a:endParaRPr lang="ru-RU"/>
        </a:p>
      </dgm:t>
    </dgm:pt>
    <dgm:pt modelId="{4C44B86F-9306-47E6-906E-76FA863C9C17}" type="pres">
      <dgm:prSet presAssocID="{0CA570BC-4671-4063-BEED-BDDFB05B83F4}" presName="img" presStyleLbl="fgImgPlace1" presStyleIdx="4" presStyleCnt="10" custScaleX="37065" custScaleY="504315" custLinFactNeighborX="-32059" custLinFactNeighborY="-839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C7ECA9-4DF8-4647-98F7-19557825D8A9}" type="pres">
      <dgm:prSet presAssocID="{0CA570BC-4671-4063-BEED-BDDFB05B83F4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1729D-41A2-46E3-9355-142FF1C88B6B}" type="pres">
      <dgm:prSet presAssocID="{00E35C12-E96D-4B08-8BAC-12D407551BF0}" presName="spacer" presStyleCnt="0"/>
      <dgm:spPr/>
    </dgm:pt>
    <dgm:pt modelId="{9E8E9349-5988-4F12-B548-A505CCAE61DF}" type="pres">
      <dgm:prSet presAssocID="{8882D048-C046-4BDD-AD3E-042864DB0A28}" presName="comp" presStyleCnt="0"/>
      <dgm:spPr/>
    </dgm:pt>
    <dgm:pt modelId="{4852B038-04E8-4EE5-A67F-05A5A4192BDC}" type="pres">
      <dgm:prSet presAssocID="{8882D048-C046-4BDD-AD3E-042864DB0A28}" presName="box" presStyleLbl="node1" presStyleIdx="5" presStyleCnt="10" custScaleY="690794" custLinFactNeighborY="-2409"/>
      <dgm:spPr/>
      <dgm:t>
        <a:bodyPr/>
        <a:lstStyle/>
        <a:p>
          <a:endParaRPr lang="ru-RU"/>
        </a:p>
      </dgm:t>
    </dgm:pt>
    <dgm:pt modelId="{48182E4E-2D49-45B8-8BC1-65006782159D}" type="pres">
      <dgm:prSet presAssocID="{8882D048-C046-4BDD-AD3E-042864DB0A28}" presName="img" presStyleLbl="fgImgPlace1" presStyleIdx="5" presStyleCnt="10" custScaleX="37065" custScaleY="504315" custLinFactNeighborX="-32059" custLinFactNeighborY="-783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CB5FBD-46CD-49C9-B580-F47A3E99F5AB}" type="pres">
      <dgm:prSet presAssocID="{8882D048-C046-4BDD-AD3E-042864DB0A28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1E0AD-DCAC-4EE4-827C-456904FC5070}" type="pres">
      <dgm:prSet presAssocID="{34A7AD4B-319F-41B9-B578-DBCC0F5F509D}" presName="spacer" presStyleCnt="0"/>
      <dgm:spPr/>
    </dgm:pt>
    <dgm:pt modelId="{3817EA94-6419-4C70-BFB0-B0298C9A2F3B}" type="pres">
      <dgm:prSet presAssocID="{A50F2C3D-0518-4E8C-BABF-F054D40B9940}" presName="comp" presStyleCnt="0"/>
      <dgm:spPr/>
    </dgm:pt>
    <dgm:pt modelId="{0F06ABB8-83A5-41B2-90B7-7FE7AD8B01D6}" type="pres">
      <dgm:prSet presAssocID="{A50F2C3D-0518-4E8C-BABF-F054D40B9940}" presName="box" presStyleLbl="node1" presStyleIdx="6" presStyleCnt="10" custScaleY="349315" custLinFactNeighborY="10516"/>
      <dgm:spPr/>
      <dgm:t>
        <a:bodyPr/>
        <a:lstStyle/>
        <a:p>
          <a:endParaRPr lang="ru-RU"/>
        </a:p>
      </dgm:t>
    </dgm:pt>
    <dgm:pt modelId="{CE81A73D-D960-4DE8-8855-3548677595A3}" type="pres">
      <dgm:prSet presAssocID="{A50F2C3D-0518-4E8C-BABF-F054D40B9940}" presName="img" presStyleLbl="fgImgPlace1" presStyleIdx="6" presStyleCnt="10" custScaleX="37065" custScaleY="504315" custLinFactNeighborX="-32059" custLinFactNeighborY="-897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E9C78E-C031-4033-9045-89F1FB2EF507}" type="pres">
      <dgm:prSet presAssocID="{A50F2C3D-0518-4E8C-BABF-F054D40B9940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F51FB-871E-4F9E-BE26-576E84BDC5D0}" type="pres">
      <dgm:prSet presAssocID="{42BD6BB0-737E-4634-BB7A-5C7DAC636702}" presName="spacer" presStyleCnt="0"/>
      <dgm:spPr/>
    </dgm:pt>
    <dgm:pt modelId="{EB61CCD5-6BCA-4950-8EDD-7A242E1A5D98}" type="pres">
      <dgm:prSet presAssocID="{C27075EC-5C37-4ECA-A67D-0C63D7953A7C}" presName="comp" presStyleCnt="0"/>
      <dgm:spPr/>
    </dgm:pt>
    <dgm:pt modelId="{DC32325F-A74C-4E41-8651-FCFAD978FAE8}" type="pres">
      <dgm:prSet presAssocID="{C27075EC-5C37-4ECA-A67D-0C63D7953A7C}" presName="box" presStyleLbl="node1" presStyleIdx="7" presStyleCnt="10" custScaleY="553938" custLinFactNeighborY="38872"/>
      <dgm:spPr/>
      <dgm:t>
        <a:bodyPr/>
        <a:lstStyle/>
        <a:p>
          <a:endParaRPr lang="ru-RU"/>
        </a:p>
      </dgm:t>
    </dgm:pt>
    <dgm:pt modelId="{B0224834-4A3A-41E4-8BA3-97E3D03A3DFE}" type="pres">
      <dgm:prSet presAssocID="{C27075EC-5C37-4ECA-A67D-0C63D7953A7C}" presName="img" presStyleLbl="fgImgPlace1" presStyleIdx="7" presStyleCnt="10" custScaleX="37065" custScaleY="504315" custLinFactNeighborX="-32059" custLinFactNeighborY="221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9D20BB-8768-42DD-925C-D61F85211E51}" type="pres">
      <dgm:prSet presAssocID="{C27075EC-5C37-4ECA-A67D-0C63D7953A7C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DFF9B-9222-4924-8F20-040D51D06E64}" type="pres">
      <dgm:prSet presAssocID="{B6B4358E-A4B5-4CEF-9AEF-9B18BB0E7034}" presName="spacer" presStyleCnt="0"/>
      <dgm:spPr/>
    </dgm:pt>
    <dgm:pt modelId="{8802A2C3-D457-42DB-8878-21BA7E118C47}" type="pres">
      <dgm:prSet presAssocID="{20D4B97B-0667-458C-931D-102C7D450A2F}" presName="comp" presStyleCnt="0"/>
      <dgm:spPr/>
    </dgm:pt>
    <dgm:pt modelId="{EA1F06E4-8AFA-47C8-B63A-699A9310CA71}" type="pres">
      <dgm:prSet presAssocID="{20D4B97B-0667-458C-931D-102C7D450A2F}" presName="box" presStyleLbl="node1" presStyleIdx="8" presStyleCnt="10" custScaleY="488786" custLinFactNeighborY="91851"/>
      <dgm:spPr/>
      <dgm:t>
        <a:bodyPr/>
        <a:lstStyle/>
        <a:p>
          <a:endParaRPr lang="ru-RU"/>
        </a:p>
      </dgm:t>
    </dgm:pt>
    <dgm:pt modelId="{656CFF6E-88DE-429A-8738-423E66C5A3D3}" type="pres">
      <dgm:prSet presAssocID="{20D4B97B-0667-458C-931D-102C7D450A2F}" presName="img" presStyleLbl="fgImgPlace1" presStyleIdx="8" presStyleCnt="10" custScaleX="37065" custScaleY="504315" custLinFactNeighborX="-32059" custLinFactNeighborY="-96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925AD4-32F4-4E2F-B0FD-A216EB5B78FC}" type="pres">
      <dgm:prSet presAssocID="{20D4B97B-0667-458C-931D-102C7D450A2F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36CD9-8BF9-4667-A8DE-997A0D5FF0B5}" type="pres">
      <dgm:prSet presAssocID="{67C0B3DD-D022-42B6-9E07-74083B25E8C2}" presName="spacer" presStyleCnt="0"/>
      <dgm:spPr/>
    </dgm:pt>
    <dgm:pt modelId="{C749D406-FD7E-41A6-BE94-FAC80956C888}" type="pres">
      <dgm:prSet presAssocID="{3EAABE31-20CE-4D6F-AD63-47F349105D55}" presName="comp" presStyleCnt="0"/>
      <dgm:spPr/>
    </dgm:pt>
    <dgm:pt modelId="{A3B1E6AD-45DA-497E-92B3-DB731D00FC03}" type="pres">
      <dgm:prSet presAssocID="{3EAABE31-20CE-4D6F-AD63-47F349105D55}" presName="box" presStyleLbl="node1" presStyleIdx="9" presStyleCnt="10" custScaleY="329507" custLinFactNeighborY="54419"/>
      <dgm:spPr/>
      <dgm:t>
        <a:bodyPr/>
        <a:lstStyle/>
        <a:p>
          <a:endParaRPr lang="ru-RU"/>
        </a:p>
      </dgm:t>
    </dgm:pt>
    <dgm:pt modelId="{9C897ADA-DEF9-4B96-AAF6-95BBF71BC1C9}" type="pres">
      <dgm:prSet presAssocID="{3EAABE31-20CE-4D6F-AD63-47F349105D55}" presName="img" presStyleLbl="fgImgPlace1" presStyleIdx="9" presStyleCnt="10" custScaleX="37065" custScaleY="504315" custLinFactNeighborX="-321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97D4AB6-7788-4D90-BBE7-1F05C93CED4C}" type="pres">
      <dgm:prSet presAssocID="{3EAABE31-20CE-4D6F-AD63-47F349105D55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4C471-B446-4467-98C4-5434835DFE2C}" type="presOf" srcId="{A50F2C3D-0518-4E8C-BABF-F054D40B9940}" destId="{0F06ABB8-83A5-41B2-90B7-7FE7AD8B01D6}" srcOrd="0" destOrd="0" presId="urn:microsoft.com/office/officeart/2005/8/layout/vList4"/>
    <dgm:cxn modelId="{92C64E22-EE38-42B4-A9B0-0538B6407763}" srcId="{DA22C02F-80E9-4EC8-A43A-E276130C5E17}" destId="{FFB71D8B-89A1-4BC8-A1A6-965D8DA14908}" srcOrd="2" destOrd="0" parTransId="{FCB6610B-D292-44BD-86CC-1585CF1B1CF1}" sibTransId="{91CDA005-BAE8-49C7-B1ED-8AFDF618FE23}"/>
    <dgm:cxn modelId="{BE2F9872-8A5A-4CE9-B6FF-8795F6B01205}" type="presOf" srcId="{8882D048-C046-4BDD-AD3E-042864DB0A28}" destId="{4852B038-04E8-4EE5-A67F-05A5A4192BDC}" srcOrd="0" destOrd="0" presId="urn:microsoft.com/office/officeart/2005/8/layout/vList4"/>
    <dgm:cxn modelId="{A1C9B046-2531-4505-81BD-7DAD519EE9FF}" type="presOf" srcId="{F730EC07-8894-4AB6-9214-37DFC2428211}" destId="{D685964E-420E-4D18-A5C4-A1CEE03CEA29}" srcOrd="1" destOrd="0" presId="urn:microsoft.com/office/officeart/2005/8/layout/vList4"/>
    <dgm:cxn modelId="{2035B41D-4D0C-4F47-BA92-958D6FC8B7B8}" type="presOf" srcId="{8882D048-C046-4BDD-AD3E-042864DB0A28}" destId="{88CB5FBD-46CD-49C9-B580-F47A3E99F5AB}" srcOrd="1" destOrd="0" presId="urn:microsoft.com/office/officeart/2005/8/layout/vList4"/>
    <dgm:cxn modelId="{6BF544B0-D9BC-4E69-BA60-39FE7C8A7260}" type="presOf" srcId="{20D4B97B-0667-458C-931D-102C7D450A2F}" destId="{EA1F06E4-8AFA-47C8-B63A-699A9310CA71}" srcOrd="0" destOrd="0" presId="urn:microsoft.com/office/officeart/2005/8/layout/vList4"/>
    <dgm:cxn modelId="{C65531F3-307C-4969-8097-BF06B62933BE}" type="presOf" srcId="{C27075EC-5C37-4ECA-A67D-0C63D7953A7C}" destId="{799D20BB-8768-42DD-925C-D61F85211E51}" srcOrd="1" destOrd="0" presId="urn:microsoft.com/office/officeart/2005/8/layout/vList4"/>
    <dgm:cxn modelId="{58A707EE-9234-41FF-8DE8-0C8EB7ABB11A}" type="presOf" srcId="{3EAABE31-20CE-4D6F-AD63-47F349105D55}" destId="{C97D4AB6-7788-4D90-BBE7-1F05C93CED4C}" srcOrd="1" destOrd="0" presId="urn:microsoft.com/office/officeart/2005/8/layout/vList4"/>
    <dgm:cxn modelId="{DEBB0F7A-B822-4098-A938-71DBB217ED01}" srcId="{DA22C02F-80E9-4EC8-A43A-E276130C5E17}" destId="{0CA570BC-4671-4063-BEED-BDDFB05B83F4}" srcOrd="4" destOrd="0" parTransId="{7492F335-E591-4DF0-8163-1BF01FC5A133}" sibTransId="{00E35C12-E96D-4B08-8BAC-12D407551BF0}"/>
    <dgm:cxn modelId="{D2AF2ADC-D135-460A-BE29-06BBA51FE9D2}" srcId="{DA22C02F-80E9-4EC8-A43A-E276130C5E17}" destId="{20D4B97B-0667-458C-931D-102C7D450A2F}" srcOrd="8" destOrd="0" parTransId="{85D703D5-6139-49AE-96DD-AF2D78EBB262}" sibTransId="{67C0B3DD-D022-42B6-9E07-74083B25E8C2}"/>
    <dgm:cxn modelId="{D9AE6395-1974-460F-8595-0126C34A0B8C}" srcId="{DA22C02F-80E9-4EC8-A43A-E276130C5E17}" destId="{A50F2C3D-0518-4E8C-BABF-F054D40B9940}" srcOrd="6" destOrd="0" parTransId="{49F1A961-D6B9-4351-A7DD-D6B38EB09250}" sibTransId="{42BD6BB0-737E-4634-BB7A-5C7DAC636702}"/>
    <dgm:cxn modelId="{7409FB22-9A17-45C9-A692-F713BF5D54E0}" type="presOf" srcId="{69B257C8-73EF-4895-9F93-FCADF90C1737}" destId="{85ED093A-1F5A-48C7-A2E8-EBEFBFCC5808}" srcOrd="1" destOrd="0" presId="urn:microsoft.com/office/officeart/2005/8/layout/vList4"/>
    <dgm:cxn modelId="{440D89F7-DF76-4B8F-8F69-D77218D2F23A}" srcId="{DA22C02F-80E9-4EC8-A43A-E276130C5E17}" destId="{3EAABE31-20CE-4D6F-AD63-47F349105D55}" srcOrd="9" destOrd="0" parTransId="{3B3EC4F2-79D7-4A1D-8EB8-C34A4E4C15D0}" sibTransId="{A63A778E-76CF-4402-B361-BC35FAB7350F}"/>
    <dgm:cxn modelId="{9214F905-F20F-4AEA-B4FB-8CB7D8BD6535}" type="presOf" srcId="{0CA570BC-4671-4063-BEED-BDDFB05B83F4}" destId="{70C7ECA9-4DF8-4647-98F7-19557825D8A9}" srcOrd="1" destOrd="0" presId="urn:microsoft.com/office/officeart/2005/8/layout/vList4"/>
    <dgm:cxn modelId="{D952EDAF-BABA-422E-8F35-79FEB0FA2D1A}" type="presOf" srcId="{FFB71D8B-89A1-4BC8-A1A6-965D8DA14908}" destId="{3862C141-7E45-422B-BC48-BAD0DFAE4BF3}" srcOrd="0" destOrd="0" presId="urn:microsoft.com/office/officeart/2005/8/layout/vList4"/>
    <dgm:cxn modelId="{94866067-614F-4358-889B-2417D1C7C0AA}" type="presOf" srcId="{20D4B97B-0667-458C-931D-102C7D450A2F}" destId="{18925AD4-32F4-4E2F-B0FD-A216EB5B78FC}" srcOrd="1" destOrd="0" presId="urn:microsoft.com/office/officeart/2005/8/layout/vList4"/>
    <dgm:cxn modelId="{3D0B0CB1-AA4B-4C31-B27E-7B5C36E96CAE}" type="presOf" srcId="{F730EC07-8894-4AB6-9214-37DFC2428211}" destId="{CDCC6A16-B39B-46F3-AC4D-E1A3084D3845}" srcOrd="0" destOrd="0" presId="urn:microsoft.com/office/officeart/2005/8/layout/vList4"/>
    <dgm:cxn modelId="{E77A1FD1-6ED6-4D79-A464-BC3C78D21DC9}" type="presOf" srcId="{FFB71D8B-89A1-4BC8-A1A6-965D8DA14908}" destId="{87D7F450-B92B-4FBD-A10F-0F3661E94FED}" srcOrd="1" destOrd="0" presId="urn:microsoft.com/office/officeart/2005/8/layout/vList4"/>
    <dgm:cxn modelId="{9A19D2FD-497E-433F-AB11-B336D46340DF}" srcId="{DA22C02F-80E9-4EC8-A43A-E276130C5E17}" destId="{8882D048-C046-4BDD-AD3E-042864DB0A28}" srcOrd="5" destOrd="0" parTransId="{9820C4E1-635A-4CB1-BCBB-62D5E08ACAD1}" sibTransId="{34A7AD4B-319F-41B9-B578-DBCC0F5F509D}"/>
    <dgm:cxn modelId="{CE1DF4EB-3AE2-4E15-94DD-E805EE5AA147}" type="presOf" srcId="{DA22C02F-80E9-4EC8-A43A-E276130C5E17}" destId="{FDA4812B-13FA-433B-B83F-592920698819}" srcOrd="0" destOrd="0" presId="urn:microsoft.com/office/officeart/2005/8/layout/vList4"/>
    <dgm:cxn modelId="{3BD2FC4C-E275-4BC7-8BB5-D9FA5DAD7D37}" type="presOf" srcId="{C27075EC-5C37-4ECA-A67D-0C63D7953A7C}" destId="{DC32325F-A74C-4E41-8651-FCFAD978FAE8}" srcOrd="0" destOrd="0" presId="urn:microsoft.com/office/officeart/2005/8/layout/vList4"/>
    <dgm:cxn modelId="{8B106372-8986-46AA-939B-454EC65C62E6}" type="presOf" srcId="{8979FD04-369F-4358-A357-94431DF62C1E}" destId="{0BE51A82-44FA-4D8E-9ED5-C04C14164BFE}" srcOrd="1" destOrd="0" presId="urn:microsoft.com/office/officeart/2005/8/layout/vList4"/>
    <dgm:cxn modelId="{58807479-D108-45C8-B1A5-49C7C12FBA66}" type="presOf" srcId="{69B257C8-73EF-4895-9F93-FCADF90C1737}" destId="{CF8B9929-3FC6-45F5-8D93-6DD0D2C78C62}" srcOrd="0" destOrd="0" presId="urn:microsoft.com/office/officeart/2005/8/layout/vList4"/>
    <dgm:cxn modelId="{E320BEF4-72F3-4AB1-AA5A-1D020BDC9D24}" type="presOf" srcId="{0CA570BC-4671-4063-BEED-BDDFB05B83F4}" destId="{D1FE3FFA-2A3B-46D3-BAE5-F49B0C2F0056}" srcOrd="0" destOrd="0" presId="urn:microsoft.com/office/officeart/2005/8/layout/vList4"/>
    <dgm:cxn modelId="{BF380264-35A0-41C3-B6C2-11BED9C2A8D3}" type="presOf" srcId="{A50F2C3D-0518-4E8C-BABF-F054D40B9940}" destId="{CBE9C78E-C031-4033-9045-89F1FB2EF507}" srcOrd="1" destOrd="0" presId="urn:microsoft.com/office/officeart/2005/8/layout/vList4"/>
    <dgm:cxn modelId="{075393BF-FDB9-4A43-96F8-52BB210AF85B}" type="presOf" srcId="{8979FD04-369F-4358-A357-94431DF62C1E}" destId="{BB2D9D45-427B-452D-B677-AA9102826EBF}" srcOrd="0" destOrd="0" presId="urn:microsoft.com/office/officeart/2005/8/layout/vList4"/>
    <dgm:cxn modelId="{BFC998CF-5CE5-4B26-A7A3-0E6E916FACE1}" srcId="{DA22C02F-80E9-4EC8-A43A-E276130C5E17}" destId="{C27075EC-5C37-4ECA-A67D-0C63D7953A7C}" srcOrd="7" destOrd="0" parTransId="{EFD704AB-37CF-4127-9A89-6F20EFAC3001}" sibTransId="{B6B4358E-A4B5-4CEF-9AEF-9B18BB0E7034}"/>
    <dgm:cxn modelId="{0EA2EBCF-532B-4BD1-BBC3-CF635DABEF3F}" srcId="{DA22C02F-80E9-4EC8-A43A-E276130C5E17}" destId="{F730EC07-8894-4AB6-9214-37DFC2428211}" srcOrd="0" destOrd="0" parTransId="{EE3102BE-511F-4FBF-98B2-7AE2254FD737}" sibTransId="{212C81AA-D1A6-4F6B-AEA6-35F380EE0636}"/>
    <dgm:cxn modelId="{EB4CABFA-EC30-4850-AF2E-38EFDC46A70F}" type="presOf" srcId="{3EAABE31-20CE-4D6F-AD63-47F349105D55}" destId="{A3B1E6AD-45DA-497E-92B3-DB731D00FC03}" srcOrd="0" destOrd="0" presId="urn:microsoft.com/office/officeart/2005/8/layout/vList4"/>
    <dgm:cxn modelId="{37EACA91-0A0E-4354-9C70-EDD100094DB3}" srcId="{DA22C02F-80E9-4EC8-A43A-E276130C5E17}" destId="{69B257C8-73EF-4895-9F93-FCADF90C1737}" srcOrd="3" destOrd="0" parTransId="{7371EFB2-AD14-4CDB-B91E-D0A8719F3EE6}" sibTransId="{3FBF74CE-F76B-4FE8-A5D6-DCF204DFA4CB}"/>
    <dgm:cxn modelId="{E00F5F17-23BE-4ECE-8CBE-58D6FC49206A}" srcId="{DA22C02F-80E9-4EC8-A43A-E276130C5E17}" destId="{8979FD04-369F-4358-A357-94431DF62C1E}" srcOrd="1" destOrd="0" parTransId="{29CE418F-B2A6-4813-B808-F4B2040E2EF3}" sibTransId="{EFD6AFFE-4F6B-4494-BB3C-A693E5CDDBC5}"/>
    <dgm:cxn modelId="{0997701C-3B84-4F66-82AC-A3BBEF5FF847}" type="presParOf" srcId="{FDA4812B-13FA-433B-B83F-592920698819}" destId="{A94C3AD5-0258-4E5B-8FB4-5E008005CC8A}" srcOrd="0" destOrd="0" presId="urn:microsoft.com/office/officeart/2005/8/layout/vList4"/>
    <dgm:cxn modelId="{AF806CD5-9CE3-4FC1-9D6B-4F13626AD2BA}" type="presParOf" srcId="{A94C3AD5-0258-4E5B-8FB4-5E008005CC8A}" destId="{CDCC6A16-B39B-46F3-AC4D-E1A3084D3845}" srcOrd="0" destOrd="0" presId="urn:microsoft.com/office/officeart/2005/8/layout/vList4"/>
    <dgm:cxn modelId="{45B8DD9C-CA57-4E0C-ABA9-2FFDD67C5175}" type="presParOf" srcId="{A94C3AD5-0258-4E5B-8FB4-5E008005CC8A}" destId="{C40DA2BF-AA4E-48BE-82AD-04858ED3F0A3}" srcOrd="1" destOrd="0" presId="urn:microsoft.com/office/officeart/2005/8/layout/vList4"/>
    <dgm:cxn modelId="{26A653E9-F883-42D6-8397-EF70C29B09AA}" type="presParOf" srcId="{A94C3AD5-0258-4E5B-8FB4-5E008005CC8A}" destId="{D685964E-420E-4D18-A5C4-A1CEE03CEA29}" srcOrd="2" destOrd="0" presId="urn:microsoft.com/office/officeart/2005/8/layout/vList4"/>
    <dgm:cxn modelId="{0D828DBB-2BB9-4DE0-957E-CE48F8D03C48}" type="presParOf" srcId="{FDA4812B-13FA-433B-B83F-592920698819}" destId="{8B165215-2676-47BC-BDC8-1A64BC882EF4}" srcOrd="1" destOrd="0" presId="urn:microsoft.com/office/officeart/2005/8/layout/vList4"/>
    <dgm:cxn modelId="{A2A8B8D8-0FDC-416C-90DE-2B7669D9837F}" type="presParOf" srcId="{FDA4812B-13FA-433B-B83F-592920698819}" destId="{7B90C1B4-4FA2-46E8-8CFB-67821F854F25}" srcOrd="2" destOrd="0" presId="urn:microsoft.com/office/officeart/2005/8/layout/vList4"/>
    <dgm:cxn modelId="{7F635763-5551-491A-9810-BBFEBC86921B}" type="presParOf" srcId="{7B90C1B4-4FA2-46E8-8CFB-67821F854F25}" destId="{BB2D9D45-427B-452D-B677-AA9102826EBF}" srcOrd="0" destOrd="0" presId="urn:microsoft.com/office/officeart/2005/8/layout/vList4"/>
    <dgm:cxn modelId="{1951F463-50C2-47EB-A2E8-FAF2A8622D63}" type="presParOf" srcId="{7B90C1B4-4FA2-46E8-8CFB-67821F854F25}" destId="{F1573294-7F3A-498A-8157-A33397A6FB0A}" srcOrd="1" destOrd="0" presId="urn:microsoft.com/office/officeart/2005/8/layout/vList4"/>
    <dgm:cxn modelId="{276732C0-C855-4581-AF69-D034DB9ECF08}" type="presParOf" srcId="{7B90C1B4-4FA2-46E8-8CFB-67821F854F25}" destId="{0BE51A82-44FA-4D8E-9ED5-C04C14164BFE}" srcOrd="2" destOrd="0" presId="urn:microsoft.com/office/officeart/2005/8/layout/vList4"/>
    <dgm:cxn modelId="{CD704D7B-E6BB-438C-87C2-685EBFA9AFE1}" type="presParOf" srcId="{FDA4812B-13FA-433B-B83F-592920698819}" destId="{304B919C-676F-4D8C-9552-302244AAA361}" srcOrd="3" destOrd="0" presId="urn:microsoft.com/office/officeart/2005/8/layout/vList4"/>
    <dgm:cxn modelId="{56BB7A5B-FDAA-40C5-902C-4C72F2D6C7E4}" type="presParOf" srcId="{FDA4812B-13FA-433B-B83F-592920698819}" destId="{81BAA9C2-DFF9-4F7B-8EA1-B33CC54A7F66}" srcOrd="4" destOrd="0" presId="urn:microsoft.com/office/officeart/2005/8/layout/vList4"/>
    <dgm:cxn modelId="{7AB77E14-7A27-457F-B477-DA8E8B23EEEF}" type="presParOf" srcId="{81BAA9C2-DFF9-4F7B-8EA1-B33CC54A7F66}" destId="{3862C141-7E45-422B-BC48-BAD0DFAE4BF3}" srcOrd="0" destOrd="0" presId="urn:microsoft.com/office/officeart/2005/8/layout/vList4"/>
    <dgm:cxn modelId="{C66AD553-DD98-4932-B3DC-05DDAEBDE76C}" type="presParOf" srcId="{81BAA9C2-DFF9-4F7B-8EA1-B33CC54A7F66}" destId="{6588C308-4DC8-4297-99B5-3FCF5F685AFC}" srcOrd="1" destOrd="0" presId="urn:microsoft.com/office/officeart/2005/8/layout/vList4"/>
    <dgm:cxn modelId="{1AC8D028-E848-4CC8-BB28-3D0D52605602}" type="presParOf" srcId="{81BAA9C2-DFF9-4F7B-8EA1-B33CC54A7F66}" destId="{87D7F450-B92B-4FBD-A10F-0F3661E94FED}" srcOrd="2" destOrd="0" presId="urn:microsoft.com/office/officeart/2005/8/layout/vList4"/>
    <dgm:cxn modelId="{1877EBE0-F6E8-47F2-BAE0-828B621DB045}" type="presParOf" srcId="{FDA4812B-13FA-433B-B83F-592920698819}" destId="{B17A21F6-159C-4E05-ABF2-A7403231ED64}" srcOrd="5" destOrd="0" presId="urn:microsoft.com/office/officeart/2005/8/layout/vList4"/>
    <dgm:cxn modelId="{CF1F9362-384E-4E66-953F-DCA902017771}" type="presParOf" srcId="{FDA4812B-13FA-433B-B83F-592920698819}" destId="{BE6130E3-82DB-4327-8003-CA2F93F00ABF}" srcOrd="6" destOrd="0" presId="urn:microsoft.com/office/officeart/2005/8/layout/vList4"/>
    <dgm:cxn modelId="{C146FFC3-6FAC-4728-9B0A-7024A19742C7}" type="presParOf" srcId="{BE6130E3-82DB-4327-8003-CA2F93F00ABF}" destId="{CF8B9929-3FC6-45F5-8D93-6DD0D2C78C62}" srcOrd="0" destOrd="0" presId="urn:microsoft.com/office/officeart/2005/8/layout/vList4"/>
    <dgm:cxn modelId="{096D4095-3401-4C75-ABB3-454C2D9D4A53}" type="presParOf" srcId="{BE6130E3-82DB-4327-8003-CA2F93F00ABF}" destId="{6E48701D-0FF1-475E-9CE7-B9F2B9696B43}" srcOrd="1" destOrd="0" presId="urn:microsoft.com/office/officeart/2005/8/layout/vList4"/>
    <dgm:cxn modelId="{7E497F8F-C8A1-49CA-9FFA-4546A494A8BC}" type="presParOf" srcId="{BE6130E3-82DB-4327-8003-CA2F93F00ABF}" destId="{85ED093A-1F5A-48C7-A2E8-EBEFBFCC5808}" srcOrd="2" destOrd="0" presId="urn:microsoft.com/office/officeart/2005/8/layout/vList4"/>
    <dgm:cxn modelId="{FE50F9B2-61B6-49FE-A998-E96BE4E737FC}" type="presParOf" srcId="{FDA4812B-13FA-433B-B83F-592920698819}" destId="{77FCF1F2-EC33-46D1-BDF8-8D3746274DE8}" srcOrd="7" destOrd="0" presId="urn:microsoft.com/office/officeart/2005/8/layout/vList4"/>
    <dgm:cxn modelId="{0AB979C2-0E66-4920-BE81-DB48BD666F93}" type="presParOf" srcId="{FDA4812B-13FA-433B-B83F-592920698819}" destId="{B676A271-F222-4E6D-83F7-8C72453E5E3F}" srcOrd="8" destOrd="0" presId="urn:microsoft.com/office/officeart/2005/8/layout/vList4"/>
    <dgm:cxn modelId="{B75CABB2-38DC-45EC-806B-99780A36B8FA}" type="presParOf" srcId="{B676A271-F222-4E6D-83F7-8C72453E5E3F}" destId="{D1FE3FFA-2A3B-46D3-BAE5-F49B0C2F0056}" srcOrd="0" destOrd="0" presId="urn:microsoft.com/office/officeart/2005/8/layout/vList4"/>
    <dgm:cxn modelId="{CA879C70-4486-4C01-8A8B-25C3969C8DEB}" type="presParOf" srcId="{B676A271-F222-4E6D-83F7-8C72453E5E3F}" destId="{4C44B86F-9306-47E6-906E-76FA863C9C17}" srcOrd="1" destOrd="0" presId="urn:microsoft.com/office/officeart/2005/8/layout/vList4"/>
    <dgm:cxn modelId="{B7A22504-07B0-4FEA-B93E-890D4B50D726}" type="presParOf" srcId="{B676A271-F222-4E6D-83F7-8C72453E5E3F}" destId="{70C7ECA9-4DF8-4647-98F7-19557825D8A9}" srcOrd="2" destOrd="0" presId="urn:microsoft.com/office/officeart/2005/8/layout/vList4"/>
    <dgm:cxn modelId="{2383CA2C-B86B-441A-9E18-D3BE928AE574}" type="presParOf" srcId="{FDA4812B-13FA-433B-B83F-592920698819}" destId="{E971729D-41A2-46E3-9355-142FF1C88B6B}" srcOrd="9" destOrd="0" presId="urn:microsoft.com/office/officeart/2005/8/layout/vList4"/>
    <dgm:cxn modelId="{13AD9C61-80B9-4044-98A4-B88538383E7B}" type="presParOf" srcId="{FDA4812B-13FA-433B-B83F-592920698819}" destId="{9E8E9349-5988-4F12-B548-A505CCAE61DF}" srcOrd="10" destOrd="0" presId="urn:microsoft.com/office/officeart/2005/8/layout/vList4"/>
    <dgm:cxn modelId="{96802C85-4C67-41E3-8A5F-957B38E960C1}" type="presParOf" srcId="{9E8E9349-5988-4F12-B548-A505CCAE61DF}" destId="{4852B038-04E8-4EE5-A67F-05A5A4192BDC}" srcOrd="0" destOrd="0" presId="urn:microsoft.com/office/officeart/2005/8/layout/vList4"/>
    <dgm:cxn modelId="{8CA383E2-5106-4797-8A5B-F3F70A97ECFD}" type="presParOf" srcId="{9E8E9349-5988-4F12-B548-A505CCAE61DF}" destId="{48182E4E-2D49-45B8-8BC1-65006782159D}" srcOrd="1" destOrd="0" presId="urn:microsoft.com/office/officeart/2005/8/layout/vList4"/>
    <dgm:cxn modelId="{9C3E45E6-6967-4BD2-8A5F-4633E30099C5}" type="presParOf" srcId="{9E8E9349-5988-4F12-B548-A505CCAE61DF}" destId="{88CB5FBD-46CD-49C9-B580-F47A3E99F5AB}" srcOrd="2" destOrd="0" presId="urn:microsoft.com/office/officeart/2005/8/layout/vList4"/>
    <dgm:cxn modelId="{F9821B2D-6A88-4C5C-9E5C-D6EF5F99F46D}" type="presParOf" srcId="{FDA4812B-13FA-433B-B83F-592920698819}" destId="{DA61E0AD-DCAC-4EE4-827C-456904FC5070}" srcOrd="11" destOrd="0" presId="urn:microsoft.com/office/officeart/2005/8/layout/vList4"/>
    <dgm:cxn modelId="{45B1368A-020F-4063-9EFF-C16C2996D70E}" type="presParOf" srcId="{FDA4812B-13FA-433B-B83F-592920698819}" destId="{3817EA94-6419-4C70-BFB0-B0298C9A2F3B}" srcOrd="12" destOrd="0" presId="urn:microsoft.com/office/officeart/2005/8/layout/vList4"/>
    <dgm:cxn modelId="{3B8029B3-1730-4E12-9E9D-4C1FF5E6AB01}" type="presParOf" srcId="{3817EA94-6419-4C70-BFB0-B0298C9A2F3B}" destId="{0F06ABB8-83A5-41B2-90B7-7FE7AD8B01D6}" srcOrd="0" destOrd="0" presId="urn:microsoft.com/office/officeart/2005/8/layout/vList4"/>
    <dgm:cxn modelId="{9A06ED28-E144-40C1-B3CF-E32D8DF14FF7}" type="presParOf" srcId="{3817EA94-6419-4C70-BFB0-B0298C9A2F3B}" destId="{CE81A73D-D960-4DE8-8855-3548677595A3}" srcOrd="1" destOrd="0" presId="urn:microsoft.com/office/officeart/2005/8/layout/vList4"/>
    <dgm:cxn modelId="{CECDEC30-2E15-4E69-842F-495EDA0993C1}" type="presParOf" srcId="{3817EA94-6419-4C70-BFB0-B0298C9A2F3B}" destId="{CBE9C78E-C031-4033-9045-89F1FB2EF507}" srcOrd="2" destOrd="0" presId="urn:microsoft.com/office/officeart/2005/8/layout/vList4"/>
    <dgm:cxn modelId="{23FFF5AD-B818-4FBB-8DD7-642006DCC586}" type="presParOf" srcId="{FDA4812B-13FA-433B-B83F-592920698819}" destId="{E39F51FB-871E-4F9E-BE26-576E84BDC5D0}" srcOrd="13" destOrd="0" presId="urn:microsoft.com/office/officeart/2005/8/layout/vList4"/>
    <dgm:cxn modelId="{5BCEC729-55EA-4502-A091-807C7852FC53}" type="presParOf" srcId="{FDA4812B-13FA-433B-B83F-592920698819}" destId="{EB61CCD5-6BCA-4950-8EDD-7A242E1A5D98}" srcOrd="14" destOrd="0" presId="urn:microsoft.com/office/officeart/2005/8/layout/vList4"/>
    <dgm:cxn modelId="{6C804A0C-B273-4A87-ACED-595275A9D335}" type="presParOf" srcId="{EB61CCD5-6BCA-4950-8EDD-7A242E1A5D98}" destId="{DC32325F-A74C-4E41-8651-FCFAD978FAE8}" srcOrd="0" destOrd="0" presId="urn:microsoft.com/office/officeart/2005/8/layout/vList4"/>
    <dgm:cxn modelId="{2F991709-FEC1-405B-872E-FAB7A3BAC36D}" type="presParOf" srcId="{EB61CCD5-6BCA-4950-8EDD-7A242E1A5D98}" destId="{B0224834-4A3A-41E4-8BA3-97E3D03A3DFE}" srcOrd="1" destOrd="0" presId="urn:microsoft.com/office/officeart/2005/8/layout/vList4"/>
    <dgm:cxn modelId="{F35D5F57-157B-44E5-8E8E-B90F7CB92DE6}" type="presParOf" srcId="{EB61CCD5-6BCA-4950-8EDD-7A242E1A5D98}" destId="{799D20BB-8768-42DD-925C-D61F85211E51}" srcOrd="2" destOrd="0" presId="urn:microsoft.com/office/officeart/2005/8/layout/vList4"/>
    <dgm:cxn modelId="{9102F06E-8309-4975-9E53-81AE9F4E236B}" type="presParOf" srcId="{FDA4812B-13FA-433B-B83F-592920698819}" destId="{32BDFF9B-9222-4924-8F20-040D51D06E64}" srcOrd="15" destOrd="0" presId="urn:microsoft.com/office/officeart/2005/8/layout/vList4"/>
    <dgm:cxn modelId="{5F8174B5-2C9D-4BFA-8767-7FFB7384CEF2}" type="presParOf" srcId="{FDA4812B-13FA-433B-B83F-592920698819}" destId="{8802A2C3-D457-42DB-8878-21BA7E118C47}" srcOrd="16" destOrd="0" presId="urn:microsoft.com/office/officeart/2005/8/layout/vList4"/>
    <dgm:cxn modelId="{125E3506-42CB-473E-BEF7-FDE6ED64C720}" type="presParOf" srcId="{8802A2C3-D457-42DB-8878-21BA7E118C47}" destId="{EA1F06E4-8AFA-47C8-B63A-699A9310CA71}" srcOrd="0" destOrd="0" presId="urn:microsoft.com/office/officeart/2005/8/layout/vList4"/>
    <dgm:cxn modelId="{86BDFA1E-A981-48A4-B4A0-1E0E238E4EAB}" type="presParOf" srcId="{8802A2C3-D457-42DB-8878-21BA7E118C47}" destId="{656CFF6E-88DE-429A-8738-423E66C5A3D3}" srcOrd="1" destOrd="0" presId="urn:microsoft.com/office/officeart/2005/8/layout/vList4"/>
    <dgm:cxn modelId="{B7CBF479-BE31-483C-91C7-7005942C9A1A}" type="presParOf" srcId="{8802A2C3-D457-42DB-8878-21BA7E118C47}" destId="{18925AD4-32F4-4E2F-B0FD-A216EB5B78FC}" srcOrd="2" destOrd="0" presId="urn:microsoft.com/office/officeart/2005/8/layout/vList4"/>
    <dgm:cxn modelId="{C68BC533-8E71-4A8D-9768-66039380B65C}" type="presParOf" srcId="{FDA4812B-13FA-433B-B83F-592920698819}" destId="{1AC36CD9-8BF9-4667-A8DE-997A0D5FF0B5}" srcOrd="17" destOrd="0" presId="urn:microsoft.com/office/officeart/2005/8/layout/vList4"/>
    <dgm:cxn modelId="{7235340E-115B-4FD6-9872-0DC07DAF1CBD}" type="presParOf" srcId="{FDA4812B-13FA-433B-B83F-592920698819}" destId="{C749D406-FD7E-41A6-BE94-FAC80956C888}" srcOrd="18" destOrd="0" presId="urn:microsoft.com/office/officeart/2005/8/layout/vList4"/>
    <dgm:cxn modelId="{2CF581A8-1683-4342-A13D-03FE68703C79}" type="presParOf" srcId="{C749D406-FD7E-41A6-BE94-FAC80956C888}" destId="{A3B1E6AD-45DA-497E-92B3-DB731D00FC03}" srcOrd="0" destOrd="0" presId="urn:microsoft.com/office/officeart/2005/8/layout/vList4"/>
    <dgm:cxn modelId="{0291EE73-A48F-43D4-BCC8-75BDE11BEA6F}" type="presParOf" srcId="{C749D406-FD7E-41A6-BE94-FAC80956C888}" destId="{9C897ADA-DEF9-4B96-AAF6-95BBF71BC1C9}" srcOrd="1" destOrd="0" presId="urn:microsoft.com/office/officeart/2005/8/layout/vList4"/>
    <dgm:cxn modelId="{9629B19A-3258-4981-A020-5B3B99DF5103}" type="presParOf" srcId="{C749D406-FD7E-41A6-BE94-FAC80956C888}" destId="{C97D4AB6-7788-4D90-BBE7-1F05C93CED4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2C77F-2158-4DE9-A7AB-E61D7BDA6642}" type="doc">
      <dgm:prSet loTypeId="urn:microsoft.com/office/officeart/2005/8/layout/cycle6" loCatId="cycle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91CE018-723C-4098-ADA6-3A74AB0AD49F}">
      <dgm:prSet phldrT="[Текст]" custT="1"/>
      <dgm:spPr/>
      <dgm:t>
        <a:bodyPr/>
        <a:lstStyle/>
        <a:p>
          <a:r>
            <a:rPr lang="ru-RU" sz="2000" dirty="0" smtClean="0"/>
            <a:t>Таланты и идеи</a:t>
          </a:r>
          <a:endParaRPr lang="ru-RU" sz="2000" dirty="0"/>
        </a:p>
      </dgm:t>
    </dgm:pt>
    <dgm:pt modelId="{8D7CC1EA-AFCE-4BFC-AF1A-C20628126762}" type="parTrans" cxnId="{6CDE6F9F-D5ED-4C83-B8D2-87E9E972E2FC}">
      <dgm:prSet/>
      <dgm:spPr/>
      <dgm:t>
        <a:bodyPr/>
        <a:lstStyle/>
        <a:p>
          <a:endParaRPr lang="ru-RU"/>
        </a:p>
      </dgm:t>
    </dgm:pt>
    <dgm:pt modelId="{35E116C2-CD9C-4A65-8A84-40A829931BE6}" type="sibTrans" cxnId="{6CDE6F9F-D5ED-4C83-B8D2-87E9E972E2FC}">
      <dgm:prSet/>
      <dgm:spPr/>
      <dgm:t>
        <a:bodyPr/>
        <a:lstStyle/>
        <a:p>
          <a:endParaRPr lang="ru-RU"/>
        </a:p>
      </dgm:t>
    </dgm:pt>
    <dgm:pt modelId="{ADBFA1E6-F236-48D6-8128-42248D3E59A0}">
      <dgm:prSet phldrT="[Текст]" custT="1"/>
      <dgm:spPr/>
      <dgm:t>
        <a:bodyPr/>
        <a:lstStyle/>
        <a:p>
          <a:r>
            <a:rPr lang="ru-RU" sz="2000" dirty="0" smtClean="0"/>
            <a:t>Условия спроса</a:t>
          </a:r>
          <a:endParaRPr lang="ru-RU" sz="2000" dirty="0"/>
        </a:p>
      </dgm:t>
    </dgm:pt>
    <dgm:pt modelId="{930B635B-65E6-42DF-99BF-63D32EE12032}" type="parTrans" cxnId="{6CB34941-6023-4F0A-ABCF-5F60F6FD8833}">
      <dgm:prSet/>
      <dgm:spPr/>
      <dgm:t>
        <a:bodyPr/>
        <a:lstStyle/>
        <a:p>
          <a:endParaRPr lang="ru-RU"/>
        </a:p>
      </dgm:t>
    </dgm:pt>
    <dgm:pt modelId="{7FEA139E-AAB6-4CA7-BB5D-7780E458AAAB}" type="sibTrans" cxnId="{6CB34941-6023-4F0A-ABCF-5F60F6FD8833}">
      <dgm:prSet/>
      <dgm:spPr/>
      <dgm:t>
        <a:bodyPr/>
        <a:lstStyle/>
        <a:p>
          <a:endParaRPr lang="ru-RU"/>
        </a:p>
      </dgm:t>
    </dgm:pt>
    <dgm:pt modelId="{399CAEDA-9927-496D-A8F6-2EE3C0F33DF4}">
      <dgm:prSet phldrT="[Текст]" custT="1"/>
      <dgm:spPr/>
      <dgm:t>
        <a:bodyPr lIns="36000" rIns="36000"/>
        <a:lstStyle/>
        <a:p>
          <a:r>
            <a:rPr lang="ru-RU" sz="1300" dirty="0" smtClean="0"/>
            <a:t>Технологическая инфраструктура </a:t>
          </a:r>
          <a:r>
            <a:rPr lang="ru-RU" sz="1600" dirty="0" smtClean="0"/>
            <a:t>и кластеры</a:t>
          </a:r>
          <a:endParaRPr lang="ru-RU" sz="1600" dirty="0"/>
        </a:p>
      </dgm:t>
    </dgm:pt>
    <dgm:pt modelId="{25034549-B170-4F98-B918-820F9FE918D3}" type="parTrans" cxnId="{078A5E7D-00C3-42BF-B4B4-BE710A8D0A73}">
      <dgm:prSet/>
      <dgm:spPr/>
      <dgm:t>
        <a:bodyPr/>
        <a:lstStyle/>
        <a:p>
          <a:endParaRPr lang="ru-RU"/>
        </a:p>
      </dgm:t>
    </dgm:pt>
    <dgm:pt modelId="{77F5900C-809C-4E58-AC9D-096F13DF259A}" type="sibTrans" cxnId="{078A5E7D-00C3-42BF-B4B4-BE710A8D0A73}">
      <dgm:prSet/>
      <dgm:spPr/>
      <dgm:t>
        <a:bodyPr/>
        <a:lstStyle/>
        <a:p>
          <a:endParaRPr lang="ru-RU"/>
        </a:p>
      </dgm:t>
    </dgm:pt>
    <dgm:pt modelId="{421523A6-088B-431F-8574-3C56FA5F28CE}">
      <dgm:prSet phldrT="[Текст]" custT="1"/>
      <dgm:spPr/>
      <dgm:t>
        <a:bodyPr lIns="36000" rIns="36000"/>
        <a:lstStyle/>
        <a:p>
          <a:r>
            <a:rPr lang="ru-RU" sz="1300" dirty="0" smtClean="0"/>
            <a:t>Инновационный </a:t>
          </a:r>
          <a:r>
            <a:rPr lang="ru-RU" sz="2000" dirty="0" smtClean="0"/>
            <a:t>потенциал компании</a:t>
          </a:r>
          <a:endParaRPr lang="ru-RU" sz="2000" dirty="0"/>
        </a:p>
      </dgm:t>
    </dgm:pt>
    <dgm:pt modelId="{96BC4283-0DC5-472E-8282-EF674505987B}" type="parTrans" cxnId="{B7FED59E-930C-497E-8B79-E29FB0C98534}">
      <dgm:prSet/>
      <dgm:spPr/>
      <dgm:t>
        <a:bodyPr/>
        <a:lstStyle/>
        <a:p>
          <a:endParaRPr lang="ru-RU"/>
        </a:p>
      </dgm:t>
    </dgm:pt>
    <dgm:pt modelId="{C5BBC41F-91EF-4ACD-8AE7-BEBB14AA765F}" type="sibTrans" cxnId="{B7FED59E-930C-497E-8B79-E29FB0C98534}">
      <dgm:prSet/>
      <dgm:spPr/>
      <dgm:t>
        <a:bodyPr/>
        <a:lstStyle/>
        <a:p>
          <a:endParaRPr lang="ru-RU"/>
        </a:p>
      </dgm:t>
    </dgm:pt>
    <dgm:pt modelId="{A3F15621-4438-4529-9917-F550CC720C4F}">
      <dgm:prSet phldrT="[Текст]" custT="1"/>
      <dgm:spPr/>
      <dgm:t>
        <a:bodyPr lIns="36000" rIns="36000"/>
        <a:lstStyle/>
        <a:p>
          <a:pPr>
            <a:spcAft>
              <a:spcPts val="0"/>
            </a:spcAft>
          </a:pPr>
          <a:r>
            <a:rPr lang="ru-RU" sz="1400" dirty="0" smtClean="0"/>
            <a:t>Институты и эффективность </a:t>
          </a:r>
          <a:r>
            <a:rPr lang="ru-RU" sz="1200" dirty="0" smtClean="0"/>
            <a:t>государственного</a:t>
          </a:r>
          <a:r>
            <a:rPr lang="ru-RU" sz="1400" dirty="0" smtClean="0"/>
            <a:t> управления</a:t>
          </a:r>
          <a:endParaRPr lang="ru-RU" sz="1400" dirty="0"/>
        </a:p>
      </dgm:t>
    </dgm:pt>
    <dgm:pt modelId="{BBDB5444-2F7B-4CEE-B44C-F4E68BD81122}" type="parTrans" cxnId="{173C8009-9258-41A4-B2B8-0718479E1368}">
      <dgm:prSet/>
      <dgm:spPr/>
      <dgm:t>
        <a:bodyPr/>
        <a:lstStyle/>
        <a:p>
          <a:endParaRPr lang="ru-RU"/>
        </a:p>
      </dgm:t>
    </dgm:pt>
    <dgm:pt modelId="{9AEBB65D-D609-4A33-B223-877EDDD95CE9}" type="sibTrans" cxnId="{173C8009-9258-41A4-B2B8-0718479E1368}">
      <dgm:prSet/>
      <dgm:spPr/>
      <dgm:t>
        <a:bodyPr/>
        <a:lstStyle/>
        <a:p>
          <a:endParaRPr lang="ru-RU"/>
        </a:p>
      </dgm:t>
    </dgm:pt>
    <dgm:pt modelId="{AFD6C2E4-57E3-487A-B656-5489AEAF9DD4}">
      <dgm:prSet custT="1"/>
      <dgm:spPr/>
      <dgm:t>
        <a:bodyPr/>
        <a:lstStyle/>
        <a:p>
          <a:r>
            <a:rPr lang="ru-RU" sz="1900" dirty="0" smtClean="0"/>
            <a:t>Коммерциализация</a:t>
          </a:r>
          <a:endParaRPr lang="ru-RU" sz="1900" dirty="0"/>
        </a:p>
      </dgm:t>
    </dgm:pt>
    <dgm:pt modelId="{D0CC2F22-5443-4477-A769-9A6D02EA7ECC}" type="parTrans" cxnId="{E999BC8C-9B62-4963-B227-9350AA09C6E4}">
      <dgm:prSet/>
      <dgm:spPr/>
      <dgm:t>
        <a:bodyPr/>
        <a:lstStyle/>
        <a:p>
          <a:endParaRPr lang="ru-RU"/>
        </a:p>
      </dgm:t>
    </dgm:pt>
    <dgm:pt modelId="{8C73999F-E2D8-4AF6-AA90-4F584D0C362E}" type="sibTrans" cxnId="{E999BC8C-9B62-4963-B227-9350AA09C6E4}">
      <dgm:prSet/>
      <dgm:spPr/>
      <dgm:t>
        <a:bodyPr/>
        <a:lstStyle/>
        <a:p>
          <a:endParaRPr lang="ru-RU"/>
        </a:p>
      </dgm:t>
    </dgm:pt>
    <dgm:pt modelId="{C4EF39AA-E93A-4770-A5AB-CDF9F2F53713}" type="pres">
      <dgm:prSet presAssocID="{7322C77F-2158-4DE9-A7AB-E61D7BDA66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30F93-A6A2-49C8-984A-8CEBDD610DD4}" type="pres">
      <dgm:prSet presAssocID="{691CE018-723C-4098-ADA6-3A74AB0AD49F}" presName="node" presStyleLbl="node1" presStyleIdx="0" presStyleCnt="6" custScaleX="125826" custScaleY="18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F0ABF-7E02-450C-8397-219C57FE9A91}" type="pres">
      <dgm:prSet presAssocID="{691CE018-723C-4098-ADA6-3A74AB0AD49F}" presName="spNode" presStyleCnt="0"/>
      <dgm:spPr/>
    </dgm:pt>
    <dgm:pt modelId="{66091713-851E-4826-8B5C-C648BDC3340E}" type="pres">
      <dgm:prSet presAssocID="{35E116C2-CD9C-4A65-8A84-40A829931BE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7AB4F1BF-AC59-47C9-A3C8-1BEC95E9DFC9}" type="pres">
      <dgm:prSet presAssocID="{AFD6C2E4-57E3-487A-B656-5489AEAF9DD4}" presName="node" presStyleLbl="node1" presStyleIdx="1" presStyleCnt="6" custScaleX="125826" custScaleY="18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5A2E5-4A9F-4F0F-B5C3-F948D7464916}" type="pres">
      <dgm:prSet presAssocID="{AFD6C2E4-57E3-487A-B656-5489AEAF9DD4}" presName="spNode" presStyleCnt="0"/>
      <dgm:spPr/>
    </dgm:pt>
    <dgm:pt modelId="{F4E425E9-B426-41BA-8F3A-1727BC146D3F}" type="pres">
      <dgm:prSet presAssocID="{8C73999F-E2D8-4AF6-AA90-4F584D0C362E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0C016E9-9186-47DB-9F36-6C21DB39E3F2}" type="pres">
      <dgm:prSet presAssocID="{ADBFA1E6-F236-48D6-8128-42248D3E59A0}" presName="node" presStyleLbl="node1" presStyleIdx="2" presStyleCnt="6" custScaleX="125826" custScaleY="18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C2B2-ED0E-429C-AFC8-4381DE527863}" type="pres">
      <dgm:prSet presAssocID="{ADBFA1E6-F236-48D6-8128-42248D3E59A0}" presName="spNode" presStyleCnt="0"/>
      <dgm:spPr/>
    </dgm:pt>
    <dgm:pt modelId="{64C92234-4A5A-40C0-93B9-D0A713802EAF}" type="pres">
      <dgm:prSet presAssocID="{7FEA139E-AAB6-4CA7-BB5D-7780E458AAAB}" presName="sibTrans" presStyleLbl="sibTrans1D1" presStyleIdx="2" presStyleCnt="6"/>
      <dgm:spPr/>
      <dgm:t>
        <a:bodyPr/>
        <a:lstStyle/>
        <a:p>
          <a:endParaRPr lang="ru-RU"/>
        </a:p>
      </dgm:t>
    </dgm:pt>
    <dgm:pt modelId="{16A75AA4-C121-4614-B582-9AFC50985922}" type="pres">
      <dgm:prSet presAssocID="{399CAEDA-9927-496D-A8F6-2EE3C0F33DF4}" presName="node" presStyleLbl="node1" presStyleIdx="3" presStyleCnt="6" custScaleX="125826" custScaleY="18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4D40-E8F9-440E-A0B1-35908C22A86A}" type="pres">
      <dgm:prSet presAssocID="{399CAEDA-9927-496D-A8F6-2EE3C0F33DF4}" presName="spNode" presStyleCnt="0"/>
      <dgm:spPr/>
    </dgm:pt>
    <dgm:pt modelId="{9B593D64-72B5-4CAC-B1FA-1A8AB858F66A}" type="pres">
      <dgm:prSet presAssocID="{77F5900C-809C-4E58-AC9D-096F13DF259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064DF9A8-ABA2-41F6-9E4E-EF6C21C20878}" type="pres">
      <dgm:prSet presAssocID="{421523A6-088B-431F-8574-3C56FA5F28CE}" presName="node" presStyleLbl="node1" presStyleIdx="4" presStyleCnt="6" custScaleX="125826" custScaleY="18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CE10F-E2C9-4251-83B8-A0BEF4F74E04}" type="pres">
      <dgm:prSet presAssocID="{421523A6-088B-431F-8574-3C56FA5F28CE}" presName="spNode" presStyleCnt="0"/>
      <dgm:spPr/>
    </dgm:pt>
    <dgm:pt modelId="{15168327-CFC8-484A-B7E8-FDF665113284}" type="pres">
      <dgm:prSet presAssocID="{C5BBC41F-91EF-4ACD-8AE7-BEBB14AA765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05F3D35-A2A3-4B01-9FEF-A5C2208B87BC}" type="pres">
      <dgm:prSet presAssocID="{A3F15621-4438-4529-9917-F550CC720C4F}" presName="node" presStyleLbl="node1" presStyleIdx="5" presStyleCnt="6" custScaleX="125826" custScaleY="186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65F48-3571-4ED1-8FE6-D8D205EE9325}" type="pres">
      <dgm:prSet presAssocID="{A3F15621-4438-4529-9917-F550CC720C4F}" presName="spNode" presStyleCnt="0"/>
      <dgm:spPr/>
    </dgm:pt>
    <dgm:pt modelId="{B582BEE2-4359-4B63-A45B-B3DE0AA85395}" type="pres">
      <dgm:prSet presAssocID="{9AEBB65D-D609-4A33-B223-877EDDD95CE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6C0C637-B16A-4BFF-AE19-DDE8848F6987}" type="presOf" srcId="{ADBFA1E6-F236-48D6-8128-42248D3E59A0}" destId="{50C016E9-9186-47DB-9F36-6C21DB39E3F2}" srcOrd="0" destOrd="0" presId="urn:microsoft.com/office/officeart/2005/8/layout/cycle6"/>
    <dgm:cxn modelId="{4A39C743-4360-4DA1-B341-1C83A6E50522}" type="presOf" srcId="{7FEA139E-AAB6-4CA7-BB5D-7780E458AAAB}" destId="{64C92234-4A5A-40C0-93B9-D0A713802EAF}" srcOrd="0" destOrd="0" presId="urn:microsoft.com/office/officeart/2005/8/layout/cycle6"/>
    <dgm:cxn modelId="{C1E85626-A99F-4C93-88FE-86CBC3EE0F98}" type="presOf" srcId="{691CE018-723C-4098-ADA6-3A74AB0AD49F}" destId="{B4230F93-A6A2-49C8-984A-8CEBDD610DD4}" srcOrd="0" destOrd="0" presId="urn:microsoft.com/office/officeart/2005/8/layout/cycle6"/>
    <dgm:cxn modelId="{6CB34941-6023-4F0A-ABCF-5F60F6FD8833}" srcId="{7322C77F-2158-4DE9-A7AB-E61D7BDA6642}" destId="{ADBFA1E6-F236-48D6-8128-42248D3E59A0}" srcOrd="2" destOrd="0" parTransId="{930B635B-65E6-42DF-99BF-63D32EE12032}" sibTransId="{7FEA139E-AAB6-4CA7-BB5D-7780E458AAAB}"/>
    <dgm:cxn modelId="{28AEF13B-82E8-470E-A6D9-5236E81BA85F}" type="presOf" srcId="{AFD6C2E4-57E3-487A-B656-5489AEAF9DD4}" destId="{7AB4F1BF-AC59-47C9-A3C8-1BEC95E9DFC9}" srcOrd="0" destOrd="0" presId="urn:microsoft.com/office/officeart/2005/8/layout/cycle6"/>
    <dgm:cxn modelId="{323234D0-4031-4F5C-82BE-8A476EEC25D1}" type="presOf" srcId="{C5BBC41F-91EF-4ACD-8AE7-BEBB14AA765F}" destId="{15168327-CFC8-484A-B7E8-FDF665113284}" srcOrd="0" destOrd="0" presId="urn:microsoft.com/office/officeart/2005/8/layout/cycle6"/>
    <dgm:cxn modelId="{8F4074D0-B27F-40F7-A66F-B9DEC5FDA58A}" type="presOf" srcId="{77F5900C-809C-4E58-AC9D-096F13DF259A}" destId="{9B593D64-72B5-4CAC-B1FA-1A8AB858F66A}" srcOrd="0" destOrd="0" presId="urn:microsoft.com/office/officeart/2005/8/layout/cycle6"/>
    <dgm:cxn modelId="{078A5E7D-00C3-42BF-B4B4-BE710A8D0A73}" srcId="{7322C77F-2158-4DE9-A7AB-E61D7BDA6642}" destId="{399CAEDA-9927-496D-A8F6-2EE3C0F33DF4}" srcOrd="3" destOrd="0" parTransId="{25034549-B170-4F98-B918-820F9FE918D3}" sibTransId="{77F5900C-809C-4E58-AC9D-096F13DF259A}"/>
    <dgm:cxn modelId="{E999BC8C-9B62-4963-B227-9350AA09C6E4}" srcId="{7322C77F-2158-4DE9-A7AB-E61D7BDA6642}" destId="{AFD6C2E4-57E3-487A-B656-5489AEAF9DD4}" srcOrd="1" destOrd="0" parTransId="{D0CC2F22-5443-4477-A769-9A6D02EA7ECC}" sibTransId="{8C73999F-E2D8-4AF6-AA90-4F584D0C362E}"/>
    <dgm:cxn modelId="{C7BD5649-5AC7-4023-86CE-D961A38B2048}" type="presOf" srcId="{9AEBB65D-D609-4A33-B223-877EDDD95CE9}" destId="{B582BEE2-4359-4B63-A45B-B3DE0AA85395}" srcOrd="0" destOrd="0" presId="urn:microsoft.com/office/officeart/2005/8/layout/cycle6"/>
    <dgm:cxn modelId="{2679AB73-599C-4F7A-B523-35D80EB43248}" type="presOf" srcId="{A3F15621-4438-4529-9917-F550CC720C4F}" destId="{005F3D35-A2A3-4B01-9FEF-A5C2208B87BC}" srcOrd="0" destOrd="0" presId="urn:microsoft.com/office/officeart/2005/8/layout/cycle6"/>
    <dgm:cxn modelId="{D6962743-E0CF-44A1-8F16-8847F99A69B1}" type="presOf" srcId="{421523A6-088B-431F-8574-3C56FA5F28CE}" destId="{064DF9A8-ABA2-41F6-9E4E-EF6C21C20878}" srcOrd="0" destOrd="0" presId="urn:microsoft.com/office/officeart/2005/8/layout/cycle6"/>
    <dgm:cxn modelId="{6CDE6F9F-D5ED-4C83-B8D2-87E9E972E2FC}" srcId="{7322C77F-2158-4DE9-A7AB-E61D7BDA6642}" destId="{691CE018-723C-4098-ADA6-3A74AB0AD49F}" srcOrd="0" destOrd="0" parTransId="{8D7CC1EA-AFCE-4BFC-AF1A-C20628126762}" sibTransId="{35E116C2-CD9C-4A65-8A84-40A829931BE6}"/>
    <dgm:cxn modelId="{F9BB8482-F0BF-475E-8740-51D98C777847}" type="presOf" srcId="{8C73999F-E2D8-4AF6-AA90-4F584D0C362E}" destId="{F4E425E9-B426-41BA-8F3A-1727BC146D3F}" srcOrd="0" destOrd="0" presId="urn:microsoft.com/office/officeart/2005/8/layout/cycle6"/>
    <dgm:cxn modelId="{B6A20B74-C888-4444-9071-457CAA5BE37A}" type="presOf" srcId="{399CAEDA-9927-496D-A8F6-2EE3C0F33DF4}" destId="{16A75AA4-C121-4614-B582-9AFC50985922}" srcOrd="0" destOrd="0" presId="urn:microsoft.com/office/officeart/2005/8/layout/cycle6"/>
    <dgm:cxn modelId="{F2F096DB-1ACE-47F8-BAE6-EBBA4B61536F}" type="presOf" srcId="{35E116C2-CD9C-4A65-8A84-40A829931BE6}" destId="{66091713-851E-4826-8B5C-C648BDC3340E}" srcOrd="0" destOrd="0" presId="urn:microsoft.com/office/officeart/2005/8/layout/cycle6"/>
    <dgm:cxn modelId="{B7FED59E-930C-497E-8B79-E29FB0C98534}" srcId="{7322C77F-2158-4DE9-A7AB-E61D7BDA6642}" destId="{421523A6-088B-431F-8574-3C56FA5F28CE}" srcOrd="4" destOrd="0" parTransId="{96BC4283-0DC5-472E-8282-EF674505987B}" sibTransId="{C5BBC41F-91EF-4ACD-8AE7-BEBB14AA765F}"/>
    <dgm:cxn modelId="{FA84942F-3D91-4CE9-A0E4-07E642DD7A4F}" type="presOf" srcId="{7322C77F-2158-4DE9-A7AB-E61D7BDA6642}" destId="{C4EF39AA-E93A-4770-A5AB-CDF9F2F53713}" srcOrd="0" destOrd="0" presId="urn:microsoft.com/office/officeart/2005/8/layout/cycle6"/>
    <dgm:cxn modelId="{173C8009-9258-41A4-B2B8-0718479E1368}" srcId="{7322C77F-2158-4DE9-A7AB-E61D7BDA6642}" destId="{A3F15621-4438-4529-9917-F550CC720C4F}" srcOrd="5" destOrd="0" parTransId="{BBDB5444-2F7B-4CEE-B44C-F4E68BD81122}" sibTransId="{9AEBB65D-D609-4A33-B223-877EDDD95CE9}"/>
    <dgm:cxn modelId="{8A45C751-16E9-426F-99CE-D2B18D3B376F}" type="presParOf" srcId="{C4EF39AA-E93A-4770-A5AB-CDF9F2F53713}" destId="{B4230F93-A6A2-49C8-984A-8CEBDD610DD4}" srcOrd="0" destOrd="0" presId="urn:microsoft.com/office/officeart/2005/8/layout/cycle6"/>
    <dgm:cxn modelId="{FCA0A134-4534-49DE-99B6-E385AAC904F7}" type="presParOf" srcId="{C4EF39AA-E93A-4770-A5AB-CDF9F2F53713}" destId="{B92F0ABF-7E02-450C-8397-219C57FE9A91}" srcOrd="1" destOrd="0" presId="urn:microsoft.com/office/officeart/2005/8/layout/cycle6"/>
    <dgm:cxn modelId="{3C9819EC-D63A-454E-8513-E099165D0A7E}" type="presParOf" srcId="{C4EF39AA-E93A-4770-A5AB-CDF9F2F53713}" destId="{66091713-851E-4826-8B5C-C648BDC3340E}" srcOrd="2" destOrd="0" presId="urn:microsoft.com/office/officeart/2005/8/layout/cycle6"/>
    <dgm:cxn modelId="{160A5F82-D189-4BB3-A656-69CC2E356997}" type="presParOf" srcId="{C4EF39AA-E93A-4770-A5AB-CDF9F2F53713}" destId="{7AB4F1BF-AC59-47C9-A3C8-1BEC95E9DFC9}" srcOrd="3" destOrd="0" presId="urn:microsoft.com/office/officeart/2005/8/layout/cycle6"/>
    <dgm:cxn modelId="{91D411C1-99EC-4ED4-9F6E-782C014BCF39}" type="presParOf" srcId="{C4EF39AA-E93A-4770-A5AB-CDF9F2F53713}" destId="{5365A2E5-4A9F-4F0F-B5C3-F948D7464916}" srcOrd="4" destOrd="0" presId="urn:microsoft.com/office/officeart/2005/8/layout/cycle6"/>
    <dgm:cxn modelId="{F5BF3308-AC50-48CE-ABDF-D270BD5DEE90}" type="presParOf" srcId="{C4EF39AA-E93A-4770-A5AB-CDF9F2F53713}" destId="{F4E425E9-B426-41BA-8F3A-1727BC146D3F}" srcOrd="5" destOrd="0" presId="urn:microsoft.com/office/officeart/2005/8/layout/cycle6"/>
    <dgm:cxn modelId="{5B57BFDA-A700-4C9A-9714-1BB4AD74664A}" type="presParOf" srcId="{C4EF39AA-E93A-4770-A5AB-CDF9F2F53713}" destId="{50C016E9-9186-47DB-9F36-6C21DB39E3F2}" srcOrd="6" destOrd="0" presId="urn:microsoft.com/office/officeart/2005/8/layout/cycle6"/>
    <dgm:cxn modelId="{3F24FBE6-AC76-4415-BFFC-EC5895AEC76C}" type="presParOf" srcId="{C4EF39AA-E93A-4770-A5AB-CDF9F2F53713}" destId="{8982C2B2-ED0E-429C-AFC8-4381DE527863}" srcOrd="7" destOrd="0" presId="urn:microsoft.com/office/officeart/2005/8/layout/cycle6"/>
    <dgm:cxn modelId="{B35AABBC-406E-480D-999C-7BFDED10389C}" type="presParOf" srcId="{C4EF39AA-E93A-4770-A5AB-CDF9F2F53713}" destId="{64C92234-4A5A-40C0-93B9-D0A713802EAF}" srcOrd="8" destOrd="0" presId="urn:microsoft.com/office/officeart/2005/8/layout/cycle6"/>
    <dgm:cxn modelId="{4392BAE3-B978-4851-8E08-24A90C28D547}" type="presParOf" srcId="{C4EF39AA-E93A-4770-A5AB-CDF9F2F53713}" destId="{16A75AA4-C121-4614-B582-9AFC50985922}" srcOrd="9" destOrd="0" presId="urn:microsoft.com/office/officeart/2005/8/layout/cycle6"/>
    <dgm:cxn modelId="{7B5626FE-7C64-4284-B677-835885CDB01C}" type="presParOf" srcId="{C4EF39AA-E93A-4770-A5AB-CDF9F2F53713}" destId="{AB8C4D40-E8F9-440E-A0B1-35908C22A86A}" srcOrd="10" destOrd="0" presId="urn:microsoft.com/office/officeart/2005/8/layout/cycle6"/>
    <dgm:cxn modelId="{996914DA-EF19-4EAE-83CD-C051141946E4}" type="presParOf" srcId="{C4EF39AA-E93A-4770-A5AB-CDF9F2F53713}" destId="{9B593D64-72B5-4CAC-B1FA-1A8AB858F66A}" srcOrd="11" destOrd="0" presId="urn:microsoft.com/office/officeart/2005/8/layout/cycle6"/>
    <dgm:cxn modelId="{0327DCB6-FA16-4CC1-BFEF-23286304FA50}" type="presParOf" srcId="{C4EF39AA-E93A-4770-A5AB-CDF9F2F53713}" destId="{064DF9A8-ABA2-41F6-9E4E-EF6C21C20878}" srcOrd="12" destOrd="0" presId="urn:microsoft.com/office/officeart/2005/8/layout/cycle6"/>
    <dgm:cxn modelId="{788859AA-2F64-4A03-BDA0-9DB60625032E}" type="presParOf" srcId="{C4EF39AA-E93A-4770-A5AB-CDF9F2F53713}" destId="{40CCE10F-E2C9-4251-83B8-A0BEF4F74E04}" srcOrd="13" destOrd="0" presId="urn:microsoft.com/office/officeart/2005/8/layout/cycle6"/>
    <dgm:cxn modelId="{259D84C6-9B19-4EC6-8C11-A6BC0CE13493}" type="presParOf" srcId="{C4EF39AA-E93A-4770-A5AB-CDF9F2F53713}" destId="{15168327-CFC8-484A-B7E8-FDF665113284}" srcOrd="14" destOrd="0" presId="urn:microsoft.com/office/officeart/2005/8/layout/cycle6"/>
    <dgm:cxn modelId="{F84ABFFB-FE7C-4459-AC5F-0D0FE8B09779}" type="presParOf" srcId="{C4EF39AA-E93A-4770-A5AB-CDF9F2F53713}" destId="{005F3D35-A2A3-4B01-9FEF-A5C2208B87BC}" srcOrd="15" destOrd="0" presId="urn:microsoft.com/office/officeart/2005/8/layout/cycle6"/>
    <dgm:cxn modelId="{704D1958-7BD0-4E81-B981-35B7B71946A3}" type="presParOf" srcId="{C4EF39AA-E93A-4770-A5AB-CDF9F2F53713}" destId="{ACC65F48-3571-4ED1-8FE6-D8D205EE9325}" srcOrd="16" destOrd="0" presId="urn:microsoft.com/office/officeart/2005/8/layout/cycle6"/>
    <dgm:cxn modelId="{9D35EC33-D1A6-406D-9310-506930B3AA5D}" type="presParOf" srcId="{C4EF39AA-E93A-4770-A5AB-CDF9F2F53713}" destId="{B582BEE2-4359-4B63-A45B-B3DE0AA8539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0.78333</cdr:x>
      <cdr:y>0.70588</cdr:y>
    </cdr:from>
    <cdr:to>
      <cdr:x>0.97579</cdr:x>
      <cdr:y>0.82626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715172" y="3429024"/>
          <a:ext cx="164981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Прогноз</a:t>
          </a:r>
          <a:endParaRPr lang="ru-RU" sz="3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0.14606</cdr:x>
      <cdr:y>0.59494</cdr:y>
    </cdr:from>
    <cdr:to>
      <cdr:x>0.34831</cdr:x>
      <cdr:y>0.65823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642" y="3357586"/>
          <a:ext cx="1285904" cy="357202"/>
        </a:xfrm>
        <a:prstGeom xmlns:a="http://schemas.openxmlformats.org/drawingml/2006/main" prst="rect">
          <a:avLst/>
        </a:prstGeom>
        <a:ln xmlns:a="http://schemas.openxmlformats.org/drawingml/2006/main" w="22225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Рост в </a:t>
          </a:r>
          <a:r>
            <a:rPr lang="ru-RU" sz="1600" b="1" dirty="0" smtClean="0">
              <a:solidFill>
                <a:srgbClr val="FF0000"/>
              </a:solidFill>
            </a:rPr>
            <a:t>3</a:t>
          </a:r>
          <a:r>
            <a:rPr lang="ru-RU" sz="1400" b="1" dirty="0" smtClean="0"/>
            <a:t> раза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0.21348</cdr:x>
      <cdr:y>0.65823</cdr:y>
    </cdr:from>
    <cdr:to>
      <cdr:x>0.27062</cdr:x>
      <cdr:y>0.75949</cdr:y>
    </cdr:to>
    <cdr:sp macro="" textlink="">
      <cdr:nvSpPr>
        <cdr:cNvPr id="5" name="Соединительная линия уступом 4"/>
        <cdr:cNvSpPr/>
      </cdr:nvSpPr>
      <cdr:spPr>
        <a:xfrm xmlns:a="http://schemas.openxmlformats.org/drawingml/2006/main" rot="16200000" flipV="1">
          <a:off x="1253201" y="3818865"/>
          <a:ext cx="571471" cy="363293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0.23595</cdr:x>
      <cdr:y>0.40506</cdr:y>
    </cdr:from>
    <cdr:to>
      <cdr:x>0.42696</cdr:x>
      <cdr:y>0.46835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00166" y="2286016"/>
          <a:ext cx="1214446" cy="357165"/>
        </a:xfrm>
        <a:prstGeom xmlns:a="http://schemas.openxmlformats.org/drawingml/2006/main" prst="rect">
          <a:avLst/>
        </a:prstGeom>
        <a:ln xmlns:a="http://schemas.openxmlformats.org/drawingml/2006/main" w="22225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Рост в </a:t>
          </a:r>
          <a:r>
            <a:rPr lang="ru-RU" sz="1600" b="1" dirty="0" smtClean="0">
              <a:solidFill>
                <a:srgbClr val="FF0000"/>
              </a:solidFill>
            </a:rPr>
            <a:t>8</a:t>
          </a:r>
          <a:r>
            <a:rPr lang="ru-RU" sz="1400" b="1" dirty="0" smtClean="0"/>
            <a:t> раз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0.33708</cdr:x>
      <cdr:y>0.46835</cdr:y>
    </cdr:from>
    <cdr:to>
      <cdr:x>0.44185</cdr:x>
      <cdr:y>0.55696</cdr:y>
    </cdr:to>
    <cdr:sp macro="" textlink="">
      <cdr:nvSpPr>
        <cdr:cNvPr id="7" name="Соединительная линия уступом 6"/>
        <cdr:cNvSpPr/>
      </cdr:nvSpPr>
      <cdr:spPr>
        <a:xfrm xmlns:a="http://schemas.openxmlformats.org/drawingml/2006/main" rot="16200000" flipV="1">
          <a:off x="2226129" y="2560185"/>
          <a:ext cx="500080" cy="666122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0.38202</cdr:x>
      <cdr:y>0.20253</cdr:y>
    </cdr:from>
    <cdr:to>
      <cdr:x>0.57303</cdr:x>
      <cdr:y>0.26582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428860" y="1143008"/>
          <a:ext cx="1214445" cy="357174"/>
        </a:xfrm>
        <a:prstGeom xmlns:a="http://schemas.openxmlformats.org/drawingml/2006/main" prst="rect">
          <a:avLst/>
        </a:prstGeom>
        <a:ln xmlns:a="http://schemas.openxmlformats.org/drawingml/2006/main" w="22225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Рост в </a:t>
          </a:r>
          <a:r>
            <a:rPr lang="ru-RU" sz="1600" b="1" dirty="0" smtClean="0">
              <a:solidFill>
                <a:srgbClr val="FF0000"/>
              </a:solidFill>
            </a:rPr>
            <a:t>13</a:t>
          </a:r>
          <a:r>
            <a:rPr lang="ru-RU" sz="1400" b="1" dirty="0" smtClean="0"/>
            <a:t> раз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0.50958</cdr:x>
      <cdr:y>0.26582</cdr:y>
    </cdr:from>
    <cdr:to>
      <cdr:x>0.61435</cdr:x>
      <cdr:y>0.35443</cdr:y>
    </cdr:to>
    <cdr:sp macro="" textlink="">
      <cdr:nvSpPr>
        <cdr:cNvPr id="9" name="Соединительная линия уступом 8"/>
        <cdr:cNvSpPr/>
      </cdr:nvSpPr>
      <cdr:spPr>
        <a:xfrm xmlns:a="http://schemas.openxmlformats.org/drawingml/2006/main" rot="16200000" flipV="1">
          <a:off x="3322901" y="1417134"/>
          <a:ext cx="500080" cy="666122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0.5955</cdr:x>
      <cdr:y>0.12658</cdr:y>
    </cdr:from>
    <cdr:to>
      <cdr:x>0.78652</cdr:x>
      <cdr:y>0.18987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786158" y="714380"/>
          <a:ext cx="1214469" cy="357171"/>
        </a:xfrm>
        <a:prstGeom xmlns:a="http://schemas.openxmlformats.org/drawingml/2006/main" prst="rect">
          <a:avLst/>
        </a:prstGeom>
        <a:ln xmlns:a="http://schemas.openxmlformats.org/drawingml/2006/main" w="22225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Рост в </a:t>
          </a:r>
          <a:r>
            <a:rPr lang="ru-RU" sz="1600" b="1" dirty="0" smtClean="0">
              <a:solidFill>
                <a:srgbClr val="FF0000"/>
              </a:solidFill>
            </a:rPr>
            <a:t>15</a:t>
          </a:r>
          <a:r>
            <a:rPr lang="ru-RU" sz="1400" b="1" dirty="0" smtClean="0"/>
            <a:t> раз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0.67416</cdr:x>
      <cdr:y>0.18987</cdr:y>
    </cdr:from>
    <cdr:to>
      <cdr:x>0.77893</cdr:x>
      <cdr:y>0.27848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rot="16200000" flipV="1">
          <a:off x="4369269" y="988549"/>
          <a:ext cx="500080" cy="666122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0.76404</cdr:x>
      <cdr:y>0</cdr:y>
    </cdr:from>
    <cdr:to>
      <cdr:x>0.91311</cdr:x>
      <cdr:y>0.0886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857752" y="0"/>
          <a:ext cx="947780" cy="500023"/>
        </a:xfrm>
        <a:prstGeom xmlns:a="http://schemas.openxmlformats.org/drawingml/2006/main" prst="rect">
          <a:avLst/>
        </a:prstGeom>
        <a:ln xmlns:a="http://schemas.openxmlformats.org/drawingml/2006/main" w="22225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Рост в </a:t>
          </a:r>
          <a:r>
            <a:rPr lang="ru-RU" sz="1400" b="1" dirty="0" smtClean="0">
              <a:solidFill>
                <a:srgbClr val="FF0000"/>
              </a:solidFill>
            </a:rPr>
            <a:t>18</a:t>
          </a:r>
          <a:r>
            <a:rPr lang="ru-RU" sz="1400" b="1" dirty="0" smtClean="0"/>
            <a:t> раз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0.8427</cdr:x>
      <cdr:y>0.08861</cdr:y>
    </cdr:from>
    <cdr:to>
      <cdr:x>0.94747</cdr:x>
      <cdr:y>0.17722</cdr:y>
    </cdr:to>
    <cdr:sp macro="" textlink="">
      <cdr:nvSpPr>
        <cdr:cNvPr id="13" name="Соединительная линия уступом 12"/>
        <cdr:cNvSpPr/>
      </cdr:nvSpPr>
      <cdr:spPr>
        <a:xfrm xmlns:a="http://schemas.openxmlformats.org/drawingml/2006/main" rot="16200000" flipV="1">
          <a:off x="5440890" y="417058"/>
          <a:ext cx="500079" cy="666123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2DA246-56AE-4B7D-8973-083ED2817A64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5600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24988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F79624-6257-40E3-8CD8-0E4C935BF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B7BB-2E91-4726-A11A-790093DF1082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E5FE-6285-43A0-8F56-DDA2BAB74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28F1-9D2D-45E9-B51B-B2AFEFA91335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9F3F-1FFF-47CC-AE57-1788C68AB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C53B-5E2A-4E0C-886B-02E362D3D8E5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4035-18F3-4E78-A561-00577866F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F1D03A-C2EF-4EF5-8D5F-3B8B0B6D5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5575-6CED-49D0-9544-E789CE906C81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2C4F-AF8B-43AB-93B3-9F27582FD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7C4B-03A5-4839-A3A9-19A788FDF9B1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F2D0-B779-4712-B3BD-527A2B95A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0EBE-6C0E-42DA-B610-6705519B59AC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06B9-91C1-49A1-8753-B689422E5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9B7F-C11D-4E05-8228-4C627318042C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BFB0-4783-41AB-BC2D-1B0CE8945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810E-6145-464B-BD9D-C509D8DCEBDB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0280-A24D-46C4-8578-CBCE312CC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BBA0-0B98-4B16-9B2D-58B4E30B1A65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72C3-8A6B-4BBD-9EC3-23A2344A7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6299-73FC-4451-AD5E-77DF824092C1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3BEA6-FE6C-4999-A66A-FFA66217B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2319-530C-4133-9BE5-12A3AEE178E7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DD5A-606D-4CA4-A3C4-62341F854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2877E-8B52-4279-AC03-F6CB89CC9A9B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5C4863-609E-4ED9-ADF2-EB85D77E3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opora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9.bin"/><Relationship Id="rId21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ora.ru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hyperlink" Target="http://www.opora-credit.ru/" TargetMode="External"/><Relationship Id="rId4" Type="http://schemas.openxmlformats.org/officeDocument/2006/relationships/oleObject" Target="../embeddings/oleObject6.bin"/><Relationship Id="rId9" Type="http://schemas.openxmlformats.org/officeDocument/2006/relationships/hyperlink" Target="http://www.smb.economy.go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9881452">
            <a:off x="1393825" y="3352800"/>
            <a:ext cx="7586663" cy="2025650"/>
          </a:xfrm>
          <a:prstGeom prst="rightArrow">
            <a:avLst/>
          </a:prstGeom>
          <a:solidFill>
            <a:srgbClr val="E4EB8D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/>
          </a:p>
        </p:txBody>
      </p:sp>
      <p:sp>
        <p:nvSpPr>
          <p:cNvPr id="14339" name="Заголовок 8"/>
          <p:cNvSpPr>
            <a:spLocks noGrp="1"/>
          </p:cNvSpPr>
          <p:nvPr>
            <p:ph type="ctrTitle"/>
          </p:nvPr>
        </p:nvSpPr>
        <p:spPr>
          <a:xfrm rot="19885895">
            <a:off x="1017588" y="3771900"/>
            <a:ext cx="7772400" cy="1470025"/>
          </a:xfrm>
        </p:spPr>
        <p:txBody>
          <a:bodyPr/>
          <a:lstStyle/>
          <a:p>
            <a:pPr eaLnBrk="1" hangingPunct="1"/>
            <a:r>
              <a:rPr lang="ru-RU" sz="3000" smtClean="0"/>
              <a:t>Тенденции развития малого и среднего предпринимательства</a:t>
            </a:r>
          </a:p>
        </p:txBody>
      </p:sp>
      <p:pic>
        <p:nvPicPr>
          <p:cNvPr id="14340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88913"/>
            <a:ext cx="46434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42875" y="1214438"/>
            <a:ext cx="3643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Мастер-класс Президента Общероссийской общественной организации малого и среднего предпринимательства </a:t>
            </a:r>
            <a:endParaRPr lang="en-US" i="1">
              <a:latin typeface="Calibri" pitchFamily="34" charset="0"/>
            </a:endParaRPr>
          </a:p>
          <a:p>
            <a:r>
              <a:rPr lang="ru-RU" i="1">
                <a:latin typeface="Calibri" pitchFamily="34" charset="0"/>
              </a:rPr>
              <a:t>«ОПОРА РОССИИ»</a:t>
            </a:r>
          </a:p>
          <a:p>
            <a:r>
              <a:rPr lang="ru-RU" i="1">
                <a:latin typeface="Calibri" pitchFamily="34" charset="0"/>
              </a:rPr>
              <a:t>Борисова С.Р.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989" name="TextBox 33"/>
          <p:cNvSpPr txBox="1">
            <a:spLocks noChangeArrowheads="1"/>
          </p:cNvSpPr>
          <p:nvPr/>
        </p:nvSpPr>
        <p:spPr bwMode="auto">
          <a:xfrm>
            <a:off x="785813" y="142875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ОПОРА РОССИИ – профессиональный лоббист интересов малого бизнеса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Система информирования предпринимателей:</a:t>
            </a:r>
          </a:p>
        </p:txBody>
      </p:sp>
      <p:pic>
        <p:nvPicPr>
          <p:cNvPr id="419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80063" y="2781300"/>
            <a:ext cx="34559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r>
              <a:rPr lang="ru-RU" sz="1600">
                <a:latin typeface="Calibri" pitchFamily="34" charset="0"/>
              </a:rPr>
              <a:t>Английская версия портала </a:t>
            </a:r>
          </a:p>
          <a:p>
            <a:pPr algn="ctr"/>
            <a:r>
              <a:rPr lang="ru-RU" sz="1600">
                <a:latin typeface="Calibri" pitchFamily="34" charset="0"/>
              </a:rPr>
              <a:t>«ОПОРЫ РОССИИ» </a:t>
            </a:r>
          </a:p>
          <a:p>
            <a:pPr algn="ctr"/>
            <a:r>
              <a:rPr lang="ru-RU" sz="1600">
                <a:latin typeface="Calibri" pitchFamily="34" charset="0"/>
              </a:rPr>
              <a:t>для иностранных пользователей</a:t>
            </a:r>
          </a:p>
          <a:p>
            <a:pPr algn="ctr"/>
            <a:r>
              <a:rPr lang="en-US" sz="2000">
                <a:latin typeface="Calibri" pitchFamily="34" charset="0"/>
                <a:hlinkClick r:id="rId3"/>
              </a:rPr>
              <a:t>www</a:t>
            </a:r>
            <a:r>
              <a:rPr lang="ru-RU" sz="2000">
                <a:latin typeface="Calibri" pitchFamily="34" charset="0"/>
                <a:hlinkClick r:id="rId3"/>
              </a:rPr>
              <a:t>.</a:t>
            </a:r>
            <a:r>
              <a:rPr lang="en-US" sz="2000">
                <a:latin typeface="Calibri" pitchFamily="34" charset="0"/>
                <a:hlinkClick r:id="rId3"/>
              </a:rPr>
              <a:t>en.opora.ru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 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41993" name="Picture 29" descr="скрин английского порта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412875"/>
            <a:ext cx="5167312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584200"/>
            <a:ext cx="9144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3500" y="577850"/>
            <a:ext cx="11572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156366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87074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13" name="TextBox 33"/>
          <p:cNvSpPr txBox="1">
            <a:spLocks noChangeArrowheads="1"/>
          </p:cNvSpPr>
          <p:nvPr/>
        </p:nvSpPr>
        <p:spPr bwMode="auto">
          <a:xfrm>
            <a:off x="714375" y="69850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Меры государственной политики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642938"/>
            <a:ext cx="69294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«10 тезисов Д.А.Медведева»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(Ближайшие планы по поддержке МСП)</a:t>
            </a:r>
          </a:p>
        </p:txBody>
      </p:sp>
      <p:pic>
        <p:nvPicPr>
          <p:cNvPr id="430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54050"/>
            <a:ext cx="4635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387321" y="1275883"/>
          <a:ext cx="8358246" cy="531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95288" y="126841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37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Меры государственной политики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Роль Минэкономразвития России.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Оценка регулирующего воздействия:</a:t>
            </a:r>
          </a:p>
        </p:txBody>
      </p:sp>
      <p:pic>
        <p:nvPicPr>
          <p:cNvPr id="440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592263"/>
            <a:ext cx="370998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верх 10"/>
          <p:cNvSpPr/>
          <p:nvPr/>
        </p:nvSpPr>
        <p:spPr>
          <a:xfrm rot="5400000">
            <a:off x="7643813" y="2357438"/>
            <a:ext cx="1357312" cy="785812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42" name="TextBox 12"/>
          <p:cNvSpPr txBox="1">
            <a:spLocks noChangeArrowheads="1"/>
          </p:cNvSpPr>
          <p:nvPr/>
        </p:nvSpPr>
        <p:spPr bwMode="auto">
          <a:xfrm>
            <a:off x="1171575" y="2273300"/>
            <a:ext cx="6786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Минэкономразвития России наделено полномочиями по осуществлению экспертизы нормативных правовых актов ФОИВ в целях выявления в них положений, необоснованно затрудняющих ведение предпринимательской и инвестиционной деятельности</a:t>
            </a:r>
          </a:p>
        </p:txBody>
      </p:sp>
      <p:sp>
        <p:nvSpPr>
          <p:cNvPr id="14" name="Стрелка вверх 13"/>
          <p:cNvSpPr/>
          <p:nvPr/>
        </p:nvSpPr>
        <p:spPr>
          <a:xfrm rot="16200000">
            <a:off x="142876" y="2357437"/>
            <a:ext cx="1357312" cy="785813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4175" y="3857625"/>
            <a:ext cx="2071688" cy="1500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84513" y="3857625"/>
            <a:ext cx="3143250" cy="1500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58000" y="3857625"/>
            <a:ext cx="2071688" cy="1500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47" name="TextBox 17"/>
          <p:cNvSpPr txBox="1">
            <a:spLocks noChangeArrowheads="1"/>
          </p:cNvSpPr>
          <p:nvPr/>
        </p:nvSpPr>
        <p:spPr bwMode="auto">
          <a:xfrm>
            <a:off x="598488" y="4283075"/>
            <a:ext cx="164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Нормативно-правовой акт</a:t>
            </a:r>
          </a:p>
        </p:txBody>
      </p:sp>
      <p:sp>
        <p:nvSpPr>
          <p:cNvPr id="44048" name="TextBox 18"/>
          <p:cNvSpPr txBox="1">
            <a:spLocks noChangeArrowheads="1"/>
          </p:cNvSpPr>
          <p:nvPr/>
        </p:nvSpPr>
        <p:spPr bwMode="auto">
          <a:xfrm>
            <a:off x="3084513" y="3998913"/>
            <a:ext cx="3071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Департамент оценки регулирующего воздействия Минэкономразвития </a:t>
            </a:r>
          </a:p>
          <a:p>
            <a:pPr algn="ctr"/>
            <a:r>
              <a:rPr lang="ru-RU">
                <a:latin typeface="Calibri" pitchFamily="34" charset="0"/>
              </a:rPr>
              <a:t>России</a:t>
            </a:r>
          </a:p>
        </p:txBody>
      </p:sp>
      <p:sp>
        <p:nvSpPr>
          <p:cNvPr id="44049" name="TextBox 19"/>
          <p:cNvSpPr txBox="1">
            <a:spLocks noChangeArrowheads="1"/>
          </p:cNvSpPr>
          <p:nvPr/>
        </p:nvSpPr>
        <p:spPr bwMode="auto">
          <a:xfrm>
            <a:off x="6572250" y="4000500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Заключение </a:t>
            </a:r>
          </a:p>
          <a:p>
            <a:pPr algn="ctr" eaLnBrk="0" hangingPunct="0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Минэкономразвития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Calibri" pitchFamily="34" charset="0"/>
              </a:rPr>
              <a:t>России с учетом 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Calibri" pitchFamily="34" charset="0"/>
              </a:rPr>
              <a:t>мнения МСП</a:t>
            </a:r>
            <a:endParaRPr lang="ru-RU">
              <a:latin typeface="Calibri" pitchFamily="34" charset="0"/>
            </a:endParaRPr>
          </a:p>
        </p:txBody>
      </p:sp>
      <p:pic>
        <p:nvPicPr>
          <p:cNvPr id="44050" name="Рисунок 20" descr="Logo with Text 300dp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5929313"/>
            <a:ext cx="26431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верх 21"/>
          <p:cNvSpPr/>
          <p:nvPr/>
        </p:nvSpPr>
        <p:spPr>
          <a:xfrm rot="5400000">
            <a:off x="2575719" y="4279107"/>
            <a:ext cx="428625" cy="642937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5400000">
            <a:off x="6349206" y="4279107"/>
            <a:ext cx="428625" cy="642938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Freeform 51"/>
          <p:cNvSpPr>
            <a:spLocks/>
          </p:cNvSpPr>
          <p:nvPr/>
        </p:nvSpPr>
        <p:spPr bwMode="gray">
          <a:xfrm rot="21247763" flipH="1">
            <a:off x="5237163" y="5149850"/>
            <a:ext cx="784225" cy="1027113"/>
          </a:xfrm>
          <a:custGeom>
            <a:avLst/>
            <a:gdLst>
              <a:gd name="T0" fmla="*/ 6022 w 1824"/>
              <a:gd name="T1" fmla="*/ 1355707 h 2648"/>
              <a:gd name="T2" fmla="*/ 27099 w 1824"/>
              <a:gd name="T3" fmla="*/ 1166282 h 2648"/>
              <a:gd name="T4" fmla="*/ 59467 w 1824"/>
              <a:gd name="T5" fmla="*/ 994695 h 2648"/>
              <a:gd name="T6" fmla="*/ 101621 w 1824"/>
              <a:gd name="T7" fmla="*/ 838398 h 2648"/>
              <a:gd name="T8" fmla="*/ 151302 w 1824"/>
              <a:gd name="T9" fmla="*/ 699090 h 2648"/>
              <a:gd name="T10" fmla="*/ 205500 w 1824"/>
              <a:gd name="T11" fmla="*/ 574222 h 2648"/>
              <a:gd name="T12" fmla="*/ 262709 w 1824"/>
              <a:gd name="T13" fmla="*/ 465494 h 2648"/>
              <a:gd name="T14" fmla="*/ 321423 w 1824"/>
              <a:gd name="T15" fmla="*/ 371206 h 2648"/>
              <a:gd name="T16" fmla="*/ 378632 w 1824"/>
              <a:gd name="T17" fmla="*/ 290509 h 2648"/>
              <a:gd name="T18" fmla="*/ 432830 w 1824"/>
              <a:gd name="T19" fmla="*/ 224252 h 2648"/>
              <a:gd name="T20" fmla="*/ 482511 w 1824"/>
              <a:gd name="T21" fmla="*/ 170738 h 2648"/>
              <a:gd name="T22" fmla="*/ 523913 w 1824"/>
              <a:gd name="T23" fmla="*/ 129964 h 2648"/>
              <a:gd name="T24" fmla="*/ 556281 w 1824"/>
              <a:gd name="T25" fmla="*/ 101083 h 2648"/>
              <a:gd name="T26" fmla="*/ 577358 w 1824"/>
              <a:gd name="T27" fmla="*/ 84944 h 2648"/>
              <a:gd name="T28" fmla="*/ 584885 w 1824"/>
              <a:gd name="T29" fmla="*/ 78998 h 2648"/>
              <a:gd name="T30" fmla="*/ 825764 w 1824"/>
              <a:gd name="T31" fmla="*/ 30580 h 2648"/>
              <a:gd name="T32" fmla="*/ 748984 w 1824"/>
              <a:gd name="T33" fmla="*/ 180081 h 2648"/>
              <a:gd name="T34" fmla="*/ 742962 w 1824"/>
              <a:gd name="T35" fmla="*/ 182630 h 2648"/>
              <a:gd name="T36" fmla="*/ 723391 w 1824"/>
              <a:gd name="T37" fmla="*/ 190275 h 2648"/>
              <a:gd name="T38" fmla="*/ 694033 w 1824"/>
              <a:gd name="T39" fmla="*/ 203866 h 2648"/>
              <a:gd name="T40" fmla="*/ 654891 w 1824"/>
              <a:gd name="T41" fmla="*/ 225951 h 2648"/>
              <a:gd name="T42" fmla="*/ 606715 w 1824"/>
              <a:gd name="T43" fmla="*/ 256531 h 2648"/>
              <a:gd name="T44" fmla="*/ 553270 w 1824"/>
              <a:gd name="T45" fmla="*/ 297304 h 2648"/>
              <a:gd name="T46" fmla="*/ 493803 w 1824"/>
              <a:gd name="T47" fmla="*/ 349970 h 2648"/>
              <a:gd name="T48" fmla="*/ 432077 w 1824"/>
              <a:gd name="T49" fmla="*/ 416226 h 2648"/>
              <a:gd name="T50" fmla="*/ 368094 w 1824"/>
              <a:gd name="T51" fmla="*/ 495224 h 2648"/>
              <a:gd name="T52" fmla="*/ 301852 w 1824"/>
              <a:gd name="T53" fmla="*/ 592060 h 2648"/>
              <a:gd name="T54" fmla="*/ 237868 w 1824"/>
              <a:gd name="T55" fmla="*/ 704186 h 2648"/>
              <a:gd name="T56" fmla="*/ 176896 w 1824"/>
              <a:gd name="T57" fmla="*/ 835000 h 2648"/>
              <a:gd name="T58" fmla="*/ 118181 w 1824"/>
              <a:gd name="T59" fmla="*/ 986201 h 2648"/>
              <a:gd name="T60" fmla="*/ 66242 w 1824"/>
              <a:gd name="T61" fmla="*/ 1157788 h 2648"/>
              <a:gd name="T62" fmla="*/ 20324 w 1824"/>
              <a:gd name="T63" fmla="*/ 135146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лево 19"/>
          <p:cNvSpPr/>
          <p:nvPr/>
        </p:nvSpPr>
        <p:spPr>
          <a:xfrm>
            <a:off x="6687244" y="5172540"/>
            <a:ext cx="1956722" cy="714380"/>
          </a:xfrm>
          <a:prstGeom prst="leftArrow">
            <a:avLst>
              <a:gd name="adj1" fmla="val 65238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85720" y="1785926"/>
          <a:ext cx="857256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069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Меры государственной политики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Финансирования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МСП:</a:t>
            </a:r>
          </a:p>
        </p:txBody>
      </p:sp>
      <p:pic>
        <p:nvPicPr>
          <p:cNvPr id="4507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2" name="TextBox 25"/>
          <p:cNvSpPr txBox="1">
            <a:spLocks noChangeArrowheads="1"/>
          </p:cNvSpPr>
          <p:nvPr/>
        </p:nvSpPr>
        <p:spPr bwMode="auto">
          <a:xfrm>
            <a:off x="571500" y="1285875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Финансирование в рамках Государственной программы поддержки малого и среднего предпринимательства</a:t>
            </a:r>
          </a:p>
        </p:txBody>
      </p:sp>
      <p:sp>
        <p:nvSpPr>
          <p:cNvPr id="45073" name="TextBox 27"/>
          <p:cNvSpPr txBox="1">
            <a:spLocks noChangeArrowheads="1"/>
          </p:cNvSpPr>
          <p:nvPr/>
        </p:nvSpPr>
        <p:spPr bwMode="auto">
          <a:xfrm>
            <a:off x="4000500" y="6462736"/>
            <a:ext cx="17859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>
                <a:latin typeface="Calibri" pitchFamily="34" charset="0"/>
              </a:rPr>
              <a:t>Млрд.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6072198" y="857232"/>
            <a:ext cx="2857520" cy="58579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  <a:alpha val="70000"/>
                </a:schemeClr>
              </a:gs>
              <a:gs pos="50000">
                <a:schemeClr val="accent3">
                  <a:lumMod val="75000"/>
                  <a:tint val="44500"/>
                  <a:satMod val="160000"/>
                  <a:alpha val="7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285720" y="3116196"/>
            <a:ext cx="5643602" cy="1055080"/>
          </a:xfrm>
          <a:prstGeom prst="rightArrow">
            <a:avLst>
              <a:gd name="adj1" fmla="val 73975"/>
              <a:gd name="adj2" fmla="val 9113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54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285720" y="5143512"/>
            <a:ext cx="5643602" cy="642942"/>
          </a:xfrm>
          <a:prstGeom prst="rightArrow">
            <a:avLst>
              <a:gd name="adj1" fmla="val 60430"/>
              <a:gd name="adj2" fmla="val 14655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54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45" name="AutoShape 32"/>
          <p:cNvSpPr>
            <a:spLocks noChangeArrowheads="1"/>
          </p:cNvSpPr>
          <p:nvPr/>
        </p:nvSpPr>
        <p:spPr bwMode="auto">
          <a:xfrm>
            <a:off x="285720" y="5957226"/>
            <a:ext cx="5643602" cy="744540"/>
          </a:xfrm>
          <a:prstGeom prst="rightArrow">
            <a:avLst>
              <a:gd name="adj1" fmla="val 60430"/>
              <a:gd name="adj2" fmla="val 127663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54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282900" y="1214422"/>
            <a:ext cx="5717860" cy="1857388"/>
          </a:xfrm>
          <a:prstGeom prst="rightArrow">
            <a:avLst>
              <a:gd name="adj1" fmla="val 73975"/>
              <a:gd name="adj2" fmla="val 5598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54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60431" name="TextBox 25"/>
          <p:cNvSpPr txBox="1">
            <a:spLocks noChangeArrowheads="1"/>
          </p:cNvSpPr>
          <p:nvPr/>
        </p:nvSpPr>
        <p:spPr bwMode="auto">
          <a:xfrm>
            <a:off x="642910" y="1785458"/>
            <a:ext cx="4643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Алтай  - 250 </a:t>
            </a:r>
            <a:r>
              <a:rPr lang="ru-RU" sz="1600" dirty="0">
                <a:latin typeface="+mn-lt"/>
              </a:rPr>
              <a:t>кв.м</a:t>
            </a:r>
            <a:r>
              <a:rPr lang="ru-RU" sz="1600" dirty="0" smtClean="0">
                <a:latin typeface="+mn-lt"/>
              </a:rPr>
              <a:t>., Чукотский АО – 100  кв.м. </a:t>
            </a:r>
          </a:p>
          <a:p>
            <a:r>
              <a:rPr lang="ru-RU" sz="1600" dirty="0" smtClean="0">
                <a:latin typeface="+mn-lt"/>
              </a:rPr>
              <a:t>НО!</a:t>
            </a:r>
          </a:p>
          <a:p>
            <a:r>
              <a:rPr lang="ru-RU" sz="1600" dirty="0" smtClean="0">
                <a:latin typeface="+mn-lt"/>
              </a:rPr>
              <a:t>Ульяновск - 5000 </a:t>
            </a:r>
            <a:r>
              <a:rPr lang="ru-RU" sz="1600" dirty="0">
                <a:latin typeface="+mn-lt"/>
              </a:rPr>
              <a:t>кв.м</a:t>
            </a:r>
            <a:r>
              <a:rPr lang="ru-RU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  <a:p>
            <a:r>
              <a:rPr lang="ru-RU" sz="1600" dirty="0">
                <a:latin typeface="+mn-lt"/>
              </a:rPr>
              <a:t>Москва пошла на </a:t>
            </a:r>
            <a:r>
              <a:rPr lang="ru-RU" sz="1600" dirty="0" smtClean="0">
                <a:latin typeface="+mn-lt"/>
              </a:rPr>
              <a:t>встречу – 300 кв.м</a:t>
            </a:r>
            <a:endParaRPr lang="ru-RU" sz="1600" dirty="0">
              <a:latin typeface="+mn-lt"/>
            </a:endParaRPr>
          </a:p>
        </p:txBody>
      </p:sp>
      <p:sp>
        <p:nvSpPr>
          <p:cNvPr id="60433" name="TextBox 25"/>
          <p:cNvSpPr txBox="1">
            <a:spLocks noChangeArrowheads="1"/>
          </p:cNvSpPr>
          <p:nvPr/>
        </p:nvSpPr>
        <p:spPr bwMode="auto">
          <a:xfrm>
            <a:off x="6072197" y="1714488"/>
            <a:ext cx="28606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Отменить ограничения по площади.</a:t>
            </a:r>
          </a:p>
          <a:p>
            <a:r>
              <a:rPr lang="ru-RU" dirty="0" smtClean="0">
                <a:latin typeface="+mn-lt"/>
              </a:rPr>
              <a:t>Рассрочка платежей – </a:t>
            </a:r>
          </a:p>
          <a:p>
            <a:r>
              <a:rPr lang="ru-RU" dirty="0" smtClean="0">
                <a:latin typeface="+mn-lt"/>
              </a:rPr>
              <a:t>3-5 лет</a:t>
            </a:r>
            <a:endParaRPr lang="ru-RU" dirty="0">
              <a:latin typeface="+mn-lt"/>
            </a:endParaRPr>
          </a:p>
        </p:txBody>
      </p:sp>
      <p:sp>
        <p:nvSpPr>
          <p:cNvPr id="60435" name="TextBox 25"/>
          <p:cNvSpPr txBox="1">
            <a:spLocks noChangeArrowheads="1"/>
          </p:cNvSpPr>
          <p:nvPr/>
        </p:nvSpPr>
        <p:spPr bwMode="auto">
          <a:xfrm>
            <a:off x="6066470" y="3301098"/>
            <a:ext cx="257746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Ревизия </a:t>
            </a:r>
            <a:r>
              <a:rPr lang="ru-RU" dirty="0" smtClean="0">
                <a:latin typeface="+mn-lt"/>
              </a:rPr>
              <a:t>Перечней </a:t>
            </a:r>
            <a:r>
              <a:rPr lang="ru-RU" dirty="0">
                <a:latin typeface="+mn-lt"/>
              </a:rPr>
              <a:t>прокуратурой</a:t>
            </a:r>
          </a:p>
        </p:txBody>
      </p:sp>
      <p:sp>
        <p:nvSpPr>
          <p:cNvPr id="60437" name="TextBox 25"/>
          <p:cNvSpPr txBox="1">
            <a:spLocks noChangeArrowheads="1"/>
          </p:cNvSpPr>
          <p:nvPr/>
        </p:nvSpPr>
        <p:spPr bwMode="auto">
          <a:xfrm>
            <a:off x="6066470" y="5176772"/>
            <a:ext cx="2863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Перерасчет стоимости выкупившим до 1 апреля</a:t>
            </a:r>
          </a:p>
        </p:txBody>
      </p:sp>
      <p:sp>
        <p:nvSpPr>
          <p:cNvPr id="60439" name="TextBox 25"/>
          <p:cNvSpPr txBox="1">
            <a:spLocks noChangeArrowheads="1"/>
          </p:cNvSpPr>
          <p:nvPr/>
        </p:nvSpPr>
        <p:spPr bwMode="auto">
          <a:xfrm>
            <a:off x="5995032" y="5997379"/>
            <a:ext cx="3148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Право оценки предоставить арендаторам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+mn-lt"/>
              </a:rPr>
              <a:t>Меры государственной политики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Проблемы реализации 159-ФЗ: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57158" y="138632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1. ПЛОЩАДЬ ПОМЕЩЕНИЯ:</a:t>
            </a:r>
            <a:endParaRPr lang="ru-RU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333651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2. </a:t>
            </a:r>
            <a:r>
              <a:rPr lang="ru-RU" dirty="0" smtClean="0">
                <a:latin typeface="+mn-lt"/>
              </a:rPr>
              <a:t>В ПЕРЕЧНИ ИМУЩЕСТВА для МСП попали помещения </a:t>
            </a:r>
            <a:r>
              <a:rPr lang="ru-RU" dirty="0" err="1" smtClean="0">
                <a:latin typeface="+mn-lt"/>
              </a:rPr>
              <a:t>ДЭЗов</a:t>
            </a:r>
            <a:r>
              <a:rPr lang="ru-RU" dirty="0" smtClean="0">
                <a:latin typeface="+mn-lt"/>
              </a:rPr>
              <a:t>, мировых судей, заводов </a:t>
            </a:r>
            <a:endParaRPr lang="ru-RU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58" y="5255947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3. НДС – Льгота только с 1 апреля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7158" y="61357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4. ОЦЕНКА ИМУЩЕСТВА – в </a:t>
            </a:r>
            <a:r>
              <a:rPr lang="ru-RU" dirty="0" smtClean="0">
                <a:latin typeface="+mn-lt"/>
              </a:rPr>
              <a:t>10 раз </a:t>
            </a:r>
            <a:r>
              <a:rPr lang="ru-RU" dirty="0" smtClean="0">
                <a:latin typeface="+mn-lt"/>
              </a:rPr>
              <a:t>дороже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15008" y="857232"/>
            <a:ext cx="3098289" cy="5232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Что делать?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214282" y="4286256"/>
            <a:ext cx="5643602" cy="642942"/>
          </a:xfrm>
          <a:prstGeom prst="rightArrow">
            <a:avLst>
              <a:gd name="adj1" fmla="val 60430"/>
              <a:gd name="adj2" fmla="val 13752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54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4398691"/>
            <a:ext cx="47149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+mn-lt"/>
              </a:rPr>
              <a:t>3. </a:t>
            </a:r>
            <a:r>
              <a:rPr lang="ru-RU" sz="1700" dirty="0" smtClean="0">
                <a:latin typeface="+mn-lt"/>
              </a:rPr>
              <a:t>НЕЛЬЗЯ ВЫКУПАТЬ имущество </a:t>
            </a:r>
            <a:r>
              <a:rPr lang="ru-RU" sz="1700" dirty="0" err="1" smtClean="0">
                <a:latin typeface="+mn-lt"/>
              </a:rPr>
              <a:t>ГУПов</a:t>
            </a:r>
            <a:r>
              <a:rPr lang="ru-RU" sz="1700" dirty="0" smtClean="0">
                <a:latin typeface="+mn-lt"/>
              </a:rPr>
              <a:t> и </a:t>
            </a:r>
            <a:r>
              <a:rPr lang="ru-RU" sz="1700" dirty="0" err="1" smtClean="0">
                <a:latin typeface="+mn-lt"/>
              </a:rPr>
              <a:t>МУПов</a:t>
            </a:r>
            <a:endParaRPr lang="ru-RU" sz="1700" dirty="0" smtClean="0">
              <a:latin typeface="+mn-lt"/>
            </a:endParaRP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6066498" y="4185118"/>
            <a:ext cx="25774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Создаваемые </a:t>
            </a:r>
            <a:r>
              <a:rPr lang="ru-RU" dirty="0" err="1" smtClean="0">
                <a:latin typeface="+mn-lt"/>
              </a:rPr>
              <a:t>ГУПами</a:t>
            </a:r>
            <a:r>
              <a:rPr lang="ru-RU" dirty="0" smtClean="0">
                <a:latin typeface="+mn-lt"/>
              </a:rPr>
              <a:t> и </a:t>
            </a:r>
            <a:r>
              <a:rPr lang="ru-RU" dirty="0" err="1" smtClean="0">
                <a:latin typeface="+mn-lt"/>
              </a:rPr>
              <a:t>МУПами</a:t>
            </a:r>
            <a:r>
              <a:rPr lang="ru-RU" dirty="0" smtClean="0">
                <a:latin typeface="+mn-lt"/>
              </a:rPr>
              <a:t> помещения разрешить выкупать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reeform 234"/>
          <p:cNvSpPr>
            <a:spLocks/>
          </p:cNvSpPr>
          <p:nvPr/>
        </p:nvSpPr>
        <p:spPr bwMode="auto">
          <a:xfrm rot="21122153" flipH="1">
            <a:off x="669925" y="2247900"/>
            <a:ext cx="5803900" cy="2290763"/>
          </a:xfrm>
          <a:custGeom>
            <a:avLst/>
            <a:gdLst>
              <a:gd name="T0" fmla="*/ 2147483647 w 4793"/>
              <a:gd name="T1" fmla="*/ 2147483647 h 1941"/>
              <a:gd name="T2" fmla="*/ 2147483647 w 4793"/>
              <a:gd name="T3" fmla="*/ 2147483647 h 1941"/>
              <a:gd name="T4" fmla="*/ 0 w 4793"/>
              <a:gd name="T5" fmla="*/ 2147483647 h 1941"/>
              <a:gd name="T6" fmla="*/ 0 60000 65536"/>
              <a:gd name="T7" fmla="*/ 0 60000 65536"/>
              <a:gd name="T8" fmla="*/ 0 60000 65536"/>
              <a:gd name="T9" fmla="*/ 0 w 4793"/>
              <a:gd name="T10" fmla="*/ 0 h 1941"/>
              <a:gd name="T11" fmla="*/ 4793 w 4793"/>
              <a:gd name="T12" fmla="*/ 1941 h 19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93" h="1941">
                <a:moveTo>
                  <a:pt x="4793" y="1843"/>
                </a:moveTo>
                <a:cubicBezTo>
                  <a:pt x="3647" y="1941"/>
                  <a:pt x="3080" y="955"/>
                  <a:pt x="2281" y="654"/>
                </a:cubicBezTo>
                <a:cubicBezTo>
                  <a:pt x="1482" y="353"/>
                  <a:pt x="747" y="0"/>
                  <a:pt x="0" y="35"/>
                </a:cubicBezTo>
              </a:path>
            </a:pathLst>
          </a:custGeom>
          <a:noFill/>
          <a:ln w="98425">
            <a:solidFill>
              <a:srgbClr val="FF9999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ru-RU"/>
          </a:p>
        </p:txBody>
      </p:sp>
      <p:graphicFrame>
        <p:nvGraphicFramePr>
          <p:cNvPr id="4" name="Chart 17"/>
          <p:cNvGraphicFramePr>
            <a:graphicFrameLocks/>
          </p:cNvGraphicFramePr>
          <p:nvPr/>
        </p:nvGraphicFramePr>
        <p:xfrm>
          <a:off x="2147395375" y="21473953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3429000" y="6357938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Годы</a:t>
            </a:r>
          </a:p>
        </p:txBody>
      </p:sp>
      <p:graphicFrame>
        <p:nvGraphicFramePr>
          <p:cNvPr id="15" name="Chart 17"/>
          <p:cNvGraphicFramePr>
            <a:graphicFrameLocks/>
          </p:cNvGraphicFramePr>
          <p:nvPr/>
        </p:nvGraphicFramePr>
        <p:xfrm>
          <a:off x="357158" y="1500174"/>
          <a:ext cx="592938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786563" y="1670050"/>
          <a:ext cx="2357438" cy="4830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884"/>
                <a:gridCol w="67355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Отрасль</a:t>
                      </a:r>
                      <a:endParaRPr lang="ru-RU" sz="13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baseline="0" dirty="0" smtClean="0"/>
                        <a:t>Доля к 2020 </a:t>
                      </a:r>
                      <a:endParaRPr lang="ru-RU" sz="1300" b="1" dirty="0"/>
                    </a:p>
                  </a:txBody>
                  <a:tcPr>
                    <a:noFill/>
                  </a:tcPr>
                </a:tc>
              </a:tr>
              <a:tr h="411488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Наука и научное обслуживание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10 %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3924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Обрабатывающие</a:t>
                      </a:r>
                      <a:r>
                        <a:rPr lang="ru-RU" sz="1300" b="1" baseline="0" dirty="0" smtClean="0"/>
                        <a:t> производства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10 % 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55722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Гостиницы и рестораны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11,3%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 smtClean="0"/>
                        <a:t>Здравоохранение и</a:t>
                      </a:r>
                      <a:r>
                        <a:rPr lang="ru-RU" sz="1300" b="1" i="0" baseline="0" dirty="0" smtClean="0"/>
                        <a:t> </a:t>
                      </a:r>
                      <a:r>
                        <a:rPr lang="ru-RU" sz="1300" b="1" i="0" baseline="0" dirty="0" err="1" smtClean="0"/>
                        <a:t>соцуслуги</a:t>
                      </a:r>
                      <a:endParaRPr lang="ru-RU" sz="1300" b="1" i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12,2 %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26291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Недвижимость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3,7 %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59434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Оптовая и розничная торговля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18,3% 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434964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Строительство 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9,5 % 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99379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Иное</a:t>
                      </a:r>
                      <a:r>
                        <a:rPr lang="ru-RU" sz="1300" b="1" baseline="0" dirty="0" smtClean="0"/>
                        <a:t> 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25,%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  <a:tr h="26291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МСП в целом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100 %</a:t>
                      </a:r>
                      <a:endParaRPr lang="ru-RU" sz="1300" b="1" dirty="0"/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786563" y="1928813"/>
            <a:ext cx="142875" cy="142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86563" y="2357438"/>
            <a:ext cx="142875" cy="142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86563" y="2786063"/>
            <a:ext cx="142875" cy="1428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86563" y="3357563"/>
            <a:ext cx="142875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86563" y="3643313"/>
            <a:ext cx="142875" cy="1428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786563" y="4071938"/>
            <a:ext cx="142875" cy="1428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786563" y="4572000"/>
            <a:ext cx="142875" cy="1428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786563" y="4929188"/>
            <a:ext cx="142875" cy="142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00188" y="714375"/>
            <a:ext cx="7358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Диверсификация МСП. Динамика роста занятости в МСП по отраслям.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(Прогноз до 2020 года)</a:t>
            </a:r>
          </a:p>
        </p:txBody>
      </p:sp>
      <p:pic>
        <p:nvPicPr>
          <p:cNvPr id="461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34" name="TextBox 23"/>
          <p:cNvSpPr txBox="1">
            <a:spLocks noChangeArrowheads="1"/>
          </p:cNvSpPr>
          <p:nvPr/>
        </p:nvSpPr>
        <p:spPr bwMode="auto">
          <a:xfrm>
            <a:off x="714375" y="142875"/>
            <a:ext cx="8643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Тенденции в развитии МСП на перспективу до 2020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8"/>
          <p:cNvGraphicFramePr>
            <a:graphicFrameLocks/>
          </p:cNvGraphicFramePr>
          <p:nvPr/>
        </p:nvGraphicFramePr>
        <p:xfrm>
          <a:off x="214282" y="1714464"/>
          <a:ext cx="571504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Блок-схема: документ 25"/>
          <p:cNvSpPr/>
          <p:nvPr/>
        </p:nvSpPr>
        <p:spPr>
          <a:xfrm>
            <a:off x="6286500" y="1643063"/>
            <a:ext cx="2643188" cy="928687"/>
          </a:xfrm>
          <a:prstGeom prst="flowChartDocumen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Здравоохранение и социальные услуги – рост в 18 раз</a:t>
            </a:r>
            <a:endParaRPr lang="ru-RU" sz="2400" dirty="0"/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6357938" y="3929063"/>
            <a:ext cx="2571750" cy="571500"/>
          </a:xfrm>
          <a:prstGeom prst="flowChartDocumen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Гостиницы и рестораны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рост в 8 раз</a:t>
            </a:r>
            <a:endParaRPr lang="ru-RU" sz="2400" dirty="0"/>
          </a:p>
        </p:txBody>
      </p:sp>
      <p:sp>
        <p:nvSpPr>
          <p:cNvPr id="18" name="Блок-схема: документ 17"/>
          <p:cNvSpPr/>
          <p:nvPr/>
        </p:nvSpPr>
        <p:spPr>
          <a:xfrm>
            <a:off x="6357938" y="4714875"/>
            <a:ext cx="2571750" cy="785813"/>
          </a:xfrm>
          <a:prstGeom prst="flowChartDocumen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Малое предпринимательство в целом – рост в 3,5 раза</a:t>
            </a:r>
            <a:endParaRPr lang="ru-RU" sz="2400" dirty="0"/>
          </a:p>
        </p:txBody>
      </p:sp>
      <p:sp>
        <p:nvSpPr>
          <p:cNvPr id="19" name="Блок-схема: документ 18"/>
          <p:cNvSpPr/>
          <p:nvPr/>
        </p:nvSpPr>
        <p:spPr>
          <a:xfrm>
            <a:off x="6357938" y="5572125"/>
            <a:ext cx="2571750" cy="714375"/>
          </a:xfrm>
          <a:prstGeom prst="flowChartDocument">
            <a:avLst/>
          </a:prstGeom>
          <a:noFill/>
          <a:ln>
            <a:solidFill>
              <a:srgbClr val="006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Оптовая и розничная торговля – рост в 2 раза</a:t>
            </a:r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114" name="TextBox 11"/>
          <p:cNvSpPr txBox="1">
            <a:spLocks noChangeArrowheads="1"/>
          </p:cNvSpPr>
          <p:nvPr/>
        </p:nvSpPr>
        <p:spPr bwMode="auto">
          <a:xfrm>
            <a:off x="714375" y="142875"/>
            <a:ext cx="8643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Тенденции в развитии МСП на перспективу до 2020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0188" y="714375"/>
            <a:ext cx="69294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Диверсификация МСП. Темпы роста занятости в МСП по отраслям.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(Прогноз до 2020 года)</a:t>
            </a:r>
          </a:p>
        </p:txBody>
      </p:sp>
      <p:pic>
        <p:nvPicPr>
          <p:cNvPr id="471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133" name="TextBox 11"/>
          <p:cNvSpPr txBox="1">
            <a:spLocks noChangeArrowheads="1"/>
          </p:cNvSpPr>
          <p:nvPr/>
        </p:nvSpPr>
        <p:spPr bwMode="auto">
          <a:xfrm>
            <a:off x="714375" y="142875"/>
            <a:ext cx="8643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Тенденции в развитии МСП на перспективу до 2020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0188" y="714375"/>
            <a:ext cx="6929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Развитие инноваций</a:t>
            </a:r>
          </a:p>
        </p:txBody>
      </p:sp>
      <p:pic>
        <p:nvPicPr>
          <p:cNvPr id="4813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-523868" y="15081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Крест 15"/>
          <p:cNvSpPr/>
          <p:nvPr/>
        </p:nvSpPr>
        <p:spPr>
          <a:xfrm>
            <a:off x="5286375" y="2500313"/>
            <a:ext cx="642938" cy="571500"/>
          </a:xfrm>
          <a:prstGeom prst="plus">
            <a:avLst>
              <a:gd name="adj" fmla="val 3515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38" name="TextBox 19"/>
          <p:cNvSpPr txBox="1">
            <a:spLocks noChangeArrowheads="1"/>
          </p:cNvSpPr>
          <p:nvPr/>
        </p:nvSpPr>
        <p:spPr bwMode="auto">
          <a:xfrm>
            <a:off x="6286500" y="2071688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Обучение инновационному предпринимательству</a:t>
            </a:r>
          </a:p>
        </p:txBody>
      </p:sp>
      <p:pic>
        <p:nvPicPr>
          <p:cNvPr id="48139" name="Picture 15" descr="книг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801166"/>
            <a:ext cx="571504" cy="5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0" name="TextBox 21"/>
          <p:cNvSpPr txBox="1">
            <a:spLocks noChangeArrowheads="1"/>
          </p:cNvSpPr>
          <p:nvPr/>
        </p:nvSpPr>
        <p:spPr bwMode="auto">
          <a:xfrm>
            <a:off x="6143625" y="3786190"/>
            <a:ext cx="2571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Кафедры, обучающие инновационному предпринимательств у</a:t>
            </a:r>
          </a:p>
          <a:p>
            <a:pPr algn="ctr"/>
            <a:endParaRPr lang="ru-RU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МГТУ им. </a:t>
            </a:r>
            <a:r>
              <a:rPr lang="ru-RU" dirty="0" smtClean="0">
                <a:latin typeface="Calibri" pitchFamily="34" charset="0"/>
              </a:rPr>
              <a:t>Н.Э.Баумана</a:t>
            </a:r>
          </a:p>
          <a:p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НИТУ «</a:t>
            </a:r>
            <a:r>
              <a:rPr lang="ru-RU" dirty="0" err="1" smtClean="0">
                <a:latin typeface="Calibri" pitchFamily="34" charset="0"/>
              </a:rPr>
              <a:t>МИСиС</a:t>
            </a:r>
            <a:r>
              <a:rPr lang="ru-RU" dirty="0" smtClean="0">
                <a:latin typeface="Calibri" pitchFamily="34" charset="0"/>
              </a:rPr>
              <a:t>»</a:t>
            </a:r>
          </a:p>
          <a:p>
            <a:endParaRPr lang="ru-RU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ГУ-ВШЭ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143750" y="3071810"/>
            <a:ext cx="428625" cy="64293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15" descr="книг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5372670"/>
            <a:ext cx="571504" cy="5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книг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5944174"/>
            <a:ext cx="571504" cy="5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низ 24"/>
          <p:cNvSpPr/>
          <p:nvPr/>
        </p:nvSpPr>
        <p:spPr>
          <a:xfrm>
            <a:off x="285750" y="1857375"/>
            <a:ext cx="8715375" cy="2857500"/>
          </a:xfrm>
          <a:prstGeom prst="downArrow">
            <a:avLst>
              <a:gd name="adj1" fmla="val 84361"/>
              <a:gd name="adj2" fmla="val 48984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3643314"/>
            <a:ext cx="2786082" cy="1714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57158" y="3857628"/>
            <a:ext cx="3000396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Аналитический этап,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начало формирования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«собственной позиции»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МСП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428875" y="4929188"/>
            <a:ext cx="3214688" cy="1143000"/>
          </a:xfrm>
          <a:prstGeom prst="line">
            <a:avLst/>
          </a:prstGeom>
          <a:ln w="5715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161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Тенденции в развитии МСП на перспективу до 2020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Форсайт-проект ОПОРЫ РОССИИ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«Малый и средний бизнес 2020-2040»</a:t>
            </a:r>
          </a:p>
        </p:txBody>
      </p:sp>
      <p:pic>
        <p:nvPicPr>
          <p:cNvPr id="4916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>
            <a:spLocks/>
          </p:cNvSpPr>
          <p:nvPr/>
        </p:nvSpPr>
        <p:spPr>
          <a:xfrm>
            <a:off x="-642974" y="1785926"/>
            <a:ext cx="3995937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 будет развиваться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малый и средний бизнес?</a:t>
            </a:r>
          </a:p>
        </p:txBody>
      </p:sp>
      <p:sp>
        <p:nvSpPr>
          <p:cNvPr id="23" name="Прямоугольник 22"/>
          <p:cNvSpPr>
            <a:spLocks/>
          </p:cNvSpPr>
          <p:nvPr/>
        </p:nvSpPr>
        <p:spPr>
          <a:xfrm>
            <a:off x="2576327" y="1714488"/>
            <a:ext cx="3995937" cy="83099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Какие варианты сценариев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развития возможны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 вероятны?</a:t>
            </a:r>
          </a:p>
        </p:txBody>
      </p:sp>
      <p:sp>
        <p:nvSpPr>
          <p:cNvPr id="24" name="Прямоугольник 23"/>
          <p:cNvSpPr>
            <a:spLocks/>
          </p:cNvSpPr>
          <p:nvPr/>
        </p:nvSpPr>
        <p:spPr>
          <a:xfrm>
            <a:off x="5648161" y="1571612"/>
            <a:ext cx="3995937" cy="107721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Какие необходимо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предпринять шаги для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реализации позитивного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сценария?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14678" y="4786322"/>
            <a:ext cx="2786082" cy="1714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286116" y="5000636"/>
            <a:ext cx="285752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Формирование отраслевых и региональных дорожных карт по развитию МСП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643563" y="3714750"/>
            <a:ext cx="3143250" cy="1214438"/>
          </a:xfrm>
          <a:prstGeom prst="line">
            <a:avLst/>
          </a:prstGeom>
          <a:ln w="5715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357950" y="3714752"/>
            <a:ext cx="2786082" cy="1714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429388" y="3929066"/>
            <a:ext cx="285752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Формирование общей дорожной карты и презентация результатов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utoShape 46"/>
          <p:cNvSpPr>
            <a:spLocks noChangeArrowheads="1"/>
          </p:cNvSpPr>
          <p:nvPr/>
        </p:nvSpPr>
        <p:spPr bwMode="ltGray">
          <a:xfrm rot="5400000">
            <a:off x="-2243138" y="1457325"/>
            <a:ext cx="4414838" cy="52149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noFill/>
          <a:ln w="31750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182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Инновационная платформа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Гильдия инновационных предпринимателей:</a:t>
            </a:r>
          </a:p>
        </p:txBody>
      </p:sp>
      <p:pic>
        <p:nvPicPr>
          <p:cNvPr id="5018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7"/>
          <p:cNvSpPr>
            <a:spLocks noChangeArrowheads="1"/>
          </p:cNvSpPr>
          <p:nvPr/>
        </p:nvSpPr>
        <p:spPr bwMode="ltGray">
          <a:xfrm rot="5400000" flipH="1">
            <a:off x="-1893094" y="1893094"/>
            <a:ext cx="3786187" cy="4429126"/>
          </a:xfrm>
          <a:custGeom>
            <a:avLst/>
            <a:gdLst>
              <a:gd name="T0" fmla="*/ 1893108 w 21600"/>
              <a:gd name="T1" fmla="*/ 0 h 21600"/>
              <a:gd name="T2" fmla="*/ 941646 w 21600"/>
              <a:gd name="T3" fmla="*/ 2214578 h 21600"/>
              <a:gd name="T4" fmla="*/ 1893108 w 21600"/>
              <a:gd name="T5" fmla="*/ 2203095 h 21600"/>
              <a:gd name="T6" fmla="*/ 2844570 w 21600"/>
              <a:gd name="T7" fmla="*/ 22145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AutoShape 48"/>
          <p:cNvSpPr>
            <a:spLocks noChangeArrowheads="1"/>
          </p:cNvSpPr>
          <p:nvPr/>
        </p:nvSpPr>
        <p:spPr bwMode="gray">
          <a:xfrm>
            <a:off x="2571750" y="4135438"/>
            <a:ext cx="4419600" cy="5794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Разработка предложений по развитию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 инновационной политики и проекта </a:t>
            </a:r>
            <a:r>
              <a:rPr lang="ru-RU" sz="1600" b="1" dirty="0" err="1">
                <a:solidFill>
                  <a:schemeClr val="tx2"/>
                </a:solidFill>
              </a:rPr>
              <a:t>Сколково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1" name="AutoShape 49"/>
          <p:cNvSpPr>
            <a:spLocks noChangeArrowheads="1"/>
          </p:cNvSpPr>
          <p:nvPr/>
        </p:nvSpPr>
        <p:spPr bwMode="gray">
          <a:xfrm>
            <a:off x="2674938" y="3421063"/>
            <a:ext cx="4468812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Система управления интеллектуальной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собственностью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2" name="AutoShape 50"/>
          <p:cNvSpPr>
            <a:spLocks noChangeArrowheads="1"/>
          </p:cNvSpPr>
          <p:nvPr/>
        </p:nvSpPr>
        <p:spPr bwMode="gray">
          <a:xfrm>
            <a:off x="2357438" y="2786063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Осуществление </a:t>
            </a:r>
            <a:r>
              <a:rPr lang="ru-RU" sz="1600" b="1" dirty="0" err="1">
                <a:solidFill>
                  <a:schemeClr val="tx2"/>
                </a:solidFill>
              </a:rPr>
              <a:t>менторства</a:t>
            </a:r>
            <a:r>
              <a:rPr lang="ru-RU" sz="1600" b="1" dirty="0">
                <a:solidFill>
                  <a:schemeClr val="tx2"/>
                </a:solidFill>
              </a:rPr>
              <a:t> по проектам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gray">
          <a:xfrm>
            <a:off x="1785938" y="2143125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Обеспечение консультационной поддержки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проектов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gray">
          <a:xfrm>
            <a:off x="571500" y="1500188"/>
            <a:ext cx="4714875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Привлечение и отбор инновационных проектов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0191" name="Group 53"/>
          <p:cNvGrpSpPr>
            <a:grpSpLocks/>
          </p:cNvGrpSpPr>
          <p:nvPr/>
        </p:nvGrpSpPr>
        <p:grpSpPr bwMode="auto">
          <a:xfrm>
            <a:off x="327025" y="1662113"/>
            <a:ext cx="381000" cy="381000"/>
            <a:chOff x="2078" y="1680"/>
            <a:chExt cx="1615" cy="1615"/>
          </a:xfrm>
        </p:grpSpPr>
        <p:sp>
          <p:nvSpPr>
            <p:cNvPr id="5025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5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54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56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0192" name="Group 60"/>
          <p:cNvGrpSpPr>
            <a:grpSpLocks/>
          </p:cNvGrpSpPr>
          <p:nvPr/>
        </p:nvGrpSpPr>
        <p:grpSpPr bwMode="auto">
          <a:xfrm>
            <a:off x="1481138" y="2249488"/>
            <a:ext cx="381000" cy="381000"/>
            <a:chOff x="2078" y="1680"/>
            <a:chExt cx="1615" cy="1615"/>
          </a:xfrm>
        </p:grpSpPr>
        <p:sp>
          <p:nvSpPr>
            <p:cNvPr id="5024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4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4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5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0193" name="Group 67"/>
          <p:cNvGrpSpPr>
            <a:grpSpLocks/>
          </p:cNvGrpSpPr>
          <p:nvPr/>
        </p:nvGrpSpPr>
        <p:grpSpPr bwMode="auto">
          <a:xfrm>
            <a:off x="2052638" y="2862263"/>
            <a:ext cx="381000" cy="381000"/>
            <a:chOff x="2078" y="1680"/>
            <a:chExt cx="1615" cy="1615"/>
          </a:xfrm>
        </p:grpSpPr>
        <p:sp>
          <p:nvSpPr>
            <p:cNvPr id="5023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4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7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4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9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4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0194" name="Group 74"/>
          <p:cNvGrpSpPr>
            <a:grpSpLocks/>
          </p:cNvGrpSpPr>
          <p:nvPr/>
        </p:nvGrpSpPr>
        <p:grpSpPr bwMode="auto">
          <a:xfrm>
            <a:off x="2389188" y="3522663"/>
            <a:ext cx="381000" cy="381000"/>
            <a:chOff x="2078" y="1680"/>
            <a:chExt cx="1615" cy="1615"/>
          </a:xfrm>
        </p:grpSpPr>
        <p:sp>
          <p:nvSpPr>
            <p:cNvPr id="5023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3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4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3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38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0195" name="Group 81"/>
          <p:cNvGrpSpPr>
            <a:grpSpLocks/>
          </p:cNvGrpSpPr>
          <p:nvPr/>
        </p:nvGrpSpPr>
        <p:grpSpPr bwMode="auto">
          <a:xfrm>
            <a:off x="2286000" y="4198938"/>
            <a:ext cx="355600" cy="381000"/>
            <a:chOff x="2078" y="1680"/>
            <a:chExt cx="1615" cy="1615"/>
          </a:xfrm>
        </p:grpSpPr>
        <p:sp>
          <p:nvSpPr>
            <p:cNvPr id="50227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28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1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30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3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32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2295525" y="4857750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Формирование и стимулирование спроса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со стороны крупного бизнеса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0197" name="Group 81"/>
          <p:cNvGrpSpPr>
            <a:grpSpLocks/>
          </p:cNvGrpSpPr>
          <p:nvPr/>
        </p:nvGrpSpPr>
        <p:grpSpPr bwMode="auto">
          <a:xfrm>
            <a:off x="2009775" y="4921250"/>
            <a:ext cx="355600" cy="381000"/>
            <a:chOff x="2078" y="1680"/>
            <a:chExt cx="1615" cy="1615"/>
          </a:xfrm>
        </p:grpSpPr>
        <p:sp>
          <p:nvSpPr>
            <p:cNvPr id="50221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22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24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26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3" name="AutoShape 48"/>
          <p:cNvSpPr>
            <a:spLocks noChangeArrowheads="1"/>
          </p:cNvSpPr>
          <p:nvPr/>
        </p:nvSpPr>
        <p:spPr bwMode="gray">
          <a:xfrm>
            <a:off x="1652588" y="5572125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Разработка предложений по развитию МСП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0199" name="Group 81"/>
          <p:cNvGrpSpPr>
            <a:grpSpLocks/>
          </p:cNvGrpSpPr>
          <p:nvPr/>
        </p:nvGrpSpPr>
        <p:grpSpPr bwMode="auto">
          <a:xfrm>
            <a:off x="1366838" y="5572125"/>
            <a:ext cx="347662" cy="357188"/>
            <a:chOff x="2078" y="1680"/>
            <a:chExt cx="1615" cy="1615"/>
          </a:xfrm>
        </p:grpSpPr>
        <p:sp>
          <p:nvSpPr>
            <p:cNvPr id="50215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16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7" name="Oval 84"/>
            <p:cNvSpPr>
              <a:spLocks noChangeArrowheads="1"/>
            </p:cNvSpPr>
            <p:nvPr/>
          </p:nvSpPr>
          <p:spPr bwMode="gray">
            <a:xfrm>
              <a:off x="2248" y="1852"/>
              <a:ext cx="1268" cy="12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18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9" name="Oval 86"/>
            <p:cNvSpPr>
              <a:spLocks noChangeArrowheads="1"/>
            </p:cNvSpPr>
            <p:nvPr/>
          </p:nvSpPr>
          <p:spPr bwMode="gray">
            <a:xfrm>
              <a:off x="2336" y="1938"/>
              <a:ext cx="1099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0" name="Oval 87"/>
            <p:cNvSpPr>
              <a:spLocks noChangeArrowheads="1"/>
            </p:cNvSpPr>
            <p:nvPr/>
          </p:nvSpPr>
          <p:spPr bwMode="gray">
            <a:xfrm>
              <a:off x="2336" y="1938"/>
              <a:ext cx="1099" cy="109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8100" algn="ctr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1" name="AutoShape 48"/>
          <p:cNvSpPr>
            <a:spLocks noChangeArrowheads="1"/>
          </p:cNvSpPr>
          <p:nvPr/>
        </p:nvSpPr>
        <p:spPr bwMode="gray">
          <a:xfrm>
            <a:off x="500063" y="6215063"/>
            <a:ext cx="4419600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Подготовка и обучение инновационных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менеджеров</a:t>
            </a:r>
          </a:p>
        </p:txBody>
      </p:sp>
      <p:grpSp>
        <p:nvGrpSpPr>
          <p:cNvPr id="50201" name="Group 81"/>
          <p:cNvGrpSpPr>
            <a:grpSpLocks/>
          </p:cNvGrpSpPr>
          <p:nvPr/>
        </p:nvGrpSpPr>
        <p:grpSpPr bwMode="auto">
          <a:xfrm>
            <a:off x="214313" y="6143625"/>
            <a:ext cx="357187" cy="357188"/>
            <a:chOff x="2078" y="1680"/>
            <a:chExt cx="1615" cy="1615"/>
          </a:xfrm>
        </p:grpSpPr>
        <p:sp>
          <p:nvSpPr>
            <p:cNvPr id="50209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210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5" name="Oval 84"/>
            <p:cNvSpPr>
              <a:spLocks noChangeArrowheads="1"/>
            </p:cNvSpPr>
            <p:nvPr/>
          </p:nvSpPr>
          <p:spPr bwMode="gray">
            <a:xfrm>
              <a:off x="2250" y="1852"/>
              <a:ext cx="1263" cy="12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212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7" name="Oval 86"/>
            <p:cNvSpPr>
              <a:spLocks noChangeArrowheads="1"/>
            </p:cNvSpPr>
            <p:nvPr/>
          </p:nvSpPr>
          <p:spPr bwMode="gray">
            <a:xfrm>
              <a:off x="2336" y="1938"/>
              <a:ext cx="1098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78" name="Oval 87"/>
            <p:cNvSpPr>
              <a:spLocks noChangeArrowheads="1"/>
            </p:cNvSpPr>
            <p:nvPr/>
          </p:nvSpPr>
          <p:spPr bwMode="gray">
            <a:xfrm>
              <a:off x="2336" y="1938"/>
              <a:ext cx="1098" cy="1098"/>
            </a:xfrm>
            <a:prstGeom prst="ellipse">
              <a:avLst/>
            </a:prstGeom>
            <a:solidFill>
              <a:srgbClr val="1E10D8"/>
            </a:solidFill>
            <a:ln w="38100" algn="ctr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0202" name="TextBox 75"/>
          <p:cNvSpPr txBox="1">
            <a:spLocks noChangeArrowheads="1"/>
          </p:cNvSpPr>
          <p:nvPr/>
        </p:nvSpPr>
        <p:spPr bwMode="auto">
          <a:xfrm>
            <a:off x="0" y="3576638"/>
            <a:ext cx="235743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latin typeface="Calibri" pitchFamily="34" charset="0"/>
              </a:rPr>
              <a:t>ГИЛЬДИЯ </a:t>
            </a:r>
          </a:p>
          <a:p>
            <a:r>
              <a:rPr lang="ru-RU" sz="1700">
                <a:latin typeface="Calibri" pitchFamily="34" charset="0"/>
              </a:rPr>
              <a:t>ИННОВАЦИОННЫХ </a:t>
            </a:r>
          </a:p>
          <a:p>
            <a:r>
              <a:rPr lang="ru-RU" sz="1700">
                <a:latin typeface="Calibri" pitchFamily="34" charset="0"/>
              </a:rPr>
              <a:t>ПРЕДПРИНИМАТЕЛЕЙ </a:t>
            </a:r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ltGray">
          <a:xfrm rot="16200000" flipH="1">
            <a:off x="7072312" y="2009776"/>
            <a:ext cx="4143375" cy="3981450"/>
          </a:xfrm>
          <a:custGeom>
            <a:avLst/>
            <a:gdLst>
              <a:gd name="T0" fmla="*/ 2071702 w 21600"/>
              <a:gd name="T1" fmla="*/ 0 h 21600"/>
              <a:gd name="T2" fmla="*/ 1030480 w 21600"/>
              <a:gd name="T3" fmla="*/ 1991311 h 21600"/>
              <a:gd name="T4" fmla="*/ 2071702 w 21600"/>
              <a:gd name="T5" fmla="*/ 1980986 h 21600"/>
              <a:gd name="T6" fmla="*/ 3112924 w 21600"/>
              <a:gd name="T7" fmla="*/ 199131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0" algn="ctr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0204" name="TextBox 77"/>
          <p:cNvSpPr txBox="1">
            <a:spLocks noChangeArrowheads="1"/>
          </p:cNvSpPr>
          <p:nvPr/>
        </p:nvSpPr>
        <p:spPr bwMode="auto">
          <a:xfrm>
            <a:off x="7392988" y="3074988"/>
            <a:ext cx="178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Комиссия по </a:t>
            </a:r>
          </a:p>
          <a:p>
            <a:pPr algn="just"/>
            <a:r>
              <a:rPr lang="ru-RU">
                <a:latin typeface="Calibri" pitchFamily="34" charset="0"/>
              </a:rPr>
              <a:t>Модернизации </a:t>
            </a:r>
          </a:p>
        </p:txBody>
      </p:sp>
      <p:cxnSp>
        <p:nvCxnSpPr>
          <p:cNvPr id="82" name="Прямая соединительная линия 81"/>
          <p:cNvCxnSpPr>
            <a:stCxn id="80" idx="0"/>
            <a:endCxn id="80" idx="2"/>
          </p:cNvCxnSpPr>
          <p:nvPr/>
        </p:nvCxnSpPr>
        <p:spPr>
          <a:xfrm rot="16200000" flipH="1">
            <a:off x="8143081" y="3010694"/>
            <a:ext cx="1588" cy="1981200"/>
          </a:xfrm>
          <a:prstGeom prst="line">
            <a:avLst/>
          </a:prstGeom>
          <a:ln w="28575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206" name="TextBox 81"/>
          <p:cNvSpPr txBox="1">
            <a:spLocks noChangeArrowheads="1"/>
          </p:cNvSpPr>
          <p:nvPr/>
        </p:nvSpPr>
        <p:spPr bwMode="auto">
          <a:xfrm>
            <a:off x="7286625" y="4149725"/>
            <a:ext cx="1928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700">
                <a:latin typeface="Calibri" pitchFamily="34" charset="0"/>
              </a:rPr>
              <a:t>Инновационный</a:t>
            </a:r>
          </a:p>
          <a:p>
            <a:pPr algn="just"/>
            <a:r>
              <a:rPr lang="ru-RU" sz="1700">
                <a:latin typeface="Calibri" pitchFamily="34" charset="0"/>
              </a:rPr>
              <a:t>Центр СКОЛКОВО</a:t>
            </a:r>
          </a:p>
        </p:txBody>
      </p:sp>
      <p:sp>
        <p:nvSpPr>
          <p:cNvPr id="50207" name="Freeform 51"/>
          <p:cNvSpPr>
            <a:spLocks/>
          </p:cNvSpPr>
          <p:nvPr/>
        </p:nvSpPr>
        <p:spPr bwMode="gray">
          <a:xfrm rot="4661975">
            <a:off x="6450806" y="1039019"/>
            <a:ext cx="842963" cy="1762125"/>
          </a:xfrm>
          <a:custGeom>
            <a:avLst/>
            <a:gdLst>
              <a:gd name="T0" fmla="*/ 1286198979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2D050"/>
          </a:solidFill>
          <a:ln w="0">
            <a:noFill/>
            <a:round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50208" name="Freeform 51"/>
          <p:cNvSpPr>
            <a:spLocks/>
          </p:cNvSpPr>
          <p:nvPr/>
        </p:nvSpPr>
        <p:spPr bwMode="gray">
          <a:xfrm rot="5981181" flipH="1">
            <a:off x="6315075" y="5091113"/>
            <a:ext cx="985838" cy="1960562"/>
          </a:xfrm>
          <a:custGeom>
            <a:avLst/>
            <a:gdLst>
              <a:gd name="T0" fmla="*/ 1811729245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2D050"/>
          </a:solidFill>
          <a:ln w="0">
            <a:noFill/>
            <a:round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6000750" y="2571750"/>
            <a:ext cx="2957513" cy="32861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TextBox 63"/>
          <p:cNvSpPr txBox="1">
            <a:spLocks noChangeArrowheads="1"/>
          </p:cNvSpPr>
          <p:nvPr/>
        </p:nvSpPr>
        <p:spPr bwMode="auto">
          <a:xfrm>
            <a:off x="6000750" y="2571750"/>
            <a:ext cx="29368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i="1">
                <a:latin typeface="Calibri" pitchFamily="34" charset="0"/>
              </a:rPr>
              <a:t>Чехия</a:t>
            </a:r>
            <a:r>
              <a:rPr lang="ru-RU" sz="1600" i="1">
                <a:latin typeface="Calibri" pitchFamily="34" charset="0"/>
              </a:rPr>
              <a:t>: снижение корпоративного налога.</a:t>
            </a:r>
            <a:r>
              <a:rPr lang="ru-RU" sz="1600" b="1" i="1">
                <a:latin typeface="Calibri" pitchFamily="34" charset="0"/>
              </a:rPr>
              <a:t> </a:t>
            </a:r>
            <a:endParaRPr lang="ru-RU" sz="1600" i="1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i="1">
                <a:latin typeface="Calibri" pitchFamily="34" charset="0"/>
              </a:rPr>
              <a:t>Франция:</a:t>
            </a:r>
            <a:r>
              <a:rPr lang="ru-RU" sz="1600" i="1">
                <a:latin typeface="Calibri" pitchFamily="34" charset="0"/>
              </a:rPr>
              <a:t> Поддержка компаний – 11,4 млрд.евро.</a:t>
            </a:r>
            <a:r>
              <a:rPr lang="ru-RU" sz="1600" b="1" i="1">
                <a:latin typeface="Calibri" pitchFamily="34" charset="0"/>
              </a:rPr>
              <a:t> </a:t>
            </a:r>
            <a:endParaRPr lang="ru-RU" sz="1600" i="1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600" b="1" i="1">
                <a:latin typeface="Calibri" pitchFamily="34" charset="0"/>
              </a:rPr>
              <a:t>Италия:</a:t>
            </a:r>
            <a:r>
              <a:rPr lang="ru-RU" sz="1600" i="1">
                <a:latin typeface="Calibri" pitchFamily="34" charset="0"/>
              </a:rPr>
              <a:t> Ежегодные выплаты в размере 7,5 млрд. евро на поддержку МСП на период с 2008 до 2011 гг.</a:t>
            </a:r>
          </a:p>
          <a:p>
            <a:r>
              <a:rPr lang="ru-RU" sz="1600" b="1" i="1">
                <a:latin typeface="Calibri" pitchFamily="34" charset="0"/>
              </a:rPr>
              <a:t>Великобритания: </a:t>
            </a:r>
            <a:r>
              <a:rPr lang="ru-RU" sz="1600" i="1">
                <a:latin typeface="Calibri" pitchFamily="34" charset="0"/>
              </a:rPr>
              <a:t>обеспечение правительственных гарантий по кредитам МСП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498725" y="2571750"/>
            <a:ext cx="3381375" cy="32861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2834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68" name="TextBox 33"/>
          <p:cNvSpPr txBox="1">
            <a:spLocks noChangeArrowheads="1"/>
          </p:cNvSpPr>
          <p:nvPr/>
        </p:nvSpPr>
        <p:spPr bwMode="auto">
          <a:xfrm>
            <a:off x="642938" y="142875"/>
            <a:ext cx="86439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Calibri" pitchFamily="34" charset="0"/>
              </a:rPr>
              <a:t>Посткризисное развитие мировой и российской экономики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00188" y="714375"/>
            <a:ext cx="328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Антикризисные меры: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00313" y="1285875"/>
            <a:ext cx="3349625" cy="500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000750" y="1285875"/>
            <a:ext cx="2928938" cy="500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14313" y="1881188"/>
            <a:ext cx="2214562" cy="619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14313" y="2571750"/>
            <a:ext cx="2214562" cy="3286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14313" y="5929313"/>
            <a:ext cx="2214562" cy="785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498725" y="1871663"/>
            <a:ext cx="3381375" cy="628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00750" y="1871663"/>
            <a:ext cx="2957513" cy="6286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7" name="TextBox 48"/>
          <p:cNvSpPr txBox="1">
            <a:spLocks noChangeArrowheads="1"/>
          </p:cNvSpPr>
          <p:nvPr/>
        </p:nvSpPr>
        <p:spPr bwMode="auto">
          <a:xfrm>
            <a:off x="3021013" y="1285875"/>
            <a:ext cx="220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Россия</a:t>
            </a:r>
          </a:p>
        </p:txBody>
      </p:sp>
      <p:sp>
        <p:nvSpPr>
          <p:cNvPr id="15378" name="TextBox 49"/>
          <p:cNvSpPr txBox="1">
            <a:spLocks noChangeArrowheads="1"/>
          </p:cNvSpPr>
          <p:nvPr/>
        </p:nvSpPr>
        <p:spPr bwMode="auto">
          <a:xfrm>
            <a:off x="6500813" y="1285875"/>
            <a:ext cx="1928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Страны ЕС</a:t>
            </a:r>
          </a:p>
        </p:txBody>
      </p:sp>
      <p:sp>
        <p:nvSpPr>
          <p:cNvPr id="15379" name="TextBox 50"/>
          <p:cNvSpPr txBox="1">
            <a:spLocks noChangeArrowheads="1"/>
          </p:cNvSpPr>
          <p:nvPr/>
        </p:nvSpPr>
        <p:spPr bwMode="auto">
          <a:xfrm>
            <a:off x="355600" y="1871663"/>
            <a:ext cx="19288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>
                <a:latin typeface="Calibri" pitchFamily="34" charset="0"/>
              </a:rPr>
              <a:t>Антикризисные программы</a:t>
            </a:r>
          </a:p>
        </p:txBody>
      </p:sp>
      <p:sp>
        <p:nvSpPr>
          <p:cNvPr id="15380" name="TextBox 51"/>
          <p:cNvSpPr txBox="1">
            <a:spLocks noChangeArrowheads="1"/>
          </p:cNvSpPr>
          <p:nvPr/>
        </p:nvSpPr>
        <p:spPr bwMode="auto">
          <a:xfrm>
            <a:off x="357188" y="3143250"/>
            <a:ext cx="2000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Поддержка малого и среднего </a:t>
            </a:r>
            <a:r>
              <a:rPr lang="ru-RU" sz="1500">
                <a:latin typeface="Calibri" pitchFamily="34" charset="0"/>
              </a:rPr>
              <a:t>предпринимательства</a:t>
            </a:r>
            <a:r>
              <a:rPr lang="ru-RU">
                <a:latin typeface="Calibri" pitchFamily="34" charset="0"/>
              </a:rPr>
              <a:t> в рамках антикризисных программ</a:t>
            </a:r>
          </a:p>
        </p:txBody>
      </p:sp>
      <p:sp>
        <p:nvSpPr>
          <p:cNvPr id="15381" name="TextBox 52"/>
          <p:cNvSpPr txBox="1">
            <a:spLocks noChangeArrowheads="1"/>
          </p:cNvSpPr>
          <p:nvPr/>
        </p:nvSpPr>
        <p:spPr bwMode="auto">
          <a:xfrm>
            <a:off x="144463" y="5945188"/>
            <a:ext cx="2357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 smtClean="0">
                <a:latin typeface="Calibri" pitchFamily="34" charset="0"/>
              </a:rPr>
              <a:t>Сумма, выделенная в рамках антикризисных программ</a:t>
            </a:r>
            <a:endParaRPr lang="ru-RU" sz="1500" dirty="0">
              <a:latin typeface="Calibri" pitchFamily="34" charset="0"/>
            </a:endParaRPr>
          </a:p>
        </p:txBody>
      </p:sp>
      <p:sp>
        <p:nvSpPr>
          <p:cNvPr id="15382" name="TextBox 53"/>
          <p:cNvSpPr txBox="1">
            <a:spLocks noChangeArrowheads="1"/>
          </p:cNvSpPr>
          <p:nvPr/>
        </p:nvSpPr>
        <p:spPr bwMode="auto">
          <a:xfrm>
            <a:off x="2500313" y="1871663"/>
            <a:ext cx="3279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Программа антикризисных мер Правительства РФ на 2009</a:t>
            </a:r>
            <a:r>
              <a:rPr lang="ru-RU" sz="1600" i="1"/>
              <a:t>-</a:t>
            </a:r>
            <a:r>
              <a:rPr lang="ru-RU" sz="1600" i="1">
                <a:latin typeface="Calibri" pitchFamily="34" charset="0"/>
              </a:rPr>
              <a:t>10 гг.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5383" name="TextBox 54"/>
          <p:cNvSpPr txBox="1">
            <a:spLocks noChangeArrowheads="1"/>
          </p:cNvSpPr>
          <p:nvPr/>
        </p:nvSpPr>
        <p:spPr bwMode="auto">
          <a:xfrm>
            <a:off x="6084888" y="1773238"/>
            <a:ext cx="28495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Общая Европейская программа по восстановлению экономики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5384" name="TextBox 55"/>
          <p:cNvSpPr txBox="1">
            <a:spLocks noChangeArrowheads="1"/>
          </p:cNvSpPr>
          <p:nvPr/>
        </p:nvSpPr>
        <p:spPr bwMode="auto">
          <a:xfrm>
            <a:off x="2500313" y="2571750"/>
            <a:ext cx="335756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>
                <a:latin typeface="Calibri" pitchFamily="34" charset="0"/>
              </a:rPr>
              <a:t>Реализация Минэкомразвития России господдержки субъектов МСП– около 20 млрд.руб. в год (500 млн. евро)</a:t>
            </a:r>
          </a:p>
        </p:txBody>
      </p:sp>
      <p:sp>
        <p:nvSpPr>
          <p:cNvPr id="15385" name="TextBox 56"/>
          <p:cNvSpPr txBox="1">
            <a:spLocks noChangeArrowheads="1"/>
          </p:cNvSpPr>
          <p:nvPr/>
        </p:nvSpPr>
        <p:spPr bwMode="auto">
          <a:xfrm>
            <a:off x="2503488" y="3359150"/>
            <a:ext cx="326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Освобождение финансовой поддержки от налогообложения</a:t>
            </a:r>
          </a:p>
        </p:txBody>
      </p:sp>
      <p:sp>
        <p:nvSpPr>
          <p:cNvPr id="15386" name="TextBox 57"/>
          <p:cNvSpPr txBox="1">
            <a:spLocks noChangeArrowheads="1"/>
          </p:cNvSpPr>
          <p:nvPr/>
        </p:nvSpPr>
        <p:spPr bwMode="auto">
          <a:xfrm>
            <a:off x="2503488" y="4929188"/>
            <a:ext cx="3267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Разработка механизма рефинансирования портфелей кредитов МСП</a:t>
            </a:r>
          </a:p>
        </p:txBody>
      </p:sp>
      <p:sp>
        <p:nvSpPr>
          <p:cNvPr id="15387" name="TextBox 58"/>
          <p:cNvSpPr txBox="1">
            <a:spLocks noChangeArrowheads="1"/>
          </p:cNvSpPr>
          <p:nvPr/>
        </p:nvSpPr>
        <p:spPr bwMode="auto">
          <a:xfrm>
            <a:off x="2484438" y="4005263"/>
            <a:ext cx="3267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Снижение ставки налога на прибыль с 24% до 20%</a:t>
            </a:r>
          </a:p>
          <a:p>
            <a:endParaRPr lang="ru-RU" sz="1600" i="1">
              <a:latin typeface="Calibri" pitchFamily="34" charset="0"/>
            </a:endParaRPr>
          </a:p>
        </p:txBody>
      </p:sp>
      <p:sp>
        <p:nvSpPr>
          <p:cNvPr id="15388" name="TextBox 59"/>
          <p:cNvSpPr txBox="1">
            <a:spLocks noChangeArrowheads="1"/>
          </p:cNvSpPr>
          <p:nvPr/>
        </p:nvSpPr>
        <p:spPr bwMode="auto">
          <a:xfrm>
            <a:off x="2484438" y="4581525"/>
            <a:ext cx="3267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>
                <a:latin typeface="Calibri" pitchFamily="34" charset="0"/>
              </a:rPr>
              <a:t>Снижение ставки УСН с 15% до 5 %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500313" y="5938838"/>
            <a:ext cx="3379787" cy="7762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002338" y="5938838"/>
            <a:ext cx="2955925" cy="7762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91" name="TextBox 68"/>
          <p:cNvSpPr txBox="1">
            <a:spLocks noChangeArrowheads="1"/>
          </p:cNvSpPr>
          <p:nvPr/>
        </p:nvSpPr>
        <p:spPr bwMode="auto">
          <a:xfrm>
            <a:off x="2519363" y="6162675"/>
            <a:ext cx="3267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Около 3 трлн. руб. (68 млрд. евро)</a:t>
            </a:r>
          </a:p>
        </p:txBody>
      </p:sp>
      <p:sp>
        <p:nvSpPr>
          <p:cNvPr id="15392" name="TextBox 69"/>
          <p:cNvSpPr txBox="1">
            <a:spLocks noChangeArrowheads="1"/>
          </p:cNvSpPr>
          <p:nvPr/>
        </p:nvSpPr>
        <p:spPr bwMode="auto">
          <a:xfrm>
            <a:off x="6000750" y="6162675"/>
            <a:ext cx="3267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Calibri" pitchFamily="34" charset="0"/>
              </a:rPr>
              <a:t>250 млрд. евро  (11 трлн. руб.)</a:t>
            </a:r>
          </a:p>
        </p:txBody>
      </p:sp>
      <p:pic>
        <p:nvPicPr>
          <p:cNvPr id="153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5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Инновационная платформа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Критерии отбора инновационных проектов:</a:t>
            </a:r>
          </a:p>
        </p:txBody>
      </p:sp>
      <p:pic>
        <p:nvPicPr>
          <p:cNvPr id="5120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24" descr="бет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23749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30"/>
          <p:cNvSpPr>
            <a:spLocks noChangeArrowheads="1"/>
          </p:cNvSpPr>
          <p:nvPr/>
        </p:nvSpPr>
        <p:spPr bwMode="auto">
          <a:xfrm>
            <a:off x="827088" y="3213100"/>
            <a:ext cx="1584325" cy="576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0" name="Rectangle 31"/>
          <p:cNvSpPr>
            <a:spLocks noChangeArrowheads="1"/>
          </p:cNvSpPr>
          <p:nvPr/>
        </p:nvSpPr>
        <p:spPr bwMode="auto">
          <a:xfrm>
            <a:off x="827088" y="4005263"/>
            <a:ext cx="2089150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1" name="Rectangle 32"/>
          <p:cNvSpPr>
            <a:spLocks noChangeArrowheads="1"/>
          </p:cNvSpPr>
          <p:nvPr/>
        </p:nvSpPr>
        <p:spPr bwMode="auto">
          <a:xfrm>
            <a:off x="827088" y="4581525"/>
            <a:ext cx="2089150" cy="287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2" name="Rectangle 33"/>
          <p:cNvSpPr>
            <a:spLocks noChangeArrowheads="1"/>
          </p:cNvSpPr>
          <p:nvPr/>
        </p:nvSpPr>
        <p:spPr bwMode="auto">
          <a:xfrm>
            <a:off x="827088" y="5084763"/>
            <a:ext cx="2089150" cy="288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3" name="Rectangle 35"/>
          <p:cNvSpPr>
            <a:spLocks noChangeArrowheads="1"/>
          </p:cNvSpPr>
          <p:nvPr/>
        </p:nvSpPr>
        <p:spPr bwMode="auto">
          <a:xfrm>
            <a:off x="827088" y="5516563"/>
            <a:ext cx="2089150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14" name="Text Box 23"/>
          <p:cNvSpPr txBox="1">
            <a:spLocks noChangeArrowheads="1"/>
          </p:cNvSpPr>
          <p:nvPr/>
        </p:nvSpPr>
        <p:spPr bwMode="auto">
          <a:xfrm>
            <a:off x="3303588" y="3159125"/>
            <a:ext cx="3500437" cy="428625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912813" eaLnBrk="0" hangingPunct="0"/>
            <a:r>
              <a:rPr lang="ru-RU" sz="1700" b="1">
                <a:latin typeface="Calibri" pitchFamily="34" charset="0"/>
                <a:cs typeface="Arial" charset="0"/>
              </a:rPr>
              <a:t>КРИТЕРИИ ОЦЕНКИ ПРОЕКТА</a:t>
            </a:r>
          </a:p>
        </p:txBody>
      </p:sp>
      <p:grpSp>
        <p:nvGrpSpPr>
          <p:cNvPr id="51215" name="Group 25"/>
          <p:cNvGrpSpPr>
            <a:grpSpLocks/>
          </p:cNvGrpSpPr>
          <p:nvPr/>
        </p:nvGrpSpPr>
        <p:grpSpPr bwMode="auto">
          <a:xfrm>
            <a:off x="5897563" y="1598613"/>
            <a:ext cx="2857500" cy="863600"/>
            <a:chOff x="3715" y="1007"/>
            <a:chExt cx="1800" cy="544"/>
          </a:xfrm>
        </p:grpSpPr>
        <p:sp>
          <p:nvSpPr>
            <p:cNvPr id="51229" name="AutoShape 47"/>
            <p:cNvSpPr>
              <a:spLocks noChangeArrowheads="1"/>
            </p:cNvSpPr>
            <p:nvPr/>
          </p:nvSpPr>
          <p:spPr bwMode="auto">
            <a:xfrm>
              <a:off x="3715" y="1007"/>
              <a:ext cx="1800" cy="544"/>
            </a:xfrm>
            <a:prstGeom prst="homePlate">
              <a:avLst>
                <a:gd name="adj" fmla="val 24249"/>
              </a:avLst>
            </a:prstGeom>
            <a:gradFill rotWithShape="1">
              <a:gsLst>
                <a:gs pos="0">
                  <a:srgbClr val="92A6C4"/>
                </a:gs>
                <a:gs pos="100000">
                  <a:srgbClr val="FFFFFF"/>
                </a:gs>
              </a:gsLst>
              <a:lin ang="0" scaled="1"/>
            </a:gra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defTabSz="912813" eaLnBrk="0" hangingPunct="0"/>
              <a:endParaRPr lang="ru-RU" b="1">
                <a:latin typeface="Calibri" pitchFamily="34" charset="0"/>
              </a:endParaRPr>
            </a:p>
          </p:txBody>
        </p:sp>
        <p:sp>
          <p:nvSpPr>
            <p:cNvPr id="51230" name="Rectangle 50"/>
            <p:cNvSpPr>
              <a:spLocks noChangeArrowheads="1"/>
            </p:cNvSpPr>
            <p:nvPr/>
          </p:nvSpPr>
          <p:spPr bwMode="auto">
            <a:xfrm>
              <a:off x="3758" y="1071"/>
              <a:ext cx="1571" cy="405"/>
            </a:xfrm>
            <a:prstGeom prst="rect">
              <a:avLst/>
            </a:prstGeom>
            <a:gradFill rotWithShape="1">
              <a:gsLst>
                <a:gs pos="0">
                  <a:srgbClr val="92A6C4"/>
                </a:gs>
                <a:gs pos="100000">
                  <a:srgbClr val="FFFFFF"/>
                </a:gs>
              </a:gsLst>
              <a:lin ang="0" scaled="1"/>
            </a:gradFill>
            <a:ln w="254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defTabSz="912813" eaLnBrk="0" hangingPunct="0"/>
              <a:r>
                <a:rPr lang="ru-RU" sz="1600" b="1">
                  <a:latin typeface="Calibri" pitchFamily="34" charset="0"/>
                </a:rPr>
                <a:t>ГИЛЬДИЯ ИННОВАЦИОННЫХ ПРЕДПРИНИМАТЕЛЕЙ</a:t>
              </a:r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   </a:t>
              </a:r>
            </a:p>
          </p:txBody>
        </p:sp>
      </p:grpSp>
      <p:sp>
        <p:nvSpPr>
          <p:cNvPr id="51216" name="Штриховая стрелка вправо 30"/>
          <p:cNvSpPr>
            <a:spLocks noChangeArrowheads="1"/>
          </p:cNvSpPr>
          <p:nvPr/>
        </p:nvSpPr>
        <p:spPr bwMode="auto">
          <a:xfrm rot="-5400000">
            <a:off x="968375" y="2527300"/>
            <a:ext cx="428625" cy="428625"/>
          </a:xfrm>
          <a:custGeom>
            <a:avLst/>
            <a:gdLst>
              <a:gd name="T0" fmla="*/ 214313 w 428625"/>
              <a:gd name="T1" fmla="*/ 0 h 428625"/>
              <a:gd name="T2" fmla="*/ 0 w 428625"/>
              <a:gd name="T3" fmla="*/ 214313 h 428625"/>
              <a:gd name="T4" fmla="*/ 214313 w 428625"/>
              <a:gd name="T5" fmla="*/ 428625 h 428625"/>
              <a:gd name="T6" fmla="*/ 428625 w 428625"/>
              <a:gd name="T7" fmla="*/ 214313 h 4286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66973 w 428625"/>
              <a:gd name="T13" fmla="*/ 107156 h 428625"/>
              <a:gd name="T14" fmla="*/ 321469 w 428625"/>
              <a:gd name="T15" fmla="*/ 321469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625" h="428625">
                <a:moveTo>
                  <a:pt x="0" y="107156"/>
                </a:moveTo>
                <a:lnTo>
                  <a:pt x="13395" y="107156"/>
                </a:lnTo>
                <a:lnTo>
                  <a:pt x="13395" y="321469"/>
                </a:lnTo>
                <a:lnTo>
                  <a:pt x="0" y="321469"/>
                </a:lnTo>
                <a:close/>
                <a:moveTo>
                  <a:pt x="26789" y="107156"/>
                </a:moveTo>
                <a:lnTo>
                  <a:pt x="53578" y="107156"/>
                </a:lnTo>
                <a:lnTo>
                  <a:pt x="53578" y="321469"/>
                </a:lnTo>
                <a:lnTo>
                  <a:pt x="26789" y="321469"/>
                </a:lnTo>
                <a:close/>
                <a:moveTo>
                  <a:pt x="66973" y="107156"/>
                </a:moveTo>
                <a:lnTo>
                  <a:pt x="214313" y="107156"/>
                </a:lnTo>
                <a:lnTo>
                  <a:pt x="214313" y="0"/>
                </a:lnTo>
                <a:lnTo>
                  <a:pt x="428625" y="214313"/>
                </a:lnTo>
                <a:lnTo>
                  <a:pt x="214313" y="428625"/>
                </a:lnTo>
                <a:lnTo>
                  <a:pt x="214313" y="321469"/>
                </a:lnTo>
                <a:lnTo>
                  <a:pt x="66973" y="321469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17" name="AutoShape 47"/>
          <p:cNvSpPr>
            <a:spLocks noChangeArrowheads="1"/>
          </p:cNvSpPr>
          <p:nvPr/>
        </p:nvSpPr>
        <p:spPr bwMode="auto">
          <a:xfrm>
            <a:off x="3254375" y="1598613"/>
            <a:ext cx="2714625" cy="863600"/>
          </a:xfrm>
          <a:prstGeom prst="homePlate">
            <a:avLst>
              <a:gd name="adj" fmla="val 25453"/>
            </a:avLst>
          </a:prstGeom>
          <a:gradFill rotWithShape="1">
            <a:gsLst>
              <a:gs pos="0">
                <a:srgbClr val="92A6C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2813" eaLnBrk="0" hangingPunct="0"/>
            <a:r>
              <a:rPr lang="ru-RU" b="1">
                <a:latin typeface="Calibri" pitchFamily="34" charset="0"/>
              </a:rPr>
              <a:t>ОПОРА РОССИИ</a:t>
            </a:r>
          </a:p>
        </p:txBody>
      </p:sp>
      <p:sp>
        <p:nvSpPr>
          <p:cNvPr id="51218" name="AutoShape 47"/>
          <p:cNvSpPr>
            <a:spLocks noChangeArrowheads="1"/>
          </p:cNvSpPr>
          <p:nvPr/>
        </p:nvSpPr>
        <p:spPr bwMode="auto">
          <a:xfrm>
            <a:off x="611188" y="1598613"/>
            <a:ext cx="2714625" cy="863600"/>
          </a:xfrm>
          <a:prstGeom prst="homePlate">
            <a:avLst>
              <a:gd name="adj" fmla="val 25453"/>
            </a:avLst>
          </a:prstGeom>
          <a:gradFill rotWithShape="1">
            <a:gsLst>
              <a:gs pos="0">
                <a:srgbClr val="92A6C4"/>
              </a:gs>
              <a:gs pos="100000">
                <a:srgbClr val="FFFFFF"/>
              </a:gs>
            </a:gsLst>
            <a:lin ang="0" scaled="1"/>
          </a:gra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912813" eaLnBrk="0" hangingPunct="0"/>
            <a:r>
              <a:rPr lang="ru-RU" b="1">
                <a:latin typeface="Calibri" pitchFamily="34" charset="0"/>
              </a:rPr>
              <a:t>ПРОЕКТЫ</a:t>
            </a:r>
          </a:p>
        </p:txBody>
      </p:sp>
      <p:sp>
        <p:nvSpPr>
          <p:cNvPr id="51219" name="Штриховая стрелка вправо 40"/>
          <p:cNvSpPr>
            <a:spLocks noChangeArrowheads="1"/>
          </p:cNvSpPr>
          <p:nvPr/>
        </p:nvSpPr>
        <p:spPr bwMode="auto">
          <a:xfrm rot="-5400000">
            <a:off x="2182813" y="2527300"/>
            <a:ext cx="428625" cy="428625"/>
          </a:xfrm>
          <a:custGeom>
            <a:avLst/>
            <a:gdLst>
              <a:gd name="T0" fmla="*/ 214313 w 428625"/>
              <a:gd name="T1" fmla="*/ 0 h 428625"/>
              <a:gd name="T2" fmla="*/ 0 w 428625"/>
              <a:gd name="T3" fmla="*/ 214313 h 428625"/>
              <a:gd name="T4" fmla="*/ 214313 w 428625"/>
              <a:gd name="T5" fmla="*/ 428625 h 428625"/>
              <a:gd name="T6" fmla="*/ 428625 w 428625"/>
              <a:gd name="T7" fmla="*/ 214313 h 4286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66973 w 428625"/>
              <a:gd name="T13" fmla="*/ 107156 h 428625"/>
              <a:gd name="T14" fmla="*/ 321469 w 428625"/>
              <a:gd name="T15" fmla="*/ 321469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625" h="428625">
                <a:moveTo>
                  <a:pt x="0" y="107156"/>
                </a:moveTo>
                <a:lnTo>
                  <a:pt x="13395" y="107156"/>
                </a:lnTo>
                <a:lnTo>
                  <a:pt x="13395" y="321469"/>
                </a:lnTo>
                <a:lnTo>
                  <a:pt x="0" y="321469"/>
                </a:lnTo>
                <a:close/>
                <a:moveTo>
                  <a:pt x="26789" y="107156"/>
                </a:moveTo>
                <a:lnTo>
                  <a:pt x="53578" y="107156"/>
                </a:lnTo>
                <a:lnTo>
                  <a:pt x="53578" y="321469"/>
                </a:lnTo>
                <a:lnTo>
                  <a:pt x="26789" y="321469"/>
                </a:lnTo>
                <a:close/>
                <a:moveTo>
                  <a:pt x="66973" y="107156"/>
                </a:moveTo>
                <a:lnTo>
                  <a:pt x="214313" y="107156"/>
                </a:lnTo>
                <a:lnTo>
                  <a:pt x="214313" y="0"/>
                </a:lnTo>
                <a:lnTo>
                  <a:pt x="428625" y="214313"/>
                </a:lnTo>
                <a:lnTo>
                  <a:pt x="214313" y="428625"/>
                </a:lnTo>
                <a:lnTo>
                  <a:pt x="214313" y="321469"/>
                </a:lnTo>
                <a:lnTo>
                  <a:pt x="66973" y="321469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20" name="Штриховая стрелка вправо 41"/>
          <p:cNvSpPr>
            <a:spLocks noChangeArrowheads="1"/>
          </p:cNvSpPr>
          <p:nvPr/>
        </p:nvSpPr>
        <p:spPr bwMode="auto">
          <a:xfrm rot="-5400000">
            <a:off x="1611313" y="2527300"/>
            <a:ext cx="428625" cy="428625"/>
          </a:xfrm>
          <a:custGeom>
            <a:avLst/>
            <a:gdLst>
              <a:gd name="T0" fmla="*/ 214313 w 428625"/>
              <a:gd name="T1" fmla="*/ 0 h 428625"/>
              <a:gd name="T2" fmla="*/ 0 w 428625"/>
              <a:gd name="T3" fmla="*/ 214313 h 428625"/>
              <a:gd name="T4" fmla="*/ 214313 w 428625"/>
              <a:gd name="T5" fmla="*/ 428625 h 428625"/>
              <a:gd name="T6" fmla="*/ 428625 w 428625"/>
              <a:gd name="T7" fmla="*/ 214313 h 42862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66973 w 428625"/>
              <a:gd name="T13" fmla="*/ 107156 h 428625"/>
              <a:gd name="T14" fmla="*/ 321469 w 428625"/>
              <a:gd name="T15" fmla="*/ 321469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625" h="428625">
                <a:moveTo>
                  <a:pt x="0" y="107156"/>
                </a:moveTo>
                <a:lnTo>
                  <a:pt x="13395" y="107156"/>
                </a:lnTo>
                <a:lnTo>
                  <a:pt x="13395" y="321469"/>
                </a:lnTo>
                <a:lnTo>
                  <a:pt x="0" y="321469"/>
                </a:lnTo>
                <a:close/>
                <a:moveTo>
                  <a:pt x="26789" y="107156"/>
                </a:moveTo>
                <a:lnTo>
                  <a:pt x="53578" y="107156"/>
                </a:lnTo>
                <a:lnTo>
                  <a:pt x="53578" y="321469"/>
                </a:lnTo>
                <a:lnTo>
                  <a:pt x="26789" y="321469"/>
                </a:lnTo>
                <a:close/>
                <a:moveTo>
                  <a:pt x="66973" y="107156"/>
                </a:moveTo>
                <a:lnTo>
                  <a:pt x="214313" y="107156"/>
                </a:lnTo>
                <a:lnTo>
                  <a:pt x="214313" y="0"/>
                </a:lnTo>
                <a:lnTo>
                  <a:pt x="428625" y="214313"/>
                </a:lnTo>
                <a:lnTo>
                  <a:pt x="214313" y="428625"/>
                </a:lnTo>
                <a:lnTo>
                  <a:pt x="214313" y="321469"/>
                </a:lnTo>
                <a:lnTo>
                  <a:pt x="66973" y="321469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endParaRPr lang="ru-RU"/>
          </a:p>
        </p:txBody>
      </p:sp>
      <p:sp>
        <p:nvSpPr>
          <p:cNvPr id="51221" name="Rectangle 128"/>
          <p:cNvSpPr>
            <a:spLocks noChangeArrowheads="1"/>
          </p:cNvSpPr>
          <p:nvPr/>
        </p:nvSpPr>
        <p:spPr bwMode="auto">
          <a:xfrm>
            <a:off x="3303588" y="3589338"/>
            <a:ext cx="3500437" cy="609600"/>
          </a:xfrm>
          <a:prstGeom prst="rect">
            <a:avLst/>
          </a:prstGeom>
          <a:solidFill>
            <a:srgbClr val="92A6C4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r>
              <a:rPr lang="ru-RU" sz="1700" b="1">
                <a:latin typeface="Calibri" pitchFamily="34" charset="0"/>
              </a:rPr>
              <a:t>Наличие интеллектуальной собственности</a:t>
            </a:r>
            <a:r>
              <a:rPr lang="en-US" sz="1700" b="1">
                <a:latin typeface="Calibri" pitchFamily="34" charset="0"/>
              </a:rPr>
              <a:t> </a:t>
            </a:r>
            <a:r>
              <a:rPr lang="ru-RU" sz="1700" b="1">
                <a:latin typeface="Calibri" pitchFamily="34" charset="0"/>
              </a:rPr>
              <a:t>и патентов</a:t>
            </a:r>
            <a:endParaRPr lang="ru-RU" sz="1700">
              <a:latin typeface="Calibri" pitchFamily="34" charset="0"/>
              <a:cs typeface="Arial" charset="0"/>
            </a:endParaRPr>
          </a:p>
        </p:txBody>
      </p:sp>
      <p:sp>
        <p:nvSpPr>
          <p:cNvPr id="51222" name="Rectangle 128"/>
          <p:cNvSpPr>
            <a:spLocks noChangeArrowheads="1"/>
          </p:cNvSpPr>
          <p:nvPr/>
        </p:nvSpPr>
        <p:spPr bwMode="auto">
          <a:xfrm>
            <a:off x="3303588" y="4887913"/>
            <a:ext cx="3500437" cy="350837"/>
          </a:xfrm>
          <a:prstGeom prst="rect">
            <a:avLst/>
          </a:prstGeom>
          <a:solidFill>
            <a:srgbClr val="92A6C4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r>
              <a:rPr lang="ru-RU" sz="1700" b="1">
                <a:latin typeface="Calibri" pitchFamily="34" charset="0"/>
              </a:rPr>
              <a:t>Соответствие целям государства</a:t>
            </a:r>
            <a:endParaRPr lang="ru-RU" sz="1700">
              <a:latin typeface="Calibri" pitchFamily="34" charset="0"/>
              <a:cs typeface="Arial" charset="0"/>
            </a:endParaRPr>
          </a:p>
        </p:txBody>
      </p:sp>
      <p:sp>
        <p:nvSpPr>
          <p:cNvPr id="51223" name="Rectangle 128"/>
          <p:cNvSpPr>
            <a:spLocks noChangeArrowheads="1"/>
          </p:cNvSpPr>
          <p:nvPr/>
        </p:nvSpPr>
        <p:spPr bwMode="auto">
          <a:xfrm>
            <a:off x="3303588" y="5316538"/>
            <a:ext cx="3500437" cy="350837"/>
          </a:xfrm>
          <a:prstGeom prst="rect">
            <a:avLst/>
          </a:prstGeom>
          <a:solidFill>
            <a:srgbClr val="92A6C4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r>
              <a:rPr lang="ru-RU" sz="1700" b="1">
                <a:latin typeface="Calibri" pitchFamily="34" charset="0"/>
              </a:rPr>
              <a:t>Рынок сбыта и рентабельность</a:t>
            </a:r>
            <a:r>
              <a:rPr lang="ru-RU" sz="1700">
                <a:latin typeface="Calibri" pitchFamily="34" charset="0"/>
              </a:rPr>
              <a:t> </a:t>
            </a:r>
            <a:endParaRPr lang="ru-RU" sz="1700">
              <a:latin typeface="Calibri" pitchFamily="34" charset="0"/>
              <a:cs typeface="Arial" charset="0"/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3303588" y="4232275"/>
            <a:ext cx="3500437" cy="609600"/>
          </a:xfrm>
          <a:prstGeom prst="rect">
            <a:avLst/>
          </a:prstGeom>
          <a:solidFill>
            <a:srgbClr val="92A6C4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r>
              <a:rPr lang="ru-RU" sz="1700" b="1">
                <a:latin typeface="Calibri" pitchFamily="34" charset="0"/>
              </a:rPr>
              <a:t>Преимущества по отношению к существующим аналогам</a:t>
            </a:r>
            <a:endParaRPr lang="ru-RU" sz="1700">
              <a:latin typeface="Calibri" pitchFamily="34" charset="0"/>
              <a:cs typeface="Arial" charset="0"/>
            </a:endParaRPr>
          </a:p>
        </p:txBody>
      </p:sp>
      <p:sp>
        <p:nvSpPr>
          <p:cNvPr id="51225" name="Text Box 29"/>
          <p:cNvSpPr txBox="1">
            <a:spLocks noChangeArrowheads="1"/>
          </p:cNvSpPr>
          <p:nvPr/>
        </p:nvSpPr>
        <p:spPr bwMode="auto">
          <a:xfrm>
            <a:off x="769938" y="3132138"/>
            <a:ext cx="33797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Региональные </a:t>
            </a:r>
          </a:p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отделения</a:t>
            </a:r>
          </a:p>
          <a:p>
            <a:endParaRPr lang="ru-RU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Комитеты и комиссии </a:t>
            </a:r>
          </a:p>
          <a:p>
            <a:endParaRPr lang="ru-RU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Отраслевые союзы</a:t>
            </a:r>
          </a:p>
          <a:p>
            <a:endParaRPr lang="ru-RU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Зарубежные партнёры</a:t>
            </a:r>
          </a:p>
          <a:p>
            <a:endParaRPr lang="ru-RU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Обращения ЮЛ и ФЛ</a:t>
            </a:r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1226" name="AutoShape 36"/>
          <p:cNvSpPr>
            <a:spLocks noChangeArrowheads="1"/>
          </p:cNvSpPr>
          <p:nvPr/>
        </p:nvSpPr>
        <p:spPr bwMode="auto">
          <a:xfrm>
            <a:off x="4427538" y="2638425"/>
            <a:ext cx="792162" cy="142875"/>
          </a:xfrm>
          <a:prstGeom prst="curvedDownArrow">
            <a:avLst>
              <a:gd name="adj1" fmla="val 110889"/>
              <a:gd name="adj2" fmla="val 221778"/>
              <a:gd name="adj3" fmla="val 33333"/>
            </a:avLst>
          </a:prstGeom>
          <a:solidFill>
            <a:srgbClr val="008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27" name="AutoShape 37"/>
          <p:cNvSpPr>
            <a:spLocks noChangeArrowheads="1"/>
          </p:cNvSpPr>
          <p:nvPr/>
        </p:nvSpPr>
        <p:spPr bwMode="auto">
          <a:xfrm rot="10800000">
            <a:off x="4384675" y="2854325"/>
            <a:ext cx="792163" cy="142875"/>
          </a:xfrm>
          <a:prstGeom prst="curvedDownArrow">
            <a:avLst>
              <a:gd name="adj1" fmla="val 110889"/>
              <a:gd name="adj2" fmla="val 221778"/>
              <a:gd name="adj3" fmla="val 33333"/>
            </a:avLst>
          </a:prstGeom>
          <a:solidFill>
            <a:srgbClr val="008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28" name="Rectangle 38"/>
          <p:cNvSpPr>
            <a:spLocks noChangeArrowheads="1"/>
          </p:cNvSpPr>
          <p:nvPr/>
        </p:nvSpPr>
        <p:spPr bwMode="auto">
          <a:xfrm>
            <a:off x="684213" y="2924175"/>
            <a:ext cx="2374900" cy="309721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29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Инновационная платформа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Инновационный лифт:</a:t>
            </a:r>
          </a:p>
        </p:txBody>
      </p:sp>
      <p:pic>
        <p:nvPicPr>
          <p:cNvPr id="5223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Прямоугольник 103"/>
          <p:cNvSpPr/>
          <p:nvPr/>
        </p:nvSpPr>
        <p:spPr>
          <a:xfrm>
            <a:off x="214313" y="1357313"/>
            <a:ext cx="214312" cy="5214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43013"/>
            <a:ext cx="8429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TextBox 11"/>
          <p:cNvSpPr txBox="1">
            <a:spLocks noChangeArrowheads="1"/>
          </p:cNvSpPr>
          <p:nvPr/>
        </p:nvSpPr>
        <p:spPr bwMode="auto">
          <a:xfrm>
            <a:off x="4541838" y="3000375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РОСНАНО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301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Инновационная платформа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Проекты ОПОРЫ РОССИИ</a:t>
            </a:r>
          </a:p>
        </p:txBody>
      </p:sp>
      <p:pic>
        <p:nvPicPr>
          <p:cNvPr id="5530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Прямоугольник 103"/>
          <p:cNvSpPr/>
          <p:nvPr/>
        </p:nvSpPr>
        <p:spPr>
          <a:xfrm>
            <a:off x="214313" y="1714500"/>
            <a:ext cx="214312" cy="5214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5305" name="Группа 14"/>
          <p:cNvGrpSpPr>
            <a:grpSpLocks/>
          </p:cNvGrpSpPr>
          <p:nvPr/>
        </p:nvGrpSpPr>
        <p:grpSpPr bwMode="auto">
          <a:xfrm>
            <a:off x="357188" y="1428750"/>
            <a:ext cx="2428875" cy="1214438"/>
            <a:chOff x="357158" y="1071546"/>
            <a:chExt cx="2428892" cy="1214446"/>
          </a:xfrm>
        </p:grpSpPr>
        <p:sp>
          <p:nvSpPr>
            <p:cNvPr id="15" name="Овал 14"/>
            <p:cNvSpPr/>
            <p:nvPr/>
          </p:nvSpPr>
          <p:spPr>
            <a:xfrm>
              <a:off x="357158" y="1071546"/>
              <a:ext cx="2428892" cy="1214446"/>
            </a:xfrm>
            <a:prstGeom prst="ellipse">
              <a:avLst/>
            </a:prstGeom>
            <a:gradFill flip="none" rotWithShape="1">
              <a:gsLst>
                <a:gs pos="0">
                  <a:srgbClr val="71DADD">
                    <a:tint val="66000"/>
                    <a:satMod val="160000"/>
                  </a:srgbClr>
                </a:gs>
                <a:gs pos="50000">
                  <a:srgbClr val="71DADD">
                    <a:tint val="44500"/>
                    <a:satMod val="160000"/>
                  </a:srgbClr>
                </a:gs>
                <a:gs pos="100000">
                  <a:srgbClr val="71DAD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329" name="TextBox 15"/>
            <p:cNvSpPr txBox="1">
              <a:spLocks noChangeArrowheads="1"/>
            </p:cNvSpPr>
            <p:nvPr/>
          </p:nvSpPr>
          <p:spPr bwMode="auto">
            <a:xfrm>
              <a:off x="642910" y="1189009"/>
              <a:ext cx="192882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latin typeface="Calibri" pitchFamily="34" charset="0"/>
                </a:rPr>
                <a:t>ОПОРА </a:t>
              </a:r>
            </a:p>
            <a:p>
              <a:pPr algn="ctr"/>
              <a:r>
                <a:rPr lang="ru-RU" sz="2800">
                  <a:latin typeface="Calibri" pitchFamily="34" charset="0"/>
                </a:rPr>
                <a:t>КРЕДИТ</a:t>
              </a:r>
            </a:p>
          </p:txBody>
        </p:sp>
      </p:grpSp>
      <p:grpSp>
        <p:nvGrpSpPr>
          <p:cNvPr id="55306" name="Группа 14"/>
          <p:cNvGrpSpPr>
            <a:grpSpLocks/>
          </p:cNvGrpSpPr>
          <p:nvPr/>
        </p:nvGrpSpPr>
        <p:grpSpPr bwMode="auto">
          <a:xfrm>
            <a:off x="6143625" y="1428750"/>
            <a:ext cx="2428875" cy="1214438"/>
            <a:chOff x="357158" y="1071546"/>
            <a:chExt cx="2428892" cy="1214446"/>
          </a:xfrm>
        </p:grpSpPr>
        <p:sp>
          <p:nvSpPr>
            <p:cNvPr id="19" name="Овал 18"/>
            <p:cNvSpPr/>
            <p:nvPr/>
          </p:nvSpPr>
          <p:spPr>
            <a:xfrm>
              <a:off x="357158" y="1071546"/>
              <a:ext cx="2428892" cy="1214446"/>
            </a:xfrm>
            <a:prstGeom prst="ellipse">
              <a:avLst/>
            </a:prstGeom>
            <a:gradFill flip="none" rotWithShape="1">
              <a:gsLst>
                <a:gs pos="0">
                  <a:srgbClr val="71DADD">
                    <a:tint val="66000"/>
                    <a:satMod val="160000"/>
                  </a:srgbClr>
                </a:gs>
                <a:gs pos="50000">
                  <a:srgbClr val="71DADD">
                    <a:tint val="44500"/>
                    <a:satMod val="160000"/>
                  </a:srgbClr>
                </a:gs>
                <a:gs pos="100000">
                  <a:srgbClr val="71DAD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327" name="TextBox 19"/>
            <p:cNvSpPr txBox="1">
              <a:spLocks noChangeArrowheads="1"/>
            </p:cNvSpPr>
            <p:nvPr/>
          </p:nvSpPr>
          <p:spPr bwMode="auto">
            <a:xfrm>
              <a:off x="428596" y="1142984"/>
              <a:ext cx="2286016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600">
                  <a:latin typeface="Calibri" pitchFamily="34" charset="0"/>
                </a:rPr>
                <a:t>ОПОРА </a:t>
              </a:r>
            </a:p>
            <a:p>
              <a:pPr algn="ctr"/>
              <a:r>
                <a:rPr lang="ru-RU" sz="2600">
                  <a:latin typeface="Calibri" pitchFamily="34" charset="0"/>
                </a:rPr>
                <a:t>ИНТЕРНЭШНЛ</a:t>
              </a:r>
            </a:p>
          </p:txBody>
        </p:sp>
      </p:grpSp>
      <p:pic>
        <p:nvPicPr>
          <p:cNvPr id="55307" name="Рисунок 20" descr="opora_flag-100x1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8575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308" name="Группа 14"/>
          <p:cNvGrpSpPr>
            <a:grpSpLocks/>
          </p:cNvGrpSpPr>
          <p:nvPr/>
        </p:nvGrpSpPr>
        <p:grpSpPr bwMode="auto">
          <a:xfrm>
            <a:off x="285750" y="3214688"/>
            <a:ext cx="2428875" cy="1214437"/>
            <a:chOff x="357158" y="1071546"/>
            <a:chExt cx="2428892" cy="1214446"/>
          </a:xfrm>
        </p:grpSpPr>
        <p:sp>
          <p:nvSpPr>
            <p:cNvPr id="24" name="Овал 23"/>
            <p:cNvSpPr/>
            <p:nvPr/>
          </p:nvSpPr>
          <p:spPr>
            <a:xfrm>
              <a:off x="357158" y="1071546"/>
              <a:ext cx="2428892" cy="1214446"/>
            </a:xfrm>
            <a:prstGeom prst="ellipse">
              <a:avLst/>
            </a:prstGeom>
            <a:gradFill flip="none" rotWithShape="1">
              <a:gsLst>
                <a:gs pos="0">
                  <a:srgbClr val="71DADD">
                    <a:tint val="66000"/>
                    <a:satMod val="160000"/>
                  </a:srgbClr>
                </a:gs>
                <a:gs pos="50000">
                  <a:srgbClr val="71DADD">
                    <a:tint val="44500"/>
                    <a:satMod val="160000"/>
                  </a:srgbClr>
                </a:gs>
                <a:gs pos="100000">
                  <a:srgbClr val="71DAD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325" name="TextBox 24"/>
            <p:cNvSpPr txBox="1">
              <a:spLocks noChangeArrowheads="1"/>
            </p:cNvSpPr>
            <p:nvPr/>
          </p:nvSpPr>
          <p:spPr bwMode="auto">
            <a:xfrm>
              <a:off x="428596" y="1214422"/>
              <a:ext cx="2286016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600">
                  <a:latin typeface="Calibri" pitchFamily="34" charset="0"/>
                </a:rPr>
                <a:t>ОПОРА </a:t>
              </a:r>
            </a:p>
            <a:p>
              <a:pPr algn="ctr"/>
              <a:r>
                <a:rPr lang="ru-RU" sz="2600">
                  <a:latin typeface="Calibri" pitchFamily="34" charset="0"/>
                </a:rPr>
                <a:t>ДРУЖБА</a:t>
              </a:r>
            </a:p>
          </p:txBody>
        </p:sp>
      </p:grpSp>
      <p:grpSp>
        <p:nvGrpSpPr>
          <p:cNvPr id="55309" name="Группа 14"/>
          <p:cNvGrpSpPr>
            <a:grpSpLocks/>
          </p:cNvGrpSpPr>
          <p:nvPr/>
        </p:nvGrpSpPr>
        <p:grpSpPr bwMode="auto">
          <a:xfrm>
            <a:off x="6357938" y="3214688"/>
            <a:ext cx="2428875" cy="1214437"/>
            <a:chOff x="357158" y="1071546"/>
            <a:chExt cx="2428892" cy="1214446"/>
          </a:xfrm>
        </p:grpSpPr>
        <p:sp>
          <p:nvSpPr>
            <p:cNvPr id="29" name="Овал 28"/>
            <p:cNvSpPr/>
            <p:nvPr/>
          </p:nvSpPr>
          <p:spPr>
            <a:xfrm>
              <a:off x="357158" y="1071546"/>
              <a:ext cx="2428892" cy="1214446"/>
            </a:xfrm>
            <a:prstGeom prst="ellipse">
              <a:avLst/>
            </a:prstGeom>
            <a:gradFill flip="none" rotWithShape="1">
              <a:gsLst>
                <a:gs pos="0">
                  <a:srgbClr val="71DADD">
                    <a:tint val="66000"/>
                    <a:satMod val="160000"/>
                  </a:srgbClr>
                </a:gs>
                <a:gs pos="50000">
                  <a:srgbClr val="71DADD">
                    <a:tint val="44500"/>
                    <a:satMod val="160000"/>
                  </a:srgbClr>
                </a:gs>
                <a:gs pos="100000">
                  <a:srgbClr val="71DAD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323" name="TextBox 32"/>
            <p:cNvSpPr txBox="1">
              <a:spLocks noChangeArrowheads="1"/>
            </p:cNvSpPr>
            <p:nvPr/>
          </p:nvSpPr>
          <p:spPr bwMode="auto">
            <a:xfrm>
              <a:off x="428596" y="1214422"/>
              <a:ext cx="2286016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600">
                  <a:latin typeface="Calibri" pitchFamily="34" charset="0"/>
                </a:rPr>
                <a:t>ОПОРА </a:t>
              </a:r>
            </a:p>
            <a:p>
              <a:pPr algn="ctr"/>
              <a:r>
                <a:rPr lang="ru-RU" sz="2600">
                  <a:latin typeface="Calibri" pitchFamily="34" charset="0"/>
                </a:rPr>
                <a:t>КАДРЫ</a:t>
              </a:r>
            </a:p>
          </p:txBody>
        </p:sp>
      </p:grpSp>
      <p:grpSp>
        <p:nvGrpSpPr>
          <p:cNvPr id="55310" name="Группа 14"/>
          <p:cNvGrpSpPr>
            <a:grpSpLocks/>
          </p:cNvGrpSpPr>
          <p:nvPr/>
        </p:nvGrpSpPr>
        <p:grpSpPr bwMode="auto">
          <a:xfrm>
            <a:off x="428625" y="5072063"/>
            <a:ext cx="2428875" cy="1214437"/>
            <a:chOff x="357158" y="1071546"/>
            <a:chExt cx="2428892" cy="1214446"/>
          </a:xfrm>
        </p:grpSpPr>
        <p:sp>
          <p:nvSpPr>
            <p:cNvPr id="37" name="Овал 36"/>
            <p:cNvSpPr/>
            <p:nvPr/>
          </p:nvSpPr>
          <p:spPr>
            <a:xfrm>
              <a:off x="357158" y="1071546"/>
              <a:ext cx="2428892" cy="1214446"/>
            </a:xfrm>
            <a:prstGeom prst="ellipse">
              <a:avLst/>
            </a:prstGeom>
            <a:gradFill flip="none" rotWithShape="1">
              <a:gsLst>
                <a:gs pos="0">
                  <a:srgbClr val="71DADD">
                    <a:tint val="66000"/>
                    <a:satMod val="160000"/>
                  </a:srgbClr>
                </a:gs>
                <a:gs pos="50000">
                  <a:srgbClr val="71DADD">
                    <a:tint val="44500"/>
                    <a:satMod val="160000"/>
                  </a:srgbClr>
                </a:gs>
                <a:gs pos="100000">
                  <a:srgbClr val="71DAD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321" name="TextBox 37"/>
            <p:cNvSpPr txBox="1">
              <a:spLocks noChangeArrowheads="1"/>
            </p:cNvSpPr>
            <p:nvPr/>
          </p:nvSpPr>
          <p:spPr bwMode="auto">
            <a:xfrm>
              <a:off x="428596" y="1285860"/>
              <a:ext cx="2286016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600">
                  <a:latin typeface="Calibri" pitchFamily="34" charset="0"/>
                </a:rPr>
                <a:t>ОПОРА </a:t>
              </a:r>
            </a:p>
            <a:p>
              <a:pPr algn="ctr"/>
              <a:r>
                <a:rPr lang="en-US" sz="2600">
                  <a:latin typeface="Calibri" pitchFamily="34" charset="0"/>
                </a:rPr>
                <a:t>IT</a:t>
              </a:r>
              <a:endParaRPr lang="ru-RU" sz="2600">
                <a:latin typeface="Calibri" pitchFamily="34" charset="0"/>
              </a:endParaRPr>
            </a:p>
          </p:txBody>
        </p:sp>
      </p:grpSp>
      <p:grpSp>
        <p:nvGrpSpPr>
          <p:cNvPr id="55311" name="Группа 14"/>
          <p:cNvGrpSpPr>
            <a:grpSpLocks/>
          </p:cNvGrpSpPr>
          <p:nvPr/>
        </p:nvGrpSpPr>
        <p:grpSpPr bwMode="auto">
          <a:xfrm>
            <a:off x="6215063" y="5143500"/>
            <a:ext cx="2428875" cy="1214438"/>
            <a:chOff x="357158" y="1071546"/>
            <a:chExt cx="2428892" cy="1214446"/>
          </a:xfrm>
        </p:grpSpPr>
        <p:sp>
          <p:nvSpPr>
            <p:cNvPr id="41" name="Овал 40"/>
            <p:cNvSpPr/>
            <p:nvPr/>
          </p:nvSpPr>
          <p:spPr>
            <a:xfrm>
              <a:off x="357158" y="1071546"/>
              <a:ext cx="2428892" cy="1214446"/>
            </a:xfrm>
            <a:prstGeom prst="ellipse">
              <a:avLst/>
            </a:prstGeom>
            <a:gradFill flip="none" rotWithShape="1">
              <a:gsLst>
                <a:gs pos="0">
                  <a:srgbClr val="71DADD">
                    <a:tint val="66000"/>
                    <a:satMod val="160000"/>
                  </a:srgbClr>
                </a:gs>
                <a:gs pos="50000">
                  <a:srgbClr val="71DADD">
                    <a:tint val="44500"/>
                    <a:satMod val="160000"/>
                  </a:srgbClr>
                </a:gs>
                <a:gs pos="100000">
                  <a:srgbClr val="71DAD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Bottom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319" name="TextBox 41"/>
            <p:cNvSpPr txBox="1">
              <a:spLocks noChangeArrowheads="1"/>
            </p:cNvSpPr>
            <p:nvPr/>
          </p:nvSpPr>
          <p:spPr bwMode="auto">
            <a:xfrm>
              <a:off x="472138" y="1214422"/>
              <a:ext cx="2286016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600">
                  <a:latin typeface="Calibri" pitchFamily="34" charset="0"/>
                </a:rPr>
                <a:t>ОПОРА </a:t>
              </a:r>
            </a:p>
            <a:p>
              <a:pPr algn="ctr"/>
              <a:r>
                <a:rPr lang="ru-RU" sz="2600">
                  <a:latin typeface="Calibri" pitchFamily="34" charset="0"/>
                </a:rPr>
                <a:t>ВЕНЧУР</a:t>
              </a:r>
            </a:p>
          </p:txBody>
        </p:sp>
      </p:grpSp>
      <p:sp>
        <p:nvSpPr>
          <p:cNvPr id="43" name="Стрелка вверх 42"/>
          <p:cNvSpPr/>
          <p:nvPr/>
        </p:nvSpPr>
        <p:spPr>
          <a:xfrm rot="2916068">
            <a:off x="5177631" y="2328069"/>
            <a:ext cx="785813" cy="1216025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 rot="7925535">
            <a:off x="5176045" y="4091781"/>
            <a:ext cx="785812" cy="1216025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rot="13270337">
            <a:off x="3086100" y="4179888"/>
            <a:ext cx="785813" cy="1216025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 rot="18548908">
            <a:off x="3037681" y="2347119"/>
            <a:ext cx="785813" cy="1216025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5400000">
            <a:off x="5426075" y="3357563"/>
            <a:ext cx="642937" cy="928688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16200000">
            <a:off x="2997200" y="3357563"/>
            <a:ext cx="642937" cy="928688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255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Проекты ОПОРЫ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ОПОРА-КРЕДИТ</a:t>
            </a:r>
          </a:p>
        </p:txBody>
      </p:sp>
      <p:pic>
        <p:nvPicPr>
          <p:cNvPr id="532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57188" y="2071688"/>
          <a:ext cx="3151187" cy="4214812"/>
        </p:xfrm>
        <a:graphic>
          <a:graphicData uri="http://schemas.openxmlformats.org/presentationml/2006/ole">
            <p:oleObj spid="_x0000_s53250" r:id="rId4" imgW="4368254" imgH="5841270" progId="">
              <p:embed/>
            </p:oleObj>
          </a:graphicData>
        </a:graphic>
      </p:graphicFrame>
      <p:pic>
        <p:nvPicPr>
          <p:cNvPr id="5325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50" y="2114550"/>
            <a:ext cx="6826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2963" y="3076575"/>
            <a:ext cx="704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1357313"/>
            <a:ext cx="2867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892550"/>
            <a:ext cx="704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3913" y="4708525"/>
            <a:ext cx="704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8" y="5607050"/>
            <a:ext cx="704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4" name="TextBox 35"/>
          <p:cNvSpPr txBox="1">
            <a:spLocks noChangeArrowheads="1"/>
          </p:cNvSpPr>
          <p:nvPr/>
        </p:nvSpPr>
        <p:spPr bwMode="auto">
          <a:xfrm>
            <a:off x="5286375" y="207168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Информация по программам кредитования МСП</a:t>
            </a:r>
          </a:p>
        </p:txBody>
      </p:sp>
      <p:sp>
        <p:nvSpPr>
          <p:cNvPr id="53265" name="TextBox 36"/>
          <p:cNvSpPr txBox="1">
            <a:spLocks noChangeArrowheads="1"/>
          </p:cNvSpPr>
          <p:nvPr/>
        </p:nvSpPr>
        <p:spPr bwMode="auto">
          <a:xfrm>
            <a:off x="5286375" y="3171825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Он-лайн заявка на кредит</a:t>
            </a:r>
          </a:p>
        </p:txBody>
      </p:sp>
      <p:sp>
        <p:nvSpPr>
          <p:cNvPr id="53266" name="TextBox 37"/>
          <p:cNvSpPr txBox="1">
            <a:spLocks noChangeArrowheads="1"/>
          </p:cNvSpPr>
          <p:nvPr/>
        </p:nvSpPr>
        <p:spPr bwMode="auto">
          <a:xfrm>
            <a:off x="5286375" y="3987800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Консультации экспертов</a:t>
            </a:r>
          </a:p>
        </p:txBody>
      </p:sp>
      <p:sp>
        <p:nvSpPr>
          <p:cNvPr id="53267" name="TextBox 38"/>
          <p:cNvSpPr txBox="1">
            <a:spLocks noChangeArrowheads="1"/>
          </p:cNvSpPr>
          <p:nvPr/>
        </p:nvSpPr>
        <p:spPr bwMode="auto">
          <a:xfrm>
            <a:off x="5286375" y="4745038"/>
            <a:ext cx="364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Информация по лизинговым программам</a:t>
            </a:r>
          </a:p>
        </p:txBody>
      </p:sp>
      <p:sp>
        <p:nvSpPr>
          <p:cNvPr id="53268" name="TextBox 39"/>
          <p:cNvSpPr txBox="1">
            <a:spLocks noChangeArrowheads="1"/>
          </p:cNvSpPr>
          <p:nvPr/>
        </p:nvSpPr>
        <p:spPr bwMode="auto">
          <a:xfrm>
            <a:off x="5286375" y="5702300"/>
            <a:ext cx="3643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Он-лайн конференции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3671888" y="2314575"/>
            <a:ext cx="785812" cy="28575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671888" y="3263900"/>
            <a:ext cx="785812" cy="28575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671888" y="4114800"/>
            <a:ext cx="785812" cy="28575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671888" y="4922838"/>
            <a:ext cx="785812" cy="28575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671888" y="5802313"/>
            <a:ext cx="785812" cy="28575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85750" y="1285875"/>
            <a:ext cx="3857625" cy="9286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26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Проекты ОПОРЫ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ОПОРА-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IT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pic>
        <p:nvPicPr>
          <p:cNvPr id="5632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10"/>
          <p:cNvSpPr>
            <a:spLocks/>
          </p:cNvSpPr>
          <p:nvPr/>
        </p:nvSpPr>
        <p:spPr bwMode="auto">
          <a:xfrm>
            <a:off x="3960813" y="4043363"/>
            <a:ext cx="4968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>
                <a:latin typeface="Calibri" pitchFamily="34" charset="0"/>
                <a:cs typeface="Times New Roman" pitchFamily="18" charset="0"/>
              </a:rPr>
              <a:t>Содействие развитию и внедрению </a:t>
            </a:r>
          </a:p>
          <a:p>
            <a:r>
              <a:rPr lang="ru-RU" sz="1500">
                <a:latin typeface="Calibri" pitchFamily="34" charset="0"/>
                <a:cs typeface="Times New Roman" pitchFamily="18" charset="0"/>
              </a:rPr>
              <a:t>электронного правительства</a:t>
            </a:r>
          </a:p>
        </p:txBody>
      </p:sp>
      <p:sp>
        <p:nvSpPr>
          <p:cNvPr id="56330" name="Rectangle 11"/>
          <p:cNvSpPr>
            <a:spLocks/>
          </p:cNvSpPr>
          <p:nvPr/>
        </p:nvSpPr>
        <p:spPr bwMode="auto">
          <a:xfrm>
            <a:off x="3924300" y="2786063"/>
            <a:ext cx="5005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>
                <a:latin typeface="Calibri" pitchFamily="34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Увеличение доли МСП, </a:t>
            </a:r>
          </a:p>
          <a:p>
            <a:r>
              <a:rPr lang="ru-RU" sz="1500">
                <a:latin typeface="Calibri" pitchFamily="34" charset="0"/>
                <a:cs typeface="Times New Roman" pitchFamily="18" charset="0"/>
              </a:rPr>
              <a:t>занятого в 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IT-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сфере</a:t>
            </a:r>
          </a:p>
        </p:txBody>
      </p:sp>
      <p:sp>
        <p:nvSpPr>
          <p:cNvPr id="56331" name="Rectangle 12"/>
          <p:cNvSpPr>
            <a:spLocks/>
          </p:cNvSpPr>
          <p:nvPr/>
        </p:nvSpPr>
        <p:spPr bwMode="auto">
          <a:xfrm>
            <a:off x="3916363" y="3409950"/>
            <a:ext cx="486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>
                <a:latin typeface="Calibri" pitchFamily="34" charset="0"/>
              </a:rPr>
              <a:t> 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Создание условий для новых рынков </a:t>
            </a:r>
          </a:p>
          <a:p>
            <a:r>
              <a:rPr lang="ru-RU" sz="1500">
                <a:latin typeface="Calibri" pitchFamily="34" charset="0"/>
                <a:cs typeface="Times New Roman" pitchFamily="18" charset="0"/>
              </a:rPr>
              <a:t>и видов бизнеса в 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IT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6332" name="Picture 13" descr="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2833688"/>
            <a:ext cx="381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14" descr="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450" y="3468688"/>
            <a:ext cx="381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5" descr="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9813" y="4143375"/>
            <a:ext cx="3810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5" name="Picture 16" descr="monit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059113"/>
            <a:ext cx="15954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6" name="Picture 17" descr="3D_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130675"/>
            <a:ext cx="8207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7" name="Rectangle 10"/>
          <p:cNvSpPr>
            <a:spLocks/>
          </p:cNvSpPr>
          <p:nvPr/>
        </p:nvSpPr>
        <p:spPr bwMode="auto">
          <a:xfrm>
            <a:off x="3960813" y="4683125"/>
            <a:ext cx="49688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500">
                <a:latin typeface="Calibri" pitchFamily="34" charset="0"/>
                <a:cs typeface="Times New Roman" pitchFamily="18" charset="0"/>
              </a:rPr>
              <a:t>Легализация самозанятости </a:t>
            </a:r>
          </a:p>
          <a:p>
            <a:r>
              <a:rPr lang="ru-RU" sz="1500">
                <a:latin typeface="Calibri" pitchFamily="34" charset="0"/>
                <a:cs typeface="Times New Roman" pitchFamily="18" charset="0"/>
              </a:rPr>
              <a:t>в сфере </a:t>
            </a:r>
            <a:r>
              <a:rPr lang="en-US" sz="1500">
                <a:latin typeface="Calibri" pitchFamily="34" charset="0"/>
                <a:cs typeface="Times New Roman" pitchFamily="18" charset="0"/>
              </a:rPr>
              <a:t>IT</a:t>
            </a:r>
            <a:r>
              <a:rPr lang="ru-RU" sz="1500"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6338" name="Picture 15" descr="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4754563"/>
            <a:ext cx="381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9" name="Объект 1"/>
          <p:cNvSpPr>
            <a:spLocks noGrp="1"/>
          </p:cNvSpPr>
          <p:nvPr>
            <p:ph idx="1"/>
          </p:nvPr>
        </p:nvSpPr>
        <p:spPr>
          <a:xfrm>
            <a:off x="1071563" y="1428750"/>
            <a:ext cx="5929312" cy="785813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3676650" algn="l"/>
              </a:tabLst>
            </a:pPr>
            <a:r>
              <a:rPr lang="ru-RU" sz="1500" smtClean="0">
                <a:cs typeface="Times New Roman" pitchFamily="18" charset="0"/>
              </a:rPr>
              <a:t>Увеличение производительности </a:t>
            </a:r>
          </a:p>
          <a:p>
            <a:pPr eaLnBrk="1" hangingPunct="1">
              <a:buFont typeface="Arial" charset="0"/>
              <a:buNone/>
              <a:tabLst>
                <a:tab pos="3676650" algn="l"/>
              </a:tabLst>
            </a:pPr>
            <a:r>
              <a:rPr lang="ru-RU" sz="1500" smtClean="0">
                <a:cs typeface="Times New Roman" pitchFamily="18" charset="0"/>
              </a:rPr>
              <a:t>труда</a:t>
            </a:r>
          </a:p>
          <a:p>
            <a:pPr lvl="1" eaLnBrk="1" hangingPunct="1">
              <a:tabLst>
                <a:tab pos="3676650" algn="l"/>
              </a:tabLst>
            </a:pPr>
            <a:endParaRPr lang="ru-RU" sz="1500" b="1" smtClean="0">
              <a:cs typeface="Times New Roman" pitchFamily="18" charset="0"/>
            </a:endParaRPr>
          </a:p>
          <a:p>
            <a:pPr lvl="1" eaLnBrk="1" hangingPunct="1">
              <a:tabLst>
                <a:tab pos="3676650" algn="l"/>
              </a:tabLst>
            </a:pPr>
            <a:endParaRPr lang="ru-RU" sz="1500" b="1" smtClean="0"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2063" y="1285875"/>
            <a:ext cx="3857625" cy="9286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72063" y="5786438"/>
            <a:ext cx="3857625" cy="9286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88" y="5786438"/>
            <a:ext cx="3857625" cy="9286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6250" y="1714500"/>
            <a:ext cx="642938" cy="1588"/>
          </a:xfrm>
          <a:prstGeom prst="line">
            <a:avLst/>
          </a:prstGeom>
          <a:ln w="44450"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858000" y="4000500"/>
            <a:ext cx="3144838" cy="1588"/>
          </a:xfrm>
          <a:prstGeom prst="line">
            <a:avLst/>
          </a:prstGeom>
          <a:ln w="44450"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786606" y="3999706"/>
            <a:ext cx="3143250" cy="1588"/>
          </a:xfrm>
          <a:prstGeom prst="line">
            <a:avLst/>
          </a:prstGeom>
          <a:ln w="44450"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86250" y="6286500"/>
            <a:ext cx="642938" cy="1588"/>
          </a:xfrm>
          <a:prstGeom prst="line">
            <a:avLst/>
          </a:prstGeom>
          <a:ln w="44450"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4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1357313"/>
            <a:ext cx="619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8" name="Объект 1"/>
          <p:cNvSpPr txBox="1">
            <a:spLocks/>
          </p:cNvSpPr>
          <p:nvPr/>
        </p:nvSpPr>
        <p:spPr bwMode="auto">
          <a:xfrm>
            <a:off x="6186488" y="1371600"/>
            <a:ext cx="342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Повышение </a:t>
            </a:r>
          </a:p>
          <a:p>
            <a:r>
              <a:rPr lang="ru-RU" sz="1400">
                <a:latin typeface="Calibri" pitchFamily="34" charset="0"/>
                <a:cs typeface="Times New Roman" pitchFamily="18" charset="0"/>
              </a:rPr>
              <a:t>конкурентоспособности </a:t>
            </a:r>
          </a:p>
          <a:p>
            <a:r>
              <a:rPr lang="ru-RU" sz="1400">
                <a:latin typeface="Calibri" pitchFamily="34" charset="0"/>
                <a:cs typeface="Times New Roman" pitchFamily="18" charset="0"/>
              </a:rPr>
              <a:t>через освоение новых технологий</a:t>
            </a:r>
          </a:p>
          <a:p>
            <a:pPr lvl="1" indent="-182563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lvl="1" indent="-182563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ru-RU" sz="14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6349" name="Рисунок 44" descr="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1357313"/>
            <a:ext cx="10001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0" name="Объект 1"/>
          <p:cNvSpPr txBox="1">
            <a:spLocks/>
          </p:cNvSpPr>
          <p:nvPr/>
        </p:nvSpPr>
        <p:spPr bwMode="auto">
          <a:xfrm>
            <a:off x="1428750" y="6143625"/>
            <a:ext cx="2786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Рост доли малого бизнеса в ВВП</a:t>
            </a:r>
          </a:p>
          <a:p>
            <a:pPr lvl="1" indent="-182563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lvl="1" indent="-182563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ru-RU" sz="14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6351" name="Рисунок 46" descr="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5942013"/>
            <a:ext cx="8572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2" name="Объект 1"/>
          <p:cNvSpPr txBox="1">
            <a:spLocks/>
          </p:cNvSpPr>
          <p:nvPr/>
        </p:nvSpPr>
        <p:spPr bwMode="auto">
          <a:xfrm>
            <a:off x="6202363" y="5972175"/>
            <a:ext cx="27273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latin typeface="Calibri" pitchFamily="34" charset="0"/>
                <a:cs typeface="Times New Roman" pitchFamily="18" charset="0"/>
              </a:rPr>
              <a:t>Освоение передовых в мировой </a:t>
            </a:r>
          </a:p>
          <a:p>
            <a:r>
              <a:rPr lang="ru-RU" sz="1400">
                <a:latin typeface="Calibri" pitchFamily="34" charset="0"/>
                <a:cs typeface="Times New Roman" pitchFamily="18" charset="0"/>
              </a:rPr>
              <a:t>экономике видов бизнеса</a:t>
            </a:r>
          </a:p>
          <a:p>
            <a:pPr lvl="1" indent="-182563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ru-RU" sz="1400" b="1">
              <a:latin typeface="Calibri" pitchFamily="34" charset="0"/>
              <a:cs typeface="Times New Roman" pitchFamily="18" charset="0"/>
            </a:endParaRPr>
          </a:p>
          <a:p>
            <a:pPr lvl="1" indent="-182563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endParaRPr lang="ru-RU" sz="14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6353" name="Рисунок 48" descr="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0" y="5857875"/>
            <a:ext cx="10001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4" name="TextBox 49"/>
          <p:cNvSpPr txBox="1">
            <a:spLocks noChangeArrowheads="1"/>
          </p:cNvSpPr>
          <p:nvPr/>
        </p:nvSpPr>
        <p:spPr bwMode="auto">
          <a:xfrm>
            <a:off x="2314575" y="260191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ЦЕЛИ: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49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Проекты ОПОРЫ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ОПОРА-ДРУЖБА:</a:t>
            </a:r>
          </a:p>
        </p:txBody>
      </p:sp>
      <p:pic>
        <p:nvPicPr>
          <p:cNvPr id="5735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38"/>
          <p:cNvSpPr txBox="1">
            <a:spLocks noChangeArrowheads="1"/>
          </p:cNvSpPr>
          <p:nvPr/>
        </p:nvSpPr>
        <p:spPr bwMode="auto">
          <a:xfrm>
            <a:off x="1520825" y="1500188"/>
            <a:ext cx="5459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• борьба за креативный класс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353" name="Text Box 39"/>
          <p:cNvSpPr txBox="1">
            <a:spLocks noChangeArrowheads="1"/>
          </p:cNvSpPr>
          <p:nvPr/>
        </p:nvSpPr>
        <p:spPr bwMode="auto">
          <a:xfrm>
            <a:off x="1597025" y="2214563"/>
            <a:ext cx="5149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• проект «ОПОРА-ДРУЖБА»: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7354" name="Picture 8" descr="24_opora druzh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73300"/>
            <a:ext cx="43688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Text Box 42"/>
          <p:cNvSpPr txBox="1">
            <a:spLocks noChangeArrowheads="1"/>
          </p:cNvSpPr>
          <p:nvPr/>
        </p:nvSpPr>
        <p:spPr bwMode="auto">
          <a:xfrm>
            <a:off x="4017963" y="3065463"/>
            <a:ext cx="5006975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исследование  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 «Миграция как фактор 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 развития малого и 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 среднего бизнеса и экономики России</a:t>
            </a:r>
          </a:p>
          <a:p>
            <a:pPr eaLnBrk="0" hangingPunct="0"/>
            <a:endParaRPr lang="ru-RU" sz="20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buFontTx/>
              <a:buChar char="-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взаимодействие с ФМС России</a:t>
            </a:r>
          </a:p>
          <a:p>
            <a:pPr eaLnBrk="0" hangingPunct="0"/>
            <a:endParaRPr lang="ru-RU" sz="200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- информационный проект «Новатор центр»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2544">
            <a:off x="6405563" y="879475"/>
            <a:ext cx="1990725" cy="22320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373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Проекты ОПОРЫ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ОПОРА-ИНТЕРНЭЙШНЛ:</a:t>
            </a:r>
          </a:p>
        </p:txBody>
      </p:sp>
      <p:pic>
        <p:nvPicPr>
          <p:cNvPr id="583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21" descr="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2875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Text Box 6"/>
          <p:cNvSpPr txBox="1">
            <a:spLocks noChangeArrowheads="1"/>
          </p:cNvSpPr>
          <p:nvPr/>
        </p:nvSpPr>
        <p:spPr bwMode="auto">
          <a:xfrm>
            <a:off x="971550" y="3508375"/>
            <a:ext cx="5976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58378" name="Rectangle 7"/>
          <p:cNvSpPr>
            <a:spLocks noChangeArrowheads="1"/>
          </p:cNvSpPr>
          <p:nvPr/>
        </p:nvSpPr>
        <p:spPr bwMode="auto">
          <a:xfrm>
            <a:off x="1403350" y="3956050"/>
            <a:ext cx="705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Организация взаимодействия  представителей российского и зарубежного малого и среднего предпринимательства;</a:t>
            </a:r>
          </a:p>
        </p:txBody>
      </p:sp>
      <p:sp>
        <p:nvSpPr>
          <p:cNvPr id="58379" name="Rectangle 8"/>
          <p:cNvSpPr>
            <a:spLocks noChangeArrowheads="1"/>
          </p:cNvSpPr>
          <p:nvPr/>
        </p:nvSpPr>
        <p:spPr bwMode="auto">
          <a:xfrm>
            <a:off x="1403350" y="5756275"/>
            <a:ext cx="712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Содействие выходу российского и зарубежного малого и среднего предпринимательства на международный рынок.</a:t>
            </a:r>
          </a:p>
        </p:txBody>
      </p:sp>
      <p:sp>
        <p:nvSpPr>
          <p:cNvPr id="58380" name="Text Box 9"/>
          <p:cNvSpPr txBox="1">
            <a:spLocks noChangeArrowheads="1"/>
          </p:cNvSpPr>
          <p:nvPr/>
        </p:nvSpPr>
        <p:spPr bwMode="auto">
          <a:xfrm>
            <a:off x="1403350" y="3402013"/>
            <a:ext cx="3887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solidFill>
                  <a:srgbClr val="0136A6"/>
                </a:solidFill>
                <a:latin typeface="Calibri" pitchFamily="34" charset="0"/>
              </a:rPr>
              <a:t>	</a:t>
            </a:r>
            <a:r>
              <a:rPr lang="ru-RU" sz="2000" b="1" u="sng">
                <a:solidFill>
                  <a:srgbClr val="0136A6"/>
                </a:solidFill>
                <a:latin typeface="Calibri" pitchFamily="34" charset="0"/>
              </a:rPr>
              <a:t>Основные цели:</a:t>
            </a:r>
          </a:p>
        </p:txBody>
      </p:sp>
      <p:pic>
        <p:nvPicPr>
          <p:cNvPr id="58381" name="Picture 10" descr="agt_forward-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9560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1" descr="agt_forward-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8196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2" descr="agt_forward-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57308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4" name="Rectangle 20"/>
          <p:cNvSpPr>
            <a:spLocks noChangeArrowheads="1"/>
          </p:cNvSpPr>
          <p:nvPr/>
        </p:nvSpPr>
        <p:spPr bwMode="auto">
          <a:xfrm>
            <a:off x="1403350" y="4886325"/>
            <a:ext cx="73469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>
                <a:latin typeface="Calibri" pitchFamily="34" charset="0"/>
              </a:rPr>
              <a:t>Содействие развитию экономических связей между регионами России и  зарубежными странами;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02" name="Object 10"/>
          <p:cNvGraphicFramePr>
            <a:graphicFrameLocks noChangeAspect="1"/>
          </p:cNvGraphicFramePr>
          <p:nvPr>
            <p:ph sz="quarter" idx="4"/>
          </p:nvPr>
        </p:nvGraphicFramePr>
        <p:xfrm>
          <a:off x="6215074" y="928670"/>
          <a:ext cx="2705100" cy="3694113"/>
        </p:xfrm>
        <a:graphic>
          <a:graphicData uri="http://schemas.openxmlformats.org/presentationml/2006/ole">
            <p:oleObj spid="_x0000_s61444" r:id="rId3" imgW="3746032" imgH="5117460" progId="">
              <p:embed/>
            </p:oleObj>
          </a:graphicData>
        </a:graphic>
      </p:graphicFrame>
      <p:graphicFrame>
        <p:nvGraphicFramePr>
          <p:cNvPr id="85003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0713" y="1837535"/>
          <a:ext cx="88900" cy="98425"/>
        </p:xfrm>
        <a:graphic>
          <a:graphicData uri="http://schemas.openxmlformats.org/presentationml/2006/ole">
            <p:oleObj spid="_x0000_s61445" r:id="rId4" imgW="114125" imgH="126716" progId="">
              <p:embed/>
            </p:oleObj>
          </a:graphicData>
        </a:graphic>
      </p:graphicFrame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552450" y="1571612"/>
            <a:ext cx="457200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1600" b="1" baseline="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 smtClean="0">
                <a:latin typeface="+mn-lt"/>
              </a:rPr>
              <a:t>UNICE</a:t>
            </a:r>
          </a:p>
          <a:p>
            <a:pPr>
              <a:lnSpc>
                <a:spcPct val="80000"/>
              </a:lnSpc>
            </a:pPr>
            <a:endParaRPr lang="ru-RU" sz="1600" baseline="0" dirty="0" smtClean="0">
              <a:latin typeface="+mn-lt"/>
            </a:endParaRPr>
          </a:p>
          <a:p>
            <a:pPr>
              <a:lnSpc>
                <a:spcPct val="80000"/>
              </a:lnSpc>
            </a:pPr>
            <a:endParaRPr lang="ru-RU" sz="1600" baseline="0" dirty="0" smtClean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 smtClean="0">
                <a:latin typeface="+mn-lt"/>
              </a:rPr>
              <a:t>   </a:t>
            </a:r>
            <a:r>
              <a:rPr lang="ru-RU" sz="1600" baseline="0" dirty="0" smtClean="0">
                <a:latin typeface="+mn-lt"/>
              </a:rPr>
              <a:t>OECD</a:t>
            </a:r>
          </a:p>
          <a:p>
            <a:pPr>
              <a:lnSpc>
                <a:spcPct val="80000"/>
              </a:lnSpc>
            </a:pPr>
            <a:r>
              <a:rPr lang="ru-RU" sz="1600" baseline="0" dirty="0" smtClean="0">
                <a:latin typeface="+mn-lt"/>
              </a:rPr>
              <a:t> </a:t>
            </a: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 smtClean="0">
                <a:latin typeface="+mn-lt"/>
              </a:rPr>
              <a:t>BUSINSSEUROPE</a:t>
            </a: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>
                <a:latin typeface="+mn-lt"/>
              </a:rPr>
              <a:t>OSEC </a:t>
            </a:r>
            <a:r>
              <a:rPr lang="ru-RU" sz="1600" baseline="0" dirty="0" smtClean="0">
                <a:latin typeface="+mn-lt"/>
              </a:rPr>
              <a:t>(Швейцария)</a:t>
            </a: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>
                <a:latin typeface="+mn-lt"/>
              </a:rPr>
              <a:t>FFE </a:t>
            </a:r>
            <a:r>
              <a:rPr lang="ru-RU" sz="1600" baseline="0" dirty="0" smtClean="0">
                <a:latin typeface="+mn-lt"/>
              </a:rPr>
              <a:t>(Финляндия)</a:t>
            </a: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>
                <a:latin typeface="+mn-lt"/>
              </a:rPr>
              <a:t>CGPME 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(Франция)</a:t>
            </a: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 err="1">
                <a:latin typeface="+mn-lt"/>
              </a:rPr>
              <a:t>Russian-German</a:t>
            </a:r>
            <a:r>
              <a:rPr lang="ru-RU" sz="1600" baseline="0" dirty="0">
                <a:latin typeface="+mn-lt"/>
              </a:rPr>
              <a:t> </a:t>
            </a:r>
            <a:r>
              <a:rPr lang="ru-RU" sz="1600" baseline="0" dirty="0" err="1">
                <a:latin typeface="+mn-lt"/>
              </a:rPr>
              <a:t>Chamber</a:t>
            </a:r>
            <a:r>
              <a:rPr lang="ru-RU" sz="1600" baseline="0" dirty="0">
                <a:latin typeface="+mn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 err="1">
                <a:latin typeface="+mn-lt"/>
              </a:rPr>
              <a:t>of</a:t>
            </a:r>
            <a:r>
              <a:rPr lang="ru-RU" sz="1600" baseline="0" dirty="0">
                <a:latin typeface="+mn-lt"/>
              </a:rPr>
              <a:t> </a:t>
            </a:r>
            <a:r>
              <a:rPr lang="ru-RU" sz="1600" baseline="0" dirty="0" err="1">
                <a:latin typeface="+mn-lt"/>
              </a:rPr>
              <a:t>Foreign</a:t>
            </a:r>
            <a:r>
              <a:rPr lang="ru-RU" sz="1600" baseline="0" dirty="0">
                <a:latin typeface="+mn-lt"/>
              </a:rPr>
              <a:t> </a:t>
            </a:r>
            <a:r>
              <a:rPr lang="ru-RU" sz="1600" baseline="0" dirty="0" err="1">
                <a:latin typeface="+mn-lt"/>
              </a:rPr>
              <a:t>Trade</a:t>
            </a: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sz="1600" baseline="0" dirty="0" smtClean="0">
              <a:latin typeface="+mn-lt"/>
            </a:endParaRPr>
          </a:p>
          <a:p>
            <a:pPr>
              <a:lnSpc>
                <a:spcPct val="8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n-US" sz="1600" baseline="0" dirty="0">
                <a:latin typeface="+mn-lt"/>
              </a:rPr>
              <a:t>   </a:t>
            </a:r>
            <a:r>
              <a:rPr lang="ru-RU" sz="1600" baseline="0" dirty="0">
                <a:latin typeface="+mn-lt"/>
              </a:rPr>
              <a:t>SARIO </a:t>
            </a:r>
            <a:r>
              <a:rPr lang="ru-RU" sz="1600" baseline="0" dirty="0" smtClean="0">
                <a:latin typeface="+mn-lt"/>
              </a:rPr>
              <a:t>(Словакия)</a:t>
            </a:r>
            <a:endParaRPr lang="ru-RU" sz="1600" baseline="0" dirty="0">
              <a:latin typeface="+mn-lt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3579813" y="1772447"/>
            <a:ext cx="26797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ASECAM </a:t>
            </a:r>
            <a:r>
              <a:rPr lang="ru-RU" sz="1600" baseline="0" dirty="0" smtClean="0">
                <a:latin typeface="+mn-lt"/>
              </a:rPr>
              <a:t>(Испания)</a:t>
            </a: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 smtClean="0">
                <a:latin typeface="+mn-lt"/>
              </a:rPr>
              <a:t>Центр предпринимательства </a:t>
            </a:r>
          </a:p>
          <a:p>
            <a:pPr>
              <a:lnSpc>
                <a:spcPct val="70000"/>
              </a:lnSpc>
            </a:pPr>
            <a:r>
              <a:rPr lang="ru-RU" sz="1600" baseline="0" dirty="0" smtClean="0">
                <a:latin typeface="+mn-lt"/>
              </a:rPr>
              <a:t>США-Россия</a:t>
            </a: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CONFAPI </a:t>
            </a:r>
            <a:r>
              <a:rPr lang="ru-RU" sz="1600" baseline="0" dirty="0" smtClean="0">
                <a:latin typeface="+mn-lt"/>
              </a:rPr>
              <a:t>(Италия)</a:t>
            </a: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CECC </a:t>
            </a:r>
            <a:r>
              <a:rPr lang="ru-RU" sz="1600" baseline="0" dirty="0" smtClean="0">
                <a:latin typeface="+mn-lt"/>
              </a:rPr>
              <a:t>(Китай)</a:t>
            </a: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FICCI </a:t>
            </a:r>
            <a:r>
              <a:rPr lang="ru-RU" sz="1600" baseline="0" dirty="0" smtClean="0">
                <a:latin typeface="+mn-lt"/>
              </a:rPr>
              <a:t>(Индия)</a:t>
            </a: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SBF </a:t>
            </a:r>
            <a:r>
              <a:rPr lang="ru-RU" sz="1600" baseline="0" dirty="0" smtClean="0">
                <a:latin typeface="+mn-lt"/>
              </a:rPr>
              <a:t>(</a:t>
            </a:r>
            <a:r>
              <a:rPr lang="ru-RU" sz="1600" dirty="0" smtClean="0">
                <a:latin typeface="+mn-lt"/>
              </a:rPr>
              <a:t>Сингапур</a:t>
            </a:r>
            <a:r>
              <a:rPr lang="ru-RU" sz="1600" baseline="0" dirty="0" smtClean="0">
                <a:latin typeface="+mn-lt"/>
              </a:rPr>
              <a:t>)</a:t>
            </a: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 smtClean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KFSB </a:t>
            </a:r>
            <a:r>
              <a:rPr lang="ru-RU" sz="1600" baseline="0" dirty="0" smtClean="0">
                <a:latin typeface="+mn-lt"/>
              </a:rPr>
              <a:t>(</a:t>
            </a:r>
            <a:r>
              <a:rPr lang="ru-RU" sz="1600" dirty="0" smtClean="0">
                <a:latin typeface="+mn-lt"/>
              </a:rPr>
              <a:t>Корея</a:t>
            </a:r>
            <a:r>
              <a:rPr lang="ru-RU" sz="1600" baseline="0" dirty="0" smtClean="0">
                <a:latin typeface="+mn-lt"/>
              </a:rPr>
              <a:t>)</a:t>
            </a: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FSB </a:t>
            </a:r>
            <a:r>
              <a:rPr lang="ru-RU" sz="1600" baseline="0" dirty="0" smtClean="0">
                <a:latin typeface="+mn-lt"/>
              </a:rPr>
              <a:t>(Великобритания)</a:t>
            </a: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endParaRPr lang="ru-RU" sz="1600" baseline="0" dirty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ru-RU" sz="1600" baseline="0" dirty="0">
                <a:latin typeface="+mn-lt"/>
              </a:rPr>
              <a:t>NFIB </a:t>
            </a:r>
            <a:r>
              <a:rPr lang="ru-RU" sz="1600" baseline="0" dirty="0" smtClean="0">
                <a:latin typeface="+mn-lt"/>
              </a:rPr>
              <a:t>(США)</a:t>
            </a:r>
            <a:endParaRPr lang="ru-RU" sz="1600" baseline="0" dirty="0">
              <a:latin typeface="+mn-lt"/>
            </a:endParaRPr>
          </a:p>
        </p:txBody>
      </p:sp>
      <p:graphicFrame>
        <p:nvGraphicFramePr>
          <p:cNvPr id="85008" name="Object 16"/>
          <p:cNvGraphicFramePr>
            <a:graphicFrameLocks noChangeAspect="1"/>
          </p:cNvGraphicFramePr>
          <p:nvPr/>
        </p:nvGraphicFramePr>
        <p:xfrm>
          <a:off x="617538" y="2418390"/>
          <a:ext cx="88900" cy="98425"/>
        </p:xfrm>
        <a:graphic>
          <a:graphicData uri="http://schemas.openxmlformats.org/presentationml/2006/ole">
            <p:oleObj spid="_x0000_s61446" r:id="rId5" imgW="114125" imgH="126716" progId="">
              <p:embed/>
            </p:oleObj>
          </a:graphicData>
        </a:graphic>
      </p:graphicFrame>
      <p:graphicFrame>
        <p:nvGraphicFramePr>
          <p:cNvPr id="85009" name="Object 17"/>
          <p:cNvGraphicFramePr>
            <a:graphicFrameLocks noChangeAspect="1"/>
          </p:cNvGraphicFramePr>
          <p:nvPr/>
        </p:nvGraphicFramePr>
        <p:xfrm>
          <a:off x="619125" y="3000372"/>
          <a:ext cx="88900" cy="98425"/>
        </p:xfrm>
        <a:graphic>
          <a:graphicData uri="http://schemas.openxmlformats.org/presentationml/2006/ole">
            <p:oleObj spid="_x0000_s61447" r:id="rId6" imgW="114125" imgH="126716" progId="">
              <p:embed/>
            </p:oleObj>
          </a:graphicData>
        </a:graphic>
      </p:graphicFrame>
      <p:graphicFrame>
        <p:nvGraphicFramePr>
          <p:cNvPr id="85010" name="Object 18"/>
          <p:cNvGraphicFramePr>
            <a:graphicFrameLocks noChangeAspect="1"/>
          </p:cNvGraphicFramePr>
          <p:nvPr/>
        </p:nvGraphicFramePr>
        <p:xfrm>
          <a:off x="620713" y="3571876"/>
          <a:ext cx="88900" cy="98425"/>
        </p:xfrm>
        <a:graphic>
          <a:graphicData uri="http://schemas.openxmlformats.org/presentationml/2006/ole">
            <p:oleObj spid="_x0000_s61448" r:id="rId7" imgW="114125" imgH="126716" progId="">
              <p:embed/>
            </p:oleObj>
          </a:graphicData>
        </a:graphic>
      </p:graphicFrame>
      <p:graphicFrame>
        <p:nvGraphicFramePr>
          <p:cNvPr id="85011" name="Object 19"/>
          <p:cNvGraphicFramePr>
            <a:graphicFrameLocks noChangeAspect="1"/>
          </p:cNvGraphicFramePr>
          <p:nvPr/>
        </p:nvGraphicFramePr>
        <p:xfrm>
          <a:off x="617538" y="4173860"/>
          <a:ext cx="88900" cy="98425"/>
        </p:xfrm>
        <a:graphic>
          <a:graphicData uri="http://schemas.openxmlformats.org/presentationml/2006/ole">
            <p:oleObj spid="_x0000_s61449" r:id="rId8" imgW="114125" imgH="126716" progId="">
              <p:embed/>
            </p:oleObj>
          </a:graphicData>
        </a:graphic>
      </p:graphicFrame>
      <p:graphicFrame>
        <p:nvGraphicFramePr>
          <p:cNvPr id="85012" name="Object 20"/>
          <p:cNvGraphicFramePr>
            <a:graphicFrameLocks noChangeAspect="1"/>
          </p:cNvGraphicFramePr>
          <p:nvPr/>
        </p:nvGraphicFramePr>
        <p:xfrm>
          <a:off x="614363" y="4752984"/>
          <a:ext cx="88900" cy="98425"/>
        </p:xfrm>
        <a:graphic>
          <a:graphicData uri="http://schemas.openxmlformats.org/presentationml/2006/ole">
            <p:oleObj spid="_x0000_s61450" r:id="rId9" imgW="114125" imgH="126716" progId="">
              <p:embed/>
            </p:oleObj>
          </a:graphicData>
        </a:graphic>
      </p:graphicFrame>
      <p:graphicFrame>
        <p:nvGraphicFramePr>
          <p:cNvPr id="85013" name="Object 21"/>
          <p:cNvGraphicFramePr>
            <a:graphicFrameLocks noChangeAspect="1"/>
          </p:cNvGraphicFramePr>
          <p:nvPr/>
        </p:nvGraphicFramePr>
        <p:xfrm>
          <a:off x="615950" y="5330839"/>
          <a:ext cx="88900" cy="98425"/>
        </p:xfrm>
        <a:graphic>
          <a:graphicData uri="http://schemas.openxmlformats.org/presentationml/2006/ole">
            <p:oleObj spid="_x0000_s61451" r:id="rId10" imgW="114125" imgH="126716" progId="">
              <p:embed/>
            </p:oleObj>
          </a:graphicData>
        </a:graphic>
      </p:graphicFrame>
      <p:graphicFrame>
        <p:nvGraphicFramePr>
          <p:cNvPr id="85014" name="Object 22"/>
          <p:cNvGraphicFramePr>
            <a:graphicFrameLocks noChangeAspect="1"/>
          </p:cNvGraphicFramePr>
          <p:nvPr/>
        </p:nvGraphicFramePr>
        <p:xfrm>
          <a:off x="617538" y="6095066"/>
          <a:ext cx="88900" cy="98425"/>
        </p:xfrm>
        <a:graphic>
          <a:graphicData uri="http://schemas.openxmlformats.org/presentationml/2006/ole">
            <p:oleObj spid="_x0000_s61452" r:id="rId11" imgW="114125" imgH="126716" progId="">
              <p:embed/>
            </p:oleObj>
          </a:graphicData>
        </a:graphic>
      </p:graphicFrame>
      <p:graphicFrame>
        <p:nvGraphicFramePr>
          <p:cNvPr id="85015" name="Object 23"/>
          <p:cNvGraphicFramePr>
            <a:graphicFrameLocks noChangeAspect="1"/>
          </p:cNvGraphicFramePr>
          <p:nvPr/>
        </p:nvGraphicFramePr>
        <p:xfrm>
          <a:off x="3490913" y="1804197"/>
          <a:ext cx="88900" cy="98425"/>
        </p:xfrm>
        <a:graphic>
          <a:graphicData uri="http://schemas.openxmlformats.org/presentationml/2006/ole">
            <p:oleObj spid="_x0000_s61453" r:id="rId12" imgW="114125" imgH="126716" progId="">
              <p:embed/>
            </p:oleObj>
          </a:graphicData>
        </a:graphic>
      </p:graphicFrame>
      <p:graphicFrame>
        <p:nvGraphicFramePr>
          <p:cNvPr id="85016" name="Object 24"/>
          <p:cNvGraphicFramePr>
            <a:graphicFrameLocks noChangeAspect="1"/>
          </p:cNvGraphicFramePr>
          <p:nvPr/>
        </p:nvGraphicFramePr>
        <p:xfrm>
          <a:off x="3492500" y="2339332"/>
          <a:ext cx="88900" cy="98425"/>
        </p:xfrm>
        <a:graphic>
          <a:graphicData uri="http://schemas.openxmlformats.org/presentationml/2006/ole">
            <p:oleObj spid="_x0000_s61454" r:id="rId13" imgW="114125" imgH="126716" progId="">
              <p:embed/>
            </p:oleObj>
          </a:graphicData>
        </a:graphic>
      </p:graphicFrame>
      <p:graphicFrame>
        <p:nvGraphicFramePr>
          <p:cNvPr id="85017" name="Object 25"/>
          <p:cNvGraphicFramePr>
            <a:graphicFrameLocks noChangeAspect="1"/>
          </p:cNvGraphicFramePr>
          <p:nvPr/>
        </p:nvGraphicFramePr>
        <p:xfrm>
          <a:off x="3494088" y="3187699"/>
          <a:ext cx="88900" cy="98425"/>
        </p:xfrm>
        <a:graphic>
          <a:graphicData uri="http://schemas.openxmlformats.org/presentationml/2006/ole">
            <p:oleObj spid="_x0000_s61455" r:id="rId14" imgW="114125" imgH="126716" progId="">
              <p:embed/>
            </p:oleObj>
          </a:graphicData>
        </a:graphic>
      </p:graphicFrame>
      <p:graphicFrame>
        <p:nvGraphicFramePr>
          <p:cNvPr id="85018" name="Object 26"/>
          <p:cNvGraphicFramePr>
            <a:graphicFrameLocks noChangeAspect="1"/>
          </p:cNvGraphicFramePr>
          <p:nvPr/>
        </p:nvGraphicFramePr>
        <p:xfrm>
          <a:off x="3495675" y="3687765"/>
          <a:ext cx="88900" cy="98425"/>
        </p:xfrm>
        <a:graphic>
          <a:graphicData uri="http://schemas.openxmlformats.org/presentationml/2006/ole">
            <p:oleObj spid="_x0000_s61456" r:id="rId15" imgW="114125" imgH="126716" progId="">
              <p:embed/>
            </p:oleObj>
          </a:graphicData>
        </a:graphic>
      </p:graphicFrame>
      <p:graphicFrame>
        <p:nvGraphicFramePr>
          <p:cNvPr id="85019" name="Object 27"/>
          <p:cNvGraphicFramePr>
            <a:graphicFrameLocks noChangeAspect="1"/>
          </p:cNvGraphicFramePr>
          <p:nvPr/>
        </p:nvGraphicFramePr>
        <p:xfrm>
          <a:off x="3497263" y="4196720"/>
          <a:ext cx="88900" cy="98425"/>
        </p:xfrm>
        <a:graphic>
          <a:graphicData uri="http://schemas.openxmlformats.org/presentationml/2006/ole">
            <p:oleObj spid="_x0000_s61457" r:id="rId16" imgW="114125" imgH="126716" progId="">
              <p:embed/>
            </p:oleObj>
          </a:graphicData>
        </a:graphic>
      </p:graphicFrame>
      <p:graphicFrame>
        <p:nvGraphicFramePr>
          <p:cNvPr id="85020" name="Object 28"/>
          <p:cNvGraphicFramePr>
            <a:graphicFrameLocks noChangeAspect="1"/>
          </p:cNvGraphicFramePr>
          <p:nvPr/>
        </p:nvGraphicFramePr>
        <p:xfrm>
          <a:off x="3498850" y="4719646"/>
          <a:ext cx="88900" cy="98425"/>
        </p:xfrm>
        <a:graphic>
          <a:graphicData uri="http://schemas.openxmlformats.org/presentationml/2006/ole">
            <p:oleObj spid="_x0000_s61458" r:id="rId17" imgW="114125" imgH="126716" progId="">
              <p:embed/>
            </p:oleObj>
          </a:graphicData>
        </a:graphic>
      </p:graphicFrame>
      <p:graphicFrame>
        <p:nvGraphicFramePr>
          <p:cNvPr id="85021" name="Object 29"/>
          <p:cNvGraphicFramePr>
            <a:graphicFrameLocks noChangeAspect="1"/>
          </p:cNvGraphicFramePr>
          <p:nvPr/>
        </p:nvGraphicFramePr>
        <p:xfrm>
          <a:off x="3500438" y="5228921"/>
          <a:ext cx="88900" cy="98425"/>
        </p:xfrm>
        <a:graphic>
          <a:graphicData uri="http://schemas.openxmlformats.org/presentationml/2006/ole">
            <p:oleObj spid="_x0000_s61459" r:id="rId18" imgW="114125" imgH="126716" progId="">
              <p:embed/>
            </p:oleObj>
          </a:graphicData>
        </a:graphic>
      </p:graphicFrame>
      <p:graphicFrame>
        <p:nvGraphicFramePr>
          <p:cNvPr id="85022" name="Object 30"/>
          <p:cNvGraphicFramePr>
            <a:graphicFrameLocks noChangeAspect="1"/>
          </p:cNvGraphicFramePr>
          <p:nvPr/>
        </p:nvGraphicFramePr>
        <p:xfrm>
          <a:off x="3502025" y="5744227"/>
          <a:ext cx="88900" cy="98425"/>
        </p:xfrm>
        <a:graphic>
          <a:graphicData uri="http://schemas.openxmlformats.org/presentationml/2006/ole">
            <p:oleObj spid="_x0000_s61460" r:id="rId19" imgW="114125" imgH="126716" progId="">
              <p:embed/>
            </p:oleObj>
          </a:graphicData>
        </a:graphic>
      </p:graphicFrame>
      <p:graphicFrame>
        <p:nvGraphicFramePr>
          <p:cNvPr id="85023" name="Object 31"/>
          <p:cNvGraphicFramePr>
            <a:graphicFrameLocks noChangeAspect="1"/>
          </p:cNvGraphicFramePr>
          <p:nvPr/>
        </p:nvGraphicFramePr>
        <p:xfrm>
          <a:off x="3503613" y="6260802"/>
          <a:ext cx="88900" cy="98425"/>
        </p:xfrm>
        <a:graphic>
          <a:graphicData uri="http://schemas.openxmlformats.org/presentationml/2006/ole">
            <p:oleObj spid="_x0000_s61461" r:id="rId20" imgW="114125" imgH="126716" progId="">
              <p:embed/>
            </p:oleObj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 smtClean="0">
                <a:latin typeface="Calibri" pitchFamily="34" charset="0"/>
              </a:rPr>
              <a:t>Интернационализация МСП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Партнеры ОПОРЫ РОССИИ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 smtClean="0">
                <a:latin typeface="Calibri" pitchFamily="34" charset="0"/>
              </a:rPr>
              <a:t>Интернационализация МСП</a:t>
            </a:r>
            <a:endParaRPr lang="ru-RU" sz="2200" dirty="0">
              <a:latin typeface="Calibri" pitchFamily="34" charset="0"/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Object 66"/>
          <p:cNvGraphicFramePr>
            <a:graphicFrameLocks noChangeAspect="1"/>
          </p:cNvGraphicFramePr>
          <p:nvPr/>
        </p:nvGraphicFramePr>
        <p:xfrm>
          <a:off x="7404100" y="2938887"/>
          <a:ext cx="1573213" cy="942975"/>
        </p:xfrm>
        <a:graphic>
          <a:graphicData uri="http://schemas.openxmlformats.org/presentationml/2006/ole">
            <p:oleObj spid="_x0000_s62484" r:id="rId4" imgW="3263492" imgH="1955556" progId="">
              <p:embed/>
            </p:oleObj>
          </a:graphicData>
        </a:graphic>
      </p:graphicFrame>
      <p:grpSp>
        <p:nvGrpSpPr>
          <p:cNvPr id="37" name="Group 63"/>
          <p:cNvGrpSpPr>
            <a:grpSpLocks/>
          </p:cNvGrpSpPr>
          <p:nvPr/>
        </p:nvGrpSpPr>
        <p:grpSpPr bwMode="auto">
          <a:xfrm>
            <a:off x="1916113" y="3132562"/>
            <a:ext cx="685800" cy="593725"/>
            <a:chOff x="1302" y="2360"/>
            <a:chExt cx="432" cy="374"/>
          </a:xfrm>
        </p:grpSpPr>
        <p:sp>
          <p:nvSpPr>
            <p:cNvPr id="38" name="AutoShape 64"/>
            <p:cNvSpPr>
              <a:spLocks noChangeArrowheads="1"/>
            </p:cNvSpPr>
            <p:nvPr/>
          </p:nvSpPr>
          <p:spPr bwMode="auto">
            <a:xfrm>
              <a:off x="1406" y="2360"/>
              <a:ext cx="328" cy="226"/>
            </a:xfrm>
            <a:prstGeom prst="rightArrow">
              <a:avLst>
                <a:gd name="adj1" fmla="val 50000"/>
                <a:gd name="adj2" fmla="val 36283"/>
              </a:avLst>
            </a:prstGeom>
            <a:gradFill rotWithShape="1">
              <a:gsLst>
                <a:gs pos="0">
                  <a:srgbClr val="6699FF"/>
                </a:gs>
                <a:gs pos="50000">
                  <a:schemeClr val="accent1"/>
                </a:gs>
                <a:gs pos="100000">
                  <a:srgbClr val="6699FF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39" name="AutoShape 65"/>
            <p:cNvSpPr>
              <a:spLocks noChangeArrowheads="1"/>
            </p:cNvSpPr>
            <p:nvPr/>
          </p:nvSpPr>
          <p:spPr bwMode="auto">
            <a:xfrm rot="10677275">
              <a:off x="1302" y="2508"/>
              <a:ext cx="328" cy="226"/>
            </a:xfrm>
            <a:prstGeom prst="rightArrow">
              <a:avLst>
                <a:gd name="adj1" fmla="val 50000"/>
                <a:gd name="adj2" fmla="val 36283"/>
              </a:avLst>
            </a:prstGeom>
            <a:gradFill rotWithShape="1">
              <a:gsLst>
                <a:gs pos="0">
                  <a:srgbClr val="6699FF"/>
                </a:gs>
                <a:gs pos="50000">
                  <a:schemeClr val="accent1"/>
                </a:gs>
                <a:gs pos="100000">
                  <a:srgbClr val="6699FF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n-lt"/>
              </a:endParaRPr>
            </a:p>
          </p:txBody>
        </p:sp>
      </p:grpSp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2806700" y="2143549"/>
            <a:ext cx="3557588" cy="28781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3">
                  <a:lumMod val="75000"/>
                  <a:alpha val="86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graphicFrame>
        <p:nvGraphicFramePr>
          <p:cNvPr id="41" name="Object 60"/>
          <p:cNvGraphicFramePr>
            <a:graphicFrameLocks noChangeAspect="1"/>
          </p:cNvGraphicFramePr>
          <p:nvPr/>
        </p:nvGraphicFramePr>
        <p:xfrm>
          <a:off x="144463" y="2923012"/>
          <a:ext cx="1573212" cy="942975"/>
        </p:xfrm>
        <a:graphic>
          <a:graphicData uri="http://schemas.openxmlformats.org/presentationml/2006/ole">
            <p:oleObj spid="_x0000_s62485" r:id="rId5" imgW="3263492" imgH="1955556" progId="">
              <p:embed/>
            </p:oleObj>
          </a:graphicData>
        </a:graphic>
      </p:graphicFrame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364413" y="3112386"/>
            <a:ext cx="1722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aseline="0" dirty="0" smtClean="0">
                <a:latin typeface="+mn-lt"/>
              </a:rPr>
              <a:t>Иностранный партнер</a:t>
            </a:r>
            <a:endParaRPr lang="ru-RU" baseline="0" dirty="0">
              <a:latin typeface="+mn-lt"/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49213" y="3120567"/>
            <a:ext cx="167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aseline="0" dirty="0" smtClean="0">
                <a:latin typeface="+mn-lt"/>
              </a:rPr>
              <a:t>МСП</a:t>
            </a:r>
            <a:endParaRPr lang="ru-RU" sz="3200" baseline="0" dirty="0">
              <a:latin typeface="+mn-lt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2894013" y="2237210"/>
            <a:ext cx="3365500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4075113" y="2240382"/>
            <a:ext cx="967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Экспорт</a:t>
            </a:r>
            <a:endParaRPr lang="ru-RU" baseline="0" dirty="0">
              <a:latin typeface="+mn-lt"/>
            </a:endParaRPr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auto">
          <a:xfrm>
            <a:off x="2900363" y="2688060"/>
            <a:ext cx="3365500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4125707" y="272616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latin typeface="+mn-lt"/>
              </a:rPr>
              <a:t>Импорт</a:t>
            </a:r>
            <a:endParaRPr lang="ru-RU" baseline="0" dirty="0">
              <a:latin typeface="+mn-lt"/>
            </a:endParaRPr>
          </a:p>
        </p:txBody>
      </p:sp>
      <p:sp>
        <p:nvSpPr>
          <p:cNvPr id="48" name="AutoShape 37"/>
          <p:cNvSpPr>
            <a:spLocks noChangeArrowheads="1"/>
          </p:cNvSpPr>
          <p:nvPr/>
        </p:nvSpPr>
        <p:spPr bwMode="auto">
          <a:xfrm>
            <a:off x="2906713" y="3189717"/>
            <a:ext cx="3365500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+mn-lt"/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2886984" y="3235088"/>
            <a:ext cx="3376244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700" baseline="0" dirty="0" smtClean="0">
                <a:latin typeface="+mn-lt"/>
              </a:rPr>
              <a:t>Прямые иностранные инвестиции</a:t>
            </a:r>
            <a:endParaRPr lang="ru-RU" sz="1700" baseline="0" dirty="0">
              <a:latin typeface="+mn-lt"/>
            </a:endParaRPr>
          </a:p>
        </p:txBody>
      </p:sp>
      <p:sp>
        <p:nvSpPr>
          <p:cNvPr id="50" name="AutoShape 40"/>
          <p:cNvSpPr>
            <a:spLocks noChangeArrowheads="1"/>
          </p:cNvSpPr>
          <p:nvPr/>
        </p:nvSpPr>
        <p:spPr bwMode="auto">
          <a:xfrm>
            <a:off x="2913063" y="3708832"/>
            <a:ext cx="3365500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2958742" y="3750104"/>
            <a:ext cx="335726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700" baseline="0" dirty="0" smtClean="0">
                <a:latin typeface="+mn-lt"/>
              </a:rPr>
              <a:t>Международная </a:t>
            </a:r>
            <a:r>
              <a:rPr lang="ru-RU" sz="1700" baseline="0" dirty="0" err="1" smtClean="0">
                <a:latin typeface="+mn-lt"/>
              </a:rPr>
              <a:t>субконтрактация</a:t>
            </a:r>
            <a:endParaRPr lang="ru-RU" sz="1700" baseline="0" dirty="0">
              <a:latin typeface="+mn-lt"/>
            </a:endParaRPr>
          </a:p>
        </p:txBody>
      </p: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2919413" y="4240646"/>
            <a:ext cx="3357562" cy="6461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+mn-lt"/>
            </a:endParaRPr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2936788" y="4270595"/>
            <a:ext cx="34640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700" baseline="0" dirty="0" smtClean="0">
                <a:latin typeface="+mn-lt"/>
              </a:rPr>
              <a:t>Международное</a:t>
            </a:r>
            <a:r>
              <a:rPr lang="ru-RU" sz="1700" dirty="0" smtClean="0">
                <a:latin typeface="+mn-lt"/>
              </a:rPr>
              <a:t> технологическое  </a:t>
            </a:r>
          </a:p>
          <a:p>
            <a:pPr algn="ctr"/>
            <a:r>
              <a:rPr lang="ru-RU" sz="1700" dirty="0" smtClean="0">
                <a:latin typeface="+mn-lt"/>
              </a:rPr>
              <a:t>сотрудничество</a:t>
            </a:r>
            <a:endParaRPr lang="ru-RU" sz="1700" baseline="0" dirty="0">
              <a:latin typeface="+mn-lt"/>
            </a:endParaRPr>
          </a:p>
        </p:txBody>
      </p:sp>
      <p:grpSp>
        <p:nvGrpSpPr>
          <p:cNvPr id="54" name="Group 57"/>
          <p:cNvGrpSpPr>
            <a:grpSpLocks/>
          </p:cNvGrpSpPr>
          <p:nvPr/>
        </p:nvGrpSpPr>
        <p:grpSpPr bwMode="auto">
          <a:xfrm>
            <a:off x="6529388" y="3126212"/>
            <a:ext cx="685800" cy="593725"/>
            <a:chOff x="1302" y="2360"/>
            <a:chExt cx="432" cy="374"/>
          </a:xfrm>
        </p:grpSpPr>
        <p:sp>
          <p:nvSpPr>
            <p:cNvPr id="55" name="AutoShape 58"/>
            <p:cNvSpPr>
              <a:spLocks noChangeArrowheads="1"/>
            </p:cNvSpPr>
            <p:nvPr/>
          </p:nvSpPr>
          <p:spPr bwMode="auto">
            <a:xfrm>
              <a:off x="1406" y="2360"/>
              <a:ext cx="328" cy="226"/>
            </a:xfrm>
            <a:prstGeom prst="rightArrow">
              <a:avLst>
                <a:gd name="adj1" fmla="val 50000"/>
                <a:gd name="adj2" fmla="val 36283"/>
              </a:avLst>
            </a:prstGeom>
            <a:gradFill rotWithShape="1">
              <a:gsLst>
                <a:gs pos="0">
                  <a:srgbClr val="6699FF"/>
                </a:gs>
                <a:gs pos="50000">
                  <a:schemeClr val="accent1"/>
                </a:gs>
                <a:gs pos="100000">
                  <a:srgbClr val="6699FF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n-lt"/>
              </a:endParaRPr>
            </a:p>
          </p:txBody>
        </p:sp>
        <p:sp>
          <p:nvSpPr>
            <p:cNvPr id="56" name="AutoShape 59"/>
            <p:cNvSpPr>
              <a:spLocks noChangeArrowheads="1"/>
            </p:cNvSpPr>
            <p:nvPr/>
          </p:nvSpPr>
          <p:spPr bwMode="auto">
            <a:xfrm rot="10677275">
              <a:off x="1302" y="2508"/>
              <a:ext cx="328" cy="226"/>
            </a:xfrm>
            <a:prstGeom prst="rightArrow">
              <a:avLst>
                <a:gd name="adj1" fmla="val 50000"/>
                <a:gd name="adj2" fmla="val 36283"/>
              </a:avLst>
            </a:prstGeom>
            <a:gradFill rotWithShape="1">
              <a:gsLst>
                <a:gs pos="0">
                  <a:srgbClr val="6699FF"/>
                </a:gs>
                <a:gs pos="50000">
                  <a:schemeClr val="accent1"/>
                </a:gs>
                <a:gs pos="100000">
                  <a:srgbClr val="6699FF"/>
                </a:gs>
              </a:gsLst>
              <a:lin ang="189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+mn-lt"/>
              </a:endParaRPr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8777" y="5548326"/>
            <a:ext cx="190023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714625"/>
            <a:ext cx="1104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85750" y="1357313"/>
            <a:ext cx="4214812" cy="1214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400" name="TextBox 33"/>
          <p:cNvSpPr txBox="1">
            <a:spLocks noChangeArrowheads="1"/>
          </p:cNvSpPr>
          <p:nvPr/>
        </p:nvSpPr>
        <p:spPr bwMode="auto">
          <a:xfrm>
            <a:off x="714375" y="142875"/>
            <a:ext cx="864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Calibri" pitchFamily="34" charset="0"/>
              </a:rPr>
              <a:t>Интернационализация МСП</a:t>
            </a:r>
          </a:p>
        </p:txBody>
      </p:sp>
      <p:pic>
        <p:nvPicPr>
          <p:cNvPr id="594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TextBox 25"/>
          <p:cNvSpPr txBox="1">
            <a:spLocks noChangeArrowheads="1"/>
          </p:cNvSpPr>
          <p:nvPr/>
        </p:nvSpPr>
        <p:spPr bwMode="auto">
          <a:xfrm>
            <a:off x="2143126" y="1526433"/>
            <a:ext cx="257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Глобальная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федерация советов по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конкурентоспособности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0025" y="2714625"/>
            <a:ext cx="3714750" cy="12144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405" name="TextBox 32"/>
          <p:cNvSpPr txBox="1">
            <a:spLocks noChangeArrowheads="1"/>
          </p:cNvSpPr>
          <p:nvPr/>
        </p:nvSpPr>
        <p:spPr bwMode="auto">
          <a:xfrm>
            <a:off x="2928938" y="2786063"/>
            <a:ext cx="3000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Организация </a:t>
            </a:r>
          </a:p>
          <a:p>
            <a:r>
              <a:rPr lang="ru-RU" sz="1600">
                <a:latin typeface="Calibri" pitchFamily="34" charset="0"/>
              </a:rPr>
              <a:t>экономического </a:t>
            </a:r>
          </a:p>
          <a:p>
            <a:r>
              <a:rPr lang="ru-RU" sz="1600">
                <a:latin typeface="Calibri" pitchFamily="34" charset="0"/>
              </a:rPr>
              <a:t>сотрудничества </a:t>
            </a:r>
          </a:p>
          <a:p>
            <a:r>
              <a:rPr lang="ru-RU" sz="1600">
                <a:latin typeface="Calibri" pitchFamily="34" charset="0"/>
              </a:rPr>
              <a:t>и развития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78614" y="5505464"/>
            <a:ext cx="3714750" cy="1214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407" name="TextBox 36"/>
          <p:cNvSpPr txBox="1">
            <a:spLocks noChangeArrowheads="1"/>
          </p:cNvSpPr>
          <p:nvPr/>
        </p:nvSpPr>
        <p:spPr bwMode="auto">
          <a:xfrm>
            <a:off x="6066152" y="5681676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Всемирная </a:t>
            </a:r>
          </a:p>
          <a:p>
            <a:r>
              <a:rPr lang="ru-RU" sz="1600">
                <a:latin typeface="Calibri" pitchFamily="34" charset="0"/>
              </a:rPr>
              <a:t>таможенная </a:t>
            </a:r>
          </a:p>
          <a:p>
            <a:r>
              <a:rPr lang="ru-RU" sz="1600">
                <a:latin typeface="Calibri" pitchFamily="34" charset="0"/>
              </a:rPr>
              <a:t>организация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68286" y="4143381"/>
            <a:ext cx="3714750" cy="1214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409" name="TextBox 39"/>
          <p:cNvSpPr txBox="1">
            <a:spLocks noChangeArrowheads="1"/>
          </p:cNvSpPr>
          <p:nvPr/>
        </p:nvSpPr>
        <p:spPr bwMode="auto">
          <a:xfrm>
            <a:off x="4412948" y="4214818"/>
            <a:ext cx="2571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Азиатско-</a:t>
            </a:r>
          </a:p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Тихоокеанское экономическое сотрудничество</a:t>
            </a:r>
          </a:p>
        </p:txBody>
      </p:sp>
      <p:pic>
        <p:nvPicPr>
          <p:cNvPr id="59410" name="Рисунок 41" descr="атэс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023" y="4157668"/>
            <a:ext cx="1712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1" name="Рисунок 43" descr="opora_flag-100x10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75" y="1143000"/>
            <a:ext cx="14525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7399338" y="2081213"/>
            <a:ext cx="1071562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ОПОРА РОССИИ</a:t>
            </a:r>
          </a:p>
        </p:txBody>
      </p:sp>
      <p:sp>
        <p:nvSpPr>
          <p:cNvPr id="46" name="Freeform 51"/>
          <p:cNvSpPr>
            <a:spLocks/>
          </p:cNvSpPr>
          <p:nvPr/>
        </p:nvSpPr>
        <p:spPr bwMode="gray">
          <a:xfrm rot="18425623" flipH="1">
            <a:off x="5291138" y="1033463"/>
            <a:ext cx="1508125" cy="1838325"/>
          </a:xfrm>
          <a:custGeom>
            <a:avLst/>
            <a:gdLst>
              <a:gd name="T0" fmla="*/ 6022 w 1824"/>
              <a:gd name="T1" fmla="*/ 1355707 h 2648"/>
              <a:gd name="T2" fmla="*/ 27099 w 1824"/>
              <a:gd name="T3" fmla="*/ 1166282 h 2648"/>
              <a:gd name="T4" fmla="*/ 59467 w 1824"/>
              <a:gd name="T5" fmla="*/ 994695 h 2648"/>
              <a:gd name="T6" fmla="*/ 101621 w 1824"/>
              <a:gd name="T7" fmla="*/ 838398 h 2648"/>
              <a:gd name="T8" fmla="*/ 151302 w 1824"/>
              <a:gd name="T9" fmla="*/ 699090 h 2648"/>
              <a:gd name="T10" fmla="*/ 205500 w 1824"/>
              <a:gd name="T11" fmla="*/ 574222 h 2648"/>
              <a:gd name="T12" fmla="*/ 262709 w 1824"/>
              <a:gd name="T13" fmla="*/ 465494 h 2648"/>
              <a:gd name="T14" fmla="*/ 321423 w 1824"/>
              <a:gd name="T15" fmla="*/ 371206 h 2648"/>
              <a:gd name="T16" fmla="*/ 378632 w 1824"/>
              <a:gd name="T17" fmla="*/ 290509 h 2648"/>
              <a:gd name="T18" fmla="*/ 432830 w 1824"/>
              <a:gd name="T19" fmla="*/ 224252 h 2648"/>
              <a:gd name="T20" fmla="*/ 482511 w 1824"/>
              <a:gd name="T21" fmla="*/ 170738 h 2648"/>
              <a:gd name="T22" fmla="*/ 523913 w 1824"/>
              <a:gd name="T23" fmla="*/ 129964 h 2648"/>
              <a:gd name="T24" fmla="*/ 556281 w 1824"/>
              <a:gd name="T25" fmla="*/ 101083 h 2648"/>
              <a:gd name="T26" fmla="*/ 577358 w 1824"/>
              <a:gd name="T27" fmla="*/ 84944 h 2648"/>
              <a:gd name="T28" fmla="*/ 584885 w 1824"/>
              <a:gd name="T29" fmla="*/ 78998 h 2648"/>
              <a:gd name="T30" fmla="*/ 825764 w 1824"/>
              <a:gd name="T31" fmla="*/ 30580 h 2648"/>
              <a:gd name="T32" fmla="*/ 748984 w 1824"/>
              <a:gd name="T33" fmla="*/ 180081 h 2648"/>
              <a:gd name="T34" fmla="*/ 742962 w 1824"/>
              <a:gd name="T35" fmla="*/ 182630 h 2648"/>
              <a:gd name="T36" fmla="*/ 723391 w 1824"/>
              <a:gd name="T37" fmla="*/ 190275 h 2648"/>
              <a:gd name="T38" fmla="*/ 694033 w 1824"/>
              <a:gd name="T39" fmla="*/ 203866 h 2648"/>
              <a:gd name="T40" fmla="*/ 654891 w 1824"/>
              <a:gd name="T41" fmla="*/ 225951 h 2648"/>
              <a:gd name="T42" fmla="*/ 606715 w 1824"/>
              <a:gd name="T43" fmla="*/ 256531 h 2648"/>
              <a:gd name="T44" fmla="*/ 553270 w 1824"/>
              <a:gd name="T45" fmla="*/ 297304 h 2648"/>
              <a:gd name="T46" fmla="*/ 493803 w 1824"/>
              <a:gd name="T47" fmla="*/ 349970 h 2648"/>
              <a:gd name="T48" fmla="*/ 432077 w 1824"/>
              <a:gd name="T49" fmla="*/ 416226 h 2648"/>
              <a:gd name="T50" fmla="*/ 368094 w 1824"/>
              <a:gd name="T51" fmla="*/ 495224 h 2648"/>
              <a:gd name="T52" fmla="*/ 301852 w 1824"/>
              <a:gd name="T53" fmla="*/ 592060 h 2648"/>
              <a:gd name="T54" fmla="*/ 237868 w 1824"/>
              <a:gd name="T55" fmla="*/ 704186 h 2648"/>
              <a:gd name="T56" fmla="*/ 176896 w 1824"/>
              <a:gd name="T57" fmla="*/ 835000 h 2648"/>
              <a:gd name="T58" fmla="*/ 118181 w 1824"/>
              <a:gd name="T59" fmla="*/ 986201 h 2648"/>
              <a:gd name="T60" fmla="*/ 66242 w 1824"/>
              <a:gd name="T61" fmla="*/ 1157788 h 2648"/>
              <a:gd name="T62" fmla="*/ 20324 w 1824"/>
              <a:gd name="T63" fmla="*/ 135146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7" name="Freeform 51"/>
          <p:cNvSpPr>
            <a:spLocks/>
          </p:cNvSpPr>
          <p:nvPr/>
        </p:nvSpPr>
        <p:spPr bwMode="gray">
          <a:xfrm rot="16853796" flipH="1">
            <a:off x="5648325" y="1895475"/>
            <a:ext cx="1508125" cy="1838325"/>
          </a:xfrm>
          <a:custGeom>
            <a:avLst/>
            <a:gdLst>
              <a:gd name="T0" fmla="*/ 6022 w 1824"/>
              <a:gd name="T1" fmla="*/ 1355707 h 2648"/>
              <a:gd name="T2" fmla="*/ 27099 w 1824"/>
              <a:gd name="T3" fmla="*/ 1166282 h 2648"/>
              <a:gd name="T4" fmla="*/ 59467 w 1824"/>
              <a:gd name="T5" fmla="*/ 994695 h 2648"/>
              <a:gd name="T6" fmla="*/ 101621 w 1824"/>
              <a:gd name="T7" fmla="*/ 838398 h 2648"/>
              <a:gd name="T8" fmla="*/ 151302 w 1824"/>
              <a:gd name="T9" fmla="*/ 699090 h 2648"/>
              <a:gd name="T10" fmla="*/ 205500 w 1824"/>
              <a:gd name="T11" fmla="*/ 574222 h 2648"/>
              <a:gd name="T12" fmla="*/ 262709 w 1824"/>
              <a:gd name="T13" fmla="*/ 465494 h 2648"/>
              <a:gd name="T14" fmla="*/ 321423 w 1824"/>
              <a:gd name="T15" fmla="*/ 371206 h 2648"/>
              <a:gd name="T16" fmla="*/ 378632 w 1824"/>
              <a:gd name="T17" fmla="*/ 290509 h 2648"/>
              <a:gd name="T18" fmla="*/ 432830 w 1824"/>
              <a:gd name="T19" fmla="*/ 224252 h 2648"/>
              <a:gd name="T20" fmla="*/ 482511 w 1824"/>
              <a:gd name="T21" fmla="*/ 170738 h 2648"/>
              <a:gd name="T22" fmla="*/ 523913 w 1824"/>
              <a:gd name="T23" fmla="*/ 129964 h 2648"/>
              <a:gd name="T24" fmla="*/ 556281 w 1824"/>
              <a:gd name="T25" fmla="*/ 101083 h 2648"/>
              <a:gd name="T26" fmla="*/ 577358 w 1824"/>
              <a:gd name="T27" fmla="*/ 84944 h 2648"/>
              <a:gd name="T28" fmla="*/ 584885 w 1824"/>
              <a:gd name="T29" fmla="*/ 78998 h 2648"/>
              <a:gd name="T30" fmla="*/ 825764 w 1824"/>
              <a:gd name="T31" fmla="*/ 30580 h 2648"/>
              <a:gd name="T32" fmla="*/ 748984 w 1824"/>
              <a:gd name="T33" fmla="*/ 180081 h 2648"/>
              <a:gd name="T34" fmla="*/ 742962 w 1824"/>
              <a:gd name="T35" fmla="*/ 182630 h 2648"/>
              <a:gd name="T36" fmla="*/ 723391 w 1824"/>
              <a:gd name="T37" fmla="*/ 190275 h 2648"/>
              <a:gd name="T38" fmla="*/ 694033 w 1824"/>
              <a:gd name="T39" fmla="*/ 203866 h 2648"/>
              <a:gd name="T40" fmla="*/ 654891 w 1824"/>
              <a:gd name="T41" fmla="*/ 225951 h 2648"/>
              <a:gd name="T42" fmla="*/ 606715 w 1824"/>
              <a:gd name="T43" fmla="*/ 256531 h 2648"/>
              <a:gd name="T44" fmla="*/ 553270 w 1824"/>
              <a:gd name="T45" fmla="*/ 297304 h 2648"/>
              <a:gd name="T46" fmla="*/ 493803 w 1824"/>
              <a:gd name="T47" fmla="*/ 349970 h 2648"/>
              <a:gd name="T48" fmla="*/ 432077 w 1824"/>
              <a:gd name="T49" fmla="*/ 416226 h 2648"/>
              <a:gd name="T50" fmla="*/ 368094 w 1824"/>
              <a:gd name="T51" fmla="*/ 495224 h 2648"/>
              <a:gd name="T52" fmla="*/ 301852 w 1824"/>
              <a:gd name="T53" fmla="*/ 592060 h 2648"/>
              <a:gd name="T54" fmla="*/ 237868 w 1824"/>
              <a:gd name="T55" fmla="*/ 704186 h 2648"/>
              <a:gd name="T56" fmla="*/ 176896 w 1824"/>
              <a:gd name="T57" fmla="*/ 835000 h 2648"/>
              <a:gd name="T58" fmla="*/ 118181 w 1824"/>
              <a:gd name="T59" fmla="*/ 986201 h 2648"/>
              <a:gd name="T60" fmla="*/ 66242 w 1824"/>
              <a:gd name="T61" fmla="*/ 1157788 h 2648"/>
              <a:gd name="T62" fmla="*/ 20324 w 1824"/>
              <a:gd name="T63" fmla="*/ 135146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8" name="Freeform 51"/>
          <p:cNvSpPr>
            <a:spLocks/>
          </p:cNvSpPr>
          <p:nvPr/>
        </p:nvSpPr>
        <p:spPr bwMode="gray">
          <a:xfrm rot="15396967" flipH="1">
            <a:off x="6257925" y="2451100"/>
            <a:ext cx="1162050" cy="1784350"/>
          </a:xfrm>
          <a:custGeom>
            <a:avLst/>
            <a:gdLst>
              <a:gd name="T0" fmla="*/ 6022 w 1824"/>
              <a:gd name="T1" fmla="*/ 1355707 h 2648"/>
              <a:gd name="T2" fmla="*/ 27099 w 1824"/>
              <a:gd name="T3" fmla="*/ 1166282 h 2648"/>
              <a:gd name="T4" fmla="*/ 59467 w 1824"/>
              <a:gd name="T5" fmla="*/ 994695 h 2648"/>
              <a:gd name="T6" fmla="*/ 101621 w 1824"/>
              <a:gd name="T7" fmla="*/ 838398 h 2648"/>
              <a:gd name="T8" fmla="*/ 151302 w 1824"/>
              <a:gd name="T9" fmla="*/ 699090 h 2648"/>
              <a:gd name="T10" fmla="*/ 205500 w 1824"/>
              <a:gd name="T11" fmla="*/ 574222 h 2648"/>
              <a:gd name="T12" fmla="*/ 262709 w 1824"/>
              <a:gd name="T13" fmla="*/ 465494 h 2648"/>
              <a:gd name="T14" fmla="*/ 321423 w 1824"/>
              <a:gd name="T15" fmla="*/ 371206 h 2648"/>
              <a:gd name="T16" fmla="*/ 378632 w 1824"/>
              <a:gd name="T17" fmla="*/ 290509 h 2648"/>
              <a:gd name="T18" fmla="*/ 432830 w 1824"/>
              <a:gd name="T19" fmla="*/ 224252 h 2648"/>
              <a:gd name="T20" fmla="*/ 482511 w 1824"/>
              <a:gd name="T21" fmla="*/ 170738 h 2648"/>
              <a:gd name="T22" fmla="*/ 523913 w 1824"/>
              <a:gd name="T23" fmla="*/ 129964 h 2648"/>
              <a:gd name="T24" fmla="*/ 556281 w 1824"/>
              <a:gd name="T25" fmla="*/ 101083 h 2648"/>
              <a:gd name="T26" fmla="*/ 577358 w 1824"/>
              <a:gd name="T27" fmla="*/ 84944 h 2648"/>
              <a:gd name="T28" fmla="*/ 584885 w 1824"/>
              <a:gd name="T29" fmla="*/ 78998 h 2648"/>
              <a:gd name="T30" fmla="*/ 825764 w 1824"/>
              <a:gd name="T31" fmla="*/ 30580 h 2648"/>
              <a:gd name="T32" fmla="*/ 748984 w 1824"/>
              <a:gd name="T33" fmla="*/ 180081 h 2648"/>
              <a:gd name="T34" fmla="*/ 742962 w 1824"/>
              <a:gd name="T35" fmla="*/ 182630 h 2648"/>
              <a:gd name="T36" fmla="*/ 723391 w 1824"/>
              <a:gd name="T37" fmla="*/ 190275 h 2648"/>
              <a:gd name="T38" fmla="*/ 694033 w 1824"/>
              <a:gd name="T39" fmla="*/ 203866 h 2648"/>
              <a:gd name="T40" fmla="*/ 654891 w 1824"/>
              <a:gd name="T41" fmla="*/ 225951 h 2648"/>
              <a:gd name="T42" fmla="*/ 606715 w 1824"/>
              <a:gd name="T43" fmla="*/ 256531 h 2648"/>
              <a:gd name="T44" fmla="*/ 553270 w 1824"/>
              <a:gd name="T45" fmla="*/ 297304 h 2648"/>
              <a:gd name="T46" fmla="*/ 493803 w 1824"/>
              <a:gd name="T47" fmla="*/ 349970 h 2648"/>
              <a:gd name="T48" fmla="*/ 432077 w 1824"/>
              <a:gd name="T49" fmla="*/ 416226 h 2648"/>
              <a:gd name="T50" fmla="*/ 368094 w 1824"/>
              <a:gd name="T51" fmla="*/ 495224 h 2648"/>
              <a:gd name="T52" fmla="*/ 301852 w 1824"/>
              <a:gd name="T53" fmla="*/ 592060 h 2648"/>
              <a:gd name="T54" fmla="*/ 237868 w 1824"/>
              <a:gd name="T55" fmla="*/ 704186 h 2648"/>
              <a:gd name="T56" fmla="*/ 176896 w 1824"/>
              <a:gd name="T57" fmla="*/ 835000 h 2648"/>
              <a:gd name="T58" fmla="*/ 118181 w 1824"/>
              <a:gd name="T59" fmla="*/ 986201 h 2648"/>
              <a:gd name="T60" fmla="*/ 66242 w 1824"/>
              <a:gd name="T61" fmla="*/ 1157788 h 2648"/>
              <a:gd name="T62" fmla="*/ 20324 w 1824"/>
              <a:gd name="T63" fmla="*/ 135146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9" name="Freeform 51"/>
          <p:cNvSpPr>
            <a:spLocks/>
          </p:cNvSpPr>
          <p:nvPr/>
        </p:nvSpPr>
        <p:spPr bwMode="gray">
          <a:xfrm rot="12899896" flipH="1">
            <a:off x="7040563" y="2894013"/>
            <a:ext cx="1158875" cy="2484437"/>
          </a:xfrm>
          <a:custGeom>
            <a:avLst/>
            <a:gdLst>
              <a:gd name="T0" fmla="*/ 6022 w 1824"/>
              <a:gd name="T1" fmla="*/ 1355707 h 2648"/>
              <a:gd name="T2" fmla="*/ 27099 w 1824"/>
              <a:gd name="T3" fmla="*/ 1166282 h 2648"/>
              <a:gd name="T4" fmla="*/ 59467 w 1824"/>
              <a:gd name="T5" fmla="*/ 994695 h 2648"/>
              <a:gd name="T6" fmla="*/ 101621 w 1824"/>
              <a:gd name="T7" fmla="*/ 838398 h 2648"/>
              <a:gd name="T8" fmla="*/ 151302 w 1824"/>
              <a:gd name="T9" fmla="*/ 699090 h 2648"/>
              <a:gd name="T10" fmla="*/ 205500 w 1824"/>
              <a:gd name="T11" fmla="*/ 574222 h 2648"/>
              <a:gd name="T12" fmla="*/ 262709 w 1824"/>
              <a:gd name="T13" fmla="*/ 465494 h 2648"/>
              <a:gd name="T14" fmla="*/ 321423 w 1824"/>
              <a:gd name="T15" fmla="*/ 371206 h 2648"/>
              <a:gd name="T16" fmla="*/ 378632 w 1824"/>
              <a:gd name="T17" fmla="*/ 290509 h 2648"/>
              <a:gd name="T18" fmla="*/ 432830 w 1824"/>
              <a:gd name="T19" fmla="*/ 224252 h 2648"/>
              <a:gd name="T20" fmla="*/ 482511 w 1824"/>
              <a:gd name="T21" fmla="*/ 170738 h 2648"/>
              <a:gd name="T22" fmla="*/ 523913 w 1824"/>
              <a:gd name="T23" fmla="*/ 129964 h 2648"/>
              <a:gd name="T24" fmla="*/ 556281 w 1824"/>
              <a:gd name="T25" fmla="*/ 101083 h 2648"/>
              <a:gd name="T26" fmla="*/ 577358 w 1824"/>
              <a:gd name="T27" fmla="*/ 84944 h 2648"/>
              <a:gd name="T28" fmla="*/ 584885 w 1824"/>
              <a:gd name="T29" fmla="*/ 78998 h 2648"/>
              <a:gd name="T30" fmla="*/ 825764 w 1824"/>
              <a:gd name="T31" fmla="*/ 30580 h 2648"/>
              <a:gd name="T32" fmla="*/ 748984 w 1824"/>
              <a:gd name="T33" fmla="*/ 180081 h 2648"/>
              <a:gd name="T34" fmla="*/ 742962 w 1824"/>
              <a:gd name="T35" fmla="*/ 182630 h 2648"/>
              <a:gd name="T36" fmla="*/ 723391 w 1824"/>
              <a:gd name="T37" fmla="*/ 190275 h 2648"/>
              <a:gd name="T38" fmla="*/ 694033 w 1824"/>
              <a:gd name="T39" fmla="*/ 203866 h 2648"/>
              <a:gd name="T40" fmla="*/ 654891 w 1824"/>
              <a:gd name="T41" fmla="*/ 225951 h 2648"/>
              <a:gd name="T42" fmla="*/ 606715 w 1824"/>
              <a:gd name="T43" fmla="*/ 256531 h 2648"/>
              <a:gd name="T44" fmla="*/ 553270 w 1824"/>
              <a:gd name="T45" fmla="*/ 297304 h 2648"/>
              <a:gd name="T46" fmla="*/ 493803 w 1824"/>
              <a:gd name="T47" fmla="*/ 349970 h 2648"/>
              <a:gd name="T48" fmla="*/ 432077 w 1824"/>
              <a:gd name="T49" fmla="*/ 416226 h 2648"/>
              <a:gd name="T50" fmla="*/ 368094 w 1824"/>
              <a:gd name="T51" fmla="*/ 495224 h 2648"/>
              <a:gd name="T52" fmla="*/ 301852 w 1824"/>
              <a:gd name="T53" fmla="*/ 592060 h 2648"/>
              <a:gd name="T54" fmla="*/ 237868 w 1824"/>
              <a:gd name="T55" fmla="*/ 704186 h 2648"/>
              <a:gd name="T56" fmla="*/ 176896 w 1824"/>
              <a:gd name="T57" fmla="*/ 835000 h 2648"/>
              <a:gd name="T58" fmla="*/ 118181 w 1824"/>
              <a:gd name="T59" fmla="*/ 986201 h 2648"/>
              <a:gd name="T60" fmla="*/ 66242 w 1824"/>
              <a:gd name="T61" fmla="*/ 1157788 h 2648"/>
              <a:gd name="T62" fmla="*/ 20324 w 1824"/>
              <a:gd name="T63" fmla="*/ 1351460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6" name="Рисунок 25" descr="gfc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571612"/>
            <a:ext cx="1809524" cy="69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6" name="TextBox 33"/>
          <p:cNvSpPr txBox="1">
            <a:spLocks noChangeArrowheads="1"/>
          </p:cNvSpPr>
          <p:nvPr/>
        </p:nvSpPr>
        <p:spPr bwMode="auto">
          <a:xfrm>
            <a:off x="642938" y="142875"/>
            <a:ext cx="86439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Calibri" pitchFamily="34" charset="0"/>
              </a:rPr>
              <a:t>Малый бизнес в России после кризиса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Статистика:</a:t>
            </a:r>
          </a:p>
        </p:txBody>
      </p:sp>
      <p:graphicFrame>
        <p:nvGraphicFramePr>
          <p:cNvPr id="16391" name="Диаграмма 7"/>
          <p:cNvGraphicFramePr>
            <a:graphicFrameLocks/>
          </p:cNvGraphicFramePr>
          <p:nvPr/>
        </p:nvGraphicFramePr>
        <p:xfrm>
          <a:off x="163513" y="1346200"/>
          <a:ext cx="8816975" cy="4991100"/>
        </p:xfrm>
        <a:graphic>
          <a:graphicData uri="http://schemas.openxmlformats.org/presentationml/2006/ole">
            <p:oleObj spid="_x0000_s16391" r:id="rId3" imgW="8815580" imgH="4993057" progId="Excel.Sheet.8">
              <p:embed/>
            </p:oleObj>
          </a:graphicData>
        </a:graphic>
      </p:graphicFrame>
      <p:pic>
        <p:nvPicPr>
          <p:cNvPr id="1639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357188" y="6357938"/>
            <a:ext cx="7858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* Статистика по малым и микро  предприятиям за 2010 год уточняется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обложка_монитори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29923">
            <a:off x="6427788" y="992188"/>
            <a:ext cx="2424112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TextBox 33"/>
          <p:cNvSpPr txBox="1">
            <a:spLocks noChangeArrowheads="1"/>
          </p:cNvSpPr>
          <p:nvPr/>
        </p:nvSpPr>
        <p:spPr bwMode="auto">
          <a:xfrm>
            <a:off x="642938" y="142875"/>
            <a:ext cx="86439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Calibri" pitchFamily="34" charset="0"/>
              </a:rPr>
              <a:t>Малый бизнес в России после кризиса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4429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Исследование ОПОРЫ РОССИИ:</a:t>
            </a:r>
          </a:p>
        </p:txBody>
      </p:sp>
      <p:sp>
        <p:nvSpPr>
          <p:cNvPr id="17416" name="TextBox 7"/>
          <p:cNvSpPr txBox="1">
            <a:spLocks/>
          </p:cNvSpPr>
          <p:nvPr/>
        </p:nvSpPr>
        <p:spPr bwMode="auto">
          <a:xfrm>
            <a:off x="214313" y="1428750"/>
            <a:ext cx="6357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Регулярный  «Мониторинг  состояния малого и среднего бизнеса России в условиях  кризиса, 2009 – 2010 гг.»</a:t>
            </a:r>
          </a:p>
        </p:txBody>
      </p:sp>
      <p:pic>
        <p:nvPicPr>
          <p:cNvPr id="17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644525" y="3916363"/>
            <a:ext cx="571500" cy="92868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142875" y="3187700"/>
            <a:ext cx="1500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Кадровая проблема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001838" y="3929063"/>
            <a:ext cx="571500" cy="92868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1430338" y="3201988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>
                <a:latin typeface="Calibri" pitchFamily="34" charset="0"/>
              </a:rPr>
              <a:t>Административное</a:t>
            </a:r>
            <a:r>
              <a:rPr lang="ru-RU" sz="1600">
                <a:latin typeface="Calibri" pitchFamily="34" charset="0"/>
              </a:rPr>
              <a:t> давление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943350" y="3929063"/>
            <a:ext cx="571500" cy="928687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3286125" y="2559050"/>
            <a:ext cx="185896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Противоправные действия со стороны </a:t>
            </a:r>
            <a:r>
              <a:rPr lang="ru-RU" sz="1400">
                <a:latin typeface="Calibri" pitchFamily="34" charset="0"/>
              </a:rPr>
              <a:t>правоохранительных</a:t>
            </a:r>
            <a:r>
              <a:rPr lang="ru-RU" sz="1600">
                <a:latin typeface="Calibri" pitchFamily="34" charset="0"/>
              </a:rPr>
              <a:t> органов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573088" y="5715000"/>
            <a:ext cx="571500" cy="928688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5" name="TextBox 21"/>
          <p:cNvSpPr txBox="1">
            <a:spLocks noChangeArrowheads="1"/>
          </p:cNvSpPr>
          <p:nvPr/>
        </p:nvSpPr>
        <p:spPr bwMode="auto">
          <a:xfrm>
            <a:off x="71438" y="4987925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Спад спроса на продукцию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2073275" y="5727700"/>
            <a:ext cx="571500" cy="928688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7" name="TextBox 24"/>
          <p:cNvSpPr txBox="1">
            <a:spLocks noChangeArrowheads="1"/>
          </p:cNvSpPr>
          <p:nvPr/>
        </p:nvSpPr>
        <p:spPr bwMode="auto">
          <a:xfrm>
            <a:off x="1571625" y="5000625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Дефицит финансов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930650" y="5727700"/>
            <a:ext cx="571500" cy="928688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9" name="TextBox 28"/>
          <p:cNvSpPr txBox="1">
            <a:spLocks noChangeArrowheads="1"/>
          </p:cNvSpPr>
          <p:nvPr/>
        </p:nvSpPr>
        <p:spPr bwMode="auto">
          <a:xfrm>
            <a:off x="3429000" y="5000625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Повышение тарифов</a:t>
            </a:r>
          </a:p>
        </p:txBody>
      </p:sp>
      <p:sp>
        <p:nvSpPr>
          <p:cNvPr id="33" name="Стрелка вниз 32"/>
          <p:cNvSpPr/>
          <p:nvPr/>
        </p:nvSpPr>
        <p:spPr>
          <a:xfrm flipV="1">
            <a:off x="6156325" y="4065588"/>
            <a:ext cx="571500" cy="100012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1" name="TextBox 34"/>
          <p:cNvSpPr txBox="1">
            <a:spLocks noChangeArrowheads="1"/>
          </p:cNvSpPr>
          <p:nvPr/>
        </p:nvSpPr>
        <p:spPr bwMode="auto">
          <a:xfrm>
            <a:off x="5715000" y="5065713"/>
            <a:ext cx="1500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Увеличение доступности финансовых ресурсов</a:t>
            </a:r>
          </a:p>
        </p:txBody>
      </p:sp>
      <p:sp>
        <p:nvSpPr>
          <p:cNvPr id="36" name="Стрелка вниз 35"/>
          <p:cNvSpPr/>
          <p:nvPr/>
        </p:nvSpPr>
        <p:spPr>
          <a:xfrm flipV="1">
            <a:off x="7800975" y="4065588"/>
            <a:ext cx="571500" cy="100012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3" name="TextBox 36"/>
          <p:cNvSpPr txBox="1">
            <a:spLocks noChangeArrowheads="1"/>
          </p:cNvSpPr>
          <p:nvPr/>
        </p:nvSpPr>
        <p:spPr bwMode="auto">
          <a:xfrm>
            <a:off x="7358063" y="5065713"/>
            <a:ext cx="1500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Облегчение процесса поиска недвижимости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7" name="TextBox 33"/>
          <p:cNvSpPr txBox="1">
            <a:spLocks noChangeArrowheads="1"/>
          </p:cNvSpPr>
          <p:nvPr/>
        </p:nvSpPr>
        <p:spPr bwMode="auto">
          <a:xfrm>
            <a:off x="642938" y="142875"/>
            <a:ext cx="86439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Calibri" pitchFamily="34" charset="0"/>
              </a:rPr>
              <a:t>Малый бизнес в России после кризиса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Правительственный прогноз выхода из кризиса:</a:t>
            </a:r>
          </a:p>
        </p:txBody>
      </p:sp>
      <p:pic>
        <p:nvPicPr>
          <p:cNvPr id="1843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143375"/>
            <a:ext cx="15001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928938" y="4071938"/>
            <a:ext cx="5929312" cy="2214562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42" name="TextBox 14"/>
          <p:cNvSpPr txBox="1">
            <a:spLocks noChangeArrowheads="1"/>
          </p:cNvSpPr>
          <p:nvPr/>
        </p:nvSpPr>
        <p:spPr bwMode="auto">
          <a:xfrm>
            <a:off x="3214688" y="4357688"/>
            <a:ext cx="5500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alibri" pitchFamily="34" charset="0"/>
              </a:rPr>
              <a:t>«Я думаю, что в 2012 году мы полностью восстановим объемы нашего валового внутреннего продукта. И тогда можно будет говорить о том, что мы кризис преодолели. Сейчас мы находимся в тренде выхода из кризиса».</a:t>
            </a:r>
          </a:p>
          <a:p>
            <a:r>
              <a:rPr lang="ru-RU" i="1">
                <a:latin typeface="Calibri" pitchFamily="34" charset="0"/>
              </a:rPr>
              <a:t>Путин В.В. </a:t>
            </a:r>
          </a:p>
        </p:txBody>
      </p:sp>
      <p:pic>
        <p:nvPicPr>
          <p:cNvPr id="184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490663"/>
            <a:ext cx="1514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000375" y="1571625"/>
            <a:ext cx="5929313" cy="1785938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«К 2020 году 60 – 70 процентов активного населения страны должны заниматься предпринимательской деятельностью».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Медведев Д.А.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61" name="TextBox 33"/>
          <p:cNvSpPr txBox="1">
            <a:spLocks noChangeArrowheads="1"/>
          </p:cNvSpPr>
          <p:nvPr/>
        </p:nvSpPr>
        <p:spPr bwMode="auto">
          <a:xfrm>
            <a:off x="785813" y="142875"/>
            <a:ext cx="80724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Calibri" pitchFamily="34" charset="0"/>
              </a:rPr>
              <a:t>Основные проблемы малого и среднего бизнеса</a:t>
            </a:r>
          </a:p>
        </p:txBody>
      </p:sp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4375"/>
            <a:ext cx="4635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750" y="2986088"/>
            <a:ext cx="4500563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28750" y="4271963"/>
            <a:ext cx="4500563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28750" y="5486400"/>
            <a:ext cx="4500563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6" name="TextBox 16"/>
          <p:cNvSpPr txBox="1">
            <a:spLocks noChangeArrowheads="1"/>
          </p:cNvSpPr>
          <p:nvPr/>
        </p:nvSpPr>
        <p:spPr bwMode="auto">
          <a:xfrm>
            <a:off x="1571625" y="302736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Налоги</a:t>
            </a:r>
          </a:p>
        </p:txBody>
      </p:sp>
      <p:sp>
        <p:nvSpPr>
          <p:cNvPr id="19467" name="TextBox 17"/>
          <p:cNvSpPr txBox="1">
            <a:spLocks noChangeArrowheads="1"/>
          </p:cNvSpPr>
          <p:nvPr/>
        </p:nvSpPr>
        <p:spPr bwMode="auto">
          <a:xfrm>
            <a:off x="1571625" y="431006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Имущественные вопросы</a:t>
            </a:r>
          </a:p>
        </p:txBody>
      </p: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1571625" y="5522913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Рост тарифов</a:t>
            </a:r>
          </a:p>
        </p:txBody>
      </p:sp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3638" y="5272088"/>
            <a:ext cx="15430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2271713"/>
            <a:ext cx="20526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3771900"/>
            <a:ext cx="185737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верх 21"/>
          <p:cNvSpPr/>
          <p:nvPr/>
        </p:nvSpPr>
        <p:spPr>
          <a:xfrm>
            <a:off x="6000750" y="5129213"/>
            <a:ext cx="857250" cy="1143000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28750" y="1571625"/>
            <a:ext cx="4500563" cy="571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4" name="TextBox 25"/>
          <p:cNvSpPr txBox="1">
            <a:spLocks noChangeArrowheads="1"/>
          </p:cNvSpPr>
          <p:nvPr/>
        </p:nvSpPr>
        <p:spPr bwMode="auto">
          <a:xfrm>
            <a:off x="1571625" y="161448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Кадры</a:t>
            </a:r>
          </a:p>
        </p:txBody>
      </p:sp>
      <p:pic>
        <p:nvPicPr>
          <p:cNvPr id="1947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857250"/>
            <a:ext cx="627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928688"/>
            <a:ext cx="627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285875"/>
            <a:ext cx="627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7" name="TextBox 33"/>
          <p:cNvSpPr txBox="1">
            <a:spLocks noChangeArrowheads="1"/>
          </p:cNvSpPr>
          <p:nvPr/>
        </p:nvSpPr>
        <p:spPr bwMode="auto">
          <a:xfrm>
            <a:off x="785813" y="142875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ОПОРА РОССИИ – профессиональный лоббист интересов малого бизнеса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Структура организации: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99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340504" y="2428868"/>
            <a:ext cx="2374900" cy="180975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aseline="0" dirty="0">
                <a:solidFill>
                  <a:sysClr val="windowText" lastClr="000000"/>
                </a:solidFill>
                <a:latin typeface="+mn-lt"/>
              </a:rPr>
              <a:t>Объединение предпринимательских организаций работодателей малого и среднего бизнеса </a:t>
            </a:r>
            <a:br>
              <a:rPr lang="ru-RU" sz="1700" baseline="0" dirty="0">
                <a:solidFill>
                  <a:sysClr val="windowText" lastClr="000000"/>
                </a:solidFill>
                <a:latin typeface="+mn-lt"/>
              </a:rPr>
            </a:br>
            <a:r>
              <a:rPr lang="ru-RU" sz="1700" baseline="0" dirty="0">
                <a:solidFill>
                  <a:sysClr val="windowText" lastClr="000000"/>
                </a:solidFill>
                <a:latin typeface="+mn-lt"/>
              </a:rPr>
              <a:t>«ОПОРА МСБ» </a:t>
            </a:r>
          </a:p>
        </p:txBody>
      </p:sp>
      <p:sp>
        <p:nvSpPr>
          <p:cNvPr id="20" name="Блок-схема: извлечение 19"/>
          <p:cNvSpPr>
            <a:spLocks noChangeArrowheads="1"/>
          </p:cNvSpPr>
          <p:nvPr/>
        </p:nvSpPr>
        <p:spPr bwMode="auto">
          <a:xfrm>
            <a:off x="571472" y="1500174"/>
            <a:ext cx="8215370" cy="849326"/>
          </a:xfrm>
          <a:prstGeom prst="flowChartExtra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0000" tIns="46800" rIns="90000" bIns="46800" anchor="ctr"/>
          <a:lstStyle/>
          <a:p>
            <a:pPr algn="ctr" eaLnBrk="0" hangingPunct="0">
              <a:defRPr/>
            </a:pPr>
            <a:endParaRPr lang="ru-RU" sz="1000" b="1" baseline="0">
              <a:latin typeface="+mn-lt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14348" y="2412993"/>
            <a:ext cx="2428891" cy="182563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latin typeface="+mn-lt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224204" y="2412993"/>
            <a:ext cx="3029892" cy="182563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latin typeface="+mn-lt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14348" y="2524125"/>
            <a:ext cx="2374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700" baseline="0" dirty="0">
                <a:solidFill>
                  <a:srgbClr val="000000"/>
                </a:solidFill>
                <a:latin typeface="+mn-lt"/>
              </a:rPr>
              <a:t>Объединение предпринимательских организаций России </a:t>
            </a:r>
            <a:br>
              <a:rPr lang="ru-RU" sz="1700" baseline="0" dirty="0">
                <a:solidFill>
                  <a:srgbClr val="000000"/>
                </a:solidFill>
                <a:latin typeface="+mn-lt"/>
              </a:rPr>
            </a:br>
            <a:r>
              <a:rPr lang="ru-RU" sz="1700" baseline="0" dirty="0">
                <a:solidFill>
                  <a:srgbClr val="000000"/>
                </a:solidFill>
                <a:latin typeface="+mn-lt"/>
              </a:rPr>
              <a:t>«ОПОРА»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335348" y="2524125"/>
            <a:ext cx="2736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700" baseline="0" dirty="0">
                <a:solidFill>
                  <a:srgbClr val="000000"/>
                </a:solidFill>
                <a:latin typeface="+mn-lt"/>
              </a:rPr>
              <a:t>Общероссийская общественная </a:t>
            </a:r>
          </a:p>
          <a:p>
            <a:pPr algn="ctr"/>
            <a:r>
              <a:rPr lang="ru-RU" sz="1700" baseline="0" dirty="0">
                <a:solidFill>
                  <a:srgbClr val="000000"/>
                </a:solidFill>
                <a:latin typeface="+mn-lt"/>
              </a:rPr>
              <a:t>организация </a:t>
            </a:r>
            <a:br>
              <a:rPr lang="ru-RU" sz="1700" baseline="0" dirty="0">
                <a:solidFill>
                  <a:srgbClr val="000000"/>
                </a:solidFill>
                <a:latin typeface="+mn-lt"/>
              </a:rPr>
            </a:br>
            <a:r>
              <a:rPr lang="ru-RU" sz="1700" baseline="0" dirty="0">
                <a:solidFill>
                  <a:srgbClr val="000000"/>
                </a:solidFill>
                <a:latin typeface="+mn-lt"/>
              </a:rPr>
              <a:t>малого и среднего предпринимательства «ОПОРА РОССИИ»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714348" y="4279898"/>
            <a:ext cx="2428891" cy="95885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latin typeface="+mn-lt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3214678" y="4311648"/>
            <a:ext cx="3071834" cy="49848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latin typeface="+mn-lt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6353192" y="4279899"/>
            <a:ext cx="2362211" cy="97313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latin typeface="+mn-lt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3214678" y="4845056"/>
            <a:ext cx="3071834" cy="3937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latin typeface="+mn-lt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714348" y="5305437"/>
            <a:ext cx="8001056" cy="766769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8000">
                <a:schemeClr val="accent5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aseline="0">
              <a:latin typeface="+mn-lt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389063" y="5312455"/>
            <a:ext cx="6481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aseline="0" dirty="0">
                <a:solidFill>
                  <a:srgbClr val="000000"/>
                </a:solidFill>
                <a:latin typeface="+mn-lt"/>
              </a:rPr>
              <a:t>370 000 предпринимателей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3117862" y="4269915"/>
            <a:ext cx="3168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aseline="0" dirty="0">
                <a:solidFill>
                  <a:srgbClr val="000000"/>
                </a:solidFill>
                <a:latin typeface="+mn-lt"/>
              </a:rPr>
              <a:t>81</a:t>
            </a:r>
            <a:r>
              <a:rPr lang="ru-RU" sz="2200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1600" baseline="0" dirty="0" smtClean="0">
                <a:solidFill>
                  <a:srgbClr val="000000"/>
                </a:solidFill>
                <a:latin typeface="+mn-lt"/>
              </a:rPr>
              <a:t>региональное отделение</a:t>
            </a:r>
            <a:endParaRPr lang="ru-RU" sz="1600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780287" y="4066254"/>
            <a:ext cx="23050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aseline="0" dirty="0">
                <a:solidFill>
                  <a:srgbClr val="000000"/>
                </a:solidFill>
                <a:latin typeface="+mn-lt"/>
              </a:rPr>
              <a:t>125 отраслевых союзов и ассоциаций</a:t>
            </a: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6353179" y="4095750"/>
            <a:ext cx="23050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aseline="0">
                <a:solidFill>
                  <a:srgbClr val="000000"/>
                </a:solidFill>
                <a:latin typeface="+mn-lt"/>
              </a:rPr>
              <a:t>42</a:t>
            </a:r>
            <a:br>
              <a:rPr lang="ru-RU" sz="2000" baseline="0">
                <a:solidFill>
                  <a:srgbClr val="000000"/>
                </a:solidFill>
                <a:latin typeface="+mn-lt"/>
              </a:rPr>
            </a:br>
            <a:r>
              <a:rPr lang="ru-RU" sz="2000" baseline="0">
                <a:solidFill>
                  <a:srgbClr val="000000"/>
                </a:solidFill>
                <a:latin typeface="+mn-lt"/>
              </a:rPr>
              <a:t>региональные организации</a:t>
            </a: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3035152" y="4750467"/>
            <a:ext cx="332279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baseline="0" dirty="0">
                <a:solidFill>
                  <a:srgbClr val="000000"/>
                </a:solidFill>
                <a:latin typeface="+mn-lt"/>
              </a:rPr>
              <a:t>254 </a:t>
            </a:r>
            <a:r>
              <a:rPr lang="ru-RU" baseline="0" dirty="0">
                <a:solidFill>
                  <a:srgbClr val="000000"/>
                </a:solidFill>
                <a:latin typeface="+mn-lt"/>
              </a:rPr>
              <a:t>местных отделения</a:t>
            </a:r>
          </a:p>
        </p:txBody>
      </p:sp>
      <p:pic>
        <p:nvPicPr>
          <p:cNvPr id="39" name="Picture 30" descr="opora_flag-100x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225" y="15716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3314700" y="1806575"/>
            <a:ext cx="3168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aseline="0" dirty="0">
                <a:solidFill>
                  <a:srgbClr val="000000"/>
                </a:solidFill>
                <a:latin typeface="+mn-lt"/>
              </a:rPr>
              <a:t>ОПОРА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7" name="TextBox 33"/>
          <p:cNvSpPr txBox="1">
            <a:spLocks noChangeArrowheads="1"/>
          </p:cNvSpPr>
          <p:nvPr/>
        </p:nvSpPr>
        <p:spPr bwMode="auto">
          <a:xfrm>
            <a:off x="785813" y="142875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ОПОРА РОССИИ – профессиональный лоббист интересов малого бизнеса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Направления деятельности:</a:t>
            </a:r>
          </a:p>
        </p:txBody>
      </p:sp>
      <p:pic>
        <p:nvPicPr>
          <p:cNvPr id="399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68538" y="1643063"/>
          <a:ext cx="862012" cy="862012"/>
        </p:xfrm>
        <a:graphic>
          <a:graphicData uri="http://schemas.openxmlformats.org/presentationml/2006/ole">
            <p:oleObj spid="_x0000_s63490" r:id="rId4" imgW="1066291" imgH="1066291" progId="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Grp="1" noChangeAspect="1"/>
          </p:cNvGraphicFramePr>
          <p:nvPr/>
        </p:nvGraphicFramePr>
        <p:xfrm>
          <a:off x="2270125" y="2582863"/>
          <a:ext cx="879475" cy="858837"/>
        </p:xfrm>
        <a:graphic>
          <a:graphicData uri="http://schemas.openxmlformats.org/presentationml/2006/ole">
            <p:oleObj spid="_x0000_s63491" r:id="rId5" imgW="1066291" imgH="1041270" progId="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Grp="1" noChangeAspect="1"/>
          </p:cNvGraphicFramePr>
          <p:nvPr/>
        </p:nvGraphicFramePr>
        <p:xfrm>
          <a:off x="2270125" y="3506788"/>
          <a:ext cx="871538" cy="862012"/>
        </p:xfrm>
        <a:graphic>
          <a:graphicData uri="http://schemas.openxmlformats.org/presentationml/2006/ole">
            <p:oleObj spid="_x0000_s63492" r:id="rId6" imgW="1053597" imgH="1041270" progId="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Grp="1" noChangeAspect="1"/>
          </p:cNvGraphicFramePr>
          <p:nvPr/>
        </p:nvGraphicFramePr>
        <p:xfrm>
          <a:off x="2268538" y="4451350"/>
          <a:ext cx="863600" cy="863600"/>
        </p:xfrm>
        <a:graphic>
          <a:graphicData uri="http://schemas.openxmlformats.org/presentationml/2006/ole">
            <p:oleObj spid="_x0000_s63493" r:id="rId7" imgW="1066291" imgH="1066291" progId="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2268538" y="5368925"/>
          <a:ext cx="871537" cy="862013"/>
        </p:xfrm>
        <a:graphic>
          <a:graphicData uri="http://schemas.openxmlformats.org/presentationml/2006/ole">
            <p:oleObj spid="_x0000_s63494" r:id="rId8" imgW="1041270" imgH="1028571" progId="">
              <p:embed/>
            </p:oleObj>
          </a:graphicData>
        </a:graphic>
      </p:graphicFrame>
      <p:sp>
        <p:nvSpPr>
          <p:cNvPr id="39950" name="TextBox 13"/>
          <p:cNvSpPr txBox="1">
            <a:spLocks noChangeArrowheads="1"/>
          </p:cNvSpPr>
          <p:nvPr/>
        </p:nvSpPr>
        <p:spPr bwMode="auto">
          <a:xfrm>
            <a:off x="3286125" y="1714500"/>
            <a:ext cx="542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Консультации с органами власти, </a:t>
            </a:r>
          </a:p>
          <a:p>
            <a:r>
              <a:rPr lang="ru-RU">
                <a:latin typeface="Calibri" pitchFamily="34" charset="0"/>
              </a:rPr>
              <a:t>экспертиза законодательных актов</a:t>
            </a:r>
          </a:p>
        </p:txBody>
      </p:sp>
      <p:sp>
        <p:nvSpPr>
          <p:cNvPr id="39951" name="TextBox 14"/>
          <p:cNvSpPr txBox="1">
            <a:spLocks noChangeArrowheads="1"/>
          </p:cNvSpPr>
          <p:nvPr/>
        </p:nvSpPr>
        <p:spPr bwMode="auto">
          <a:xfrm>
            <a:off x="3286125" y="2727325"/>
            <a:ext cx="542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Продвижение интересов МСП в регионах</a:t>
            </a:r>
          </a:p>
        </p:txBody>
      </p:sp>
      <p:sp>
        <p:nvSpPr>
          <p:cNvPr id="39952" name="TextBox 15"/>
          <p:cNvSpPr txBox="1">
            <a:spLocks noChangeArrowheads="1"/>
          </p:cNvSpPr>
          <p:nvPr/>
        </p:nvSpPr>
        <p:spPr bwMode="auto">
          <a:xfrm>
            <a:off x="3286125" y="371475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Аналитическая работа: исследования, опросы</a:t>
            </a:r>
          </a:p>
        </p:txBody>
      </p:sp>
      <p:sp>
        <p:nvSpPr>
          <p:cNvPr id="39953" name="TextBox 16"/>
          <p:cNvSpPr txBox="1">
            <a:spLocks noChangeArrowheads="1"/>
          </p:cNvSpPr>
          <p:nvPr/>
        </p:nvSpPr>
        <p:spPr bwMode="auto">
          <a:xfrm>
            <a:off x="3286125" y="4630738"/>
            <a:ext cx="542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Защита прав предпринимателей</a:t>
            </a:r>
          </a:p>
        </p:txBody>
      </p:sp>
      <p:sp>
        <p:nvSpPr>
          <p:cNvPr id="39954" name="TextBox 17"/>
          <p:cNvSpPr txBox="1">
            <a:spLocks noChangeArrowheads="1"/>
          </p:cNvSpPr>
          <p:nvPr/>
        </p:nvSpPr>
        <p:spPr bwMode="auto">
          <a:xfrm>
            <a:off x="3286125" y="5548313"/>
            <a:ext cx="5429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Международная деятельность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0" y="642938"/>
            <a:ext cx="91440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5719" y="607219"/>
            <a:ext cx="12128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23858" y="1214422"/>
            <a:ext cx="756000" cy="1588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70769" y="927894"/>
            <a:ext cx="571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73" name="TextBox 33"/>
          <p:cNvSpPr txBox="1">
            <a:spLocks noChangeArrowheads="1"/>
          </p:cNvSpPr>
          <p:nvPr/>
        </p:nvSpPr>
        <p:spPr bwMode="auto">
          <a:xfrm>
            <a:off x="785813" y="142875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ОПОРА РОССИИ – профессиональный лоббист интересов малого бизнеса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714375"/>
            <a:ext cx="692943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Система информирования предпринимателей:</a:t>
            </a:r>
          </a:p>
        </p:txBody>
      </p:sp>
      <p:pic>
        <p:nvPicPr>
          <p:cNvPr id="4097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12788"/>
            <a:ext cx="4635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7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33350" y="1268413"/>
          <a:ext cx="2509838" cy="3097212"/>
        </p:xfrm>
        <a:graphic>
          <a:graphicData uri="http://schemas.openxmlformats.org/presentationml/2006/ole">
            <p:oleObj spid="_x0000_s40967" r:id="rId4" imgW="4368254" imgH="5841270" progId="">
              <p:embed/>
            </p:oleObj>
          </a:graphicData>
        </a:graphic>
      </p:graphicFrame>
      <p:sp>
        <p:nvSpPr>
          <p:cNvPr id="40976" name="Rectangle 3"/>
          <p:cNvSpPr>
            <a:spLocks noChangeArrowheads="1"/>
          </p:cNvSpPr>
          <p:nvPr/>
        </p:nvSpPr>
        <p:spPr bwMode="auto">
          <a:xfrm>
            <a:off x="77788" y="4437063"/>
            <a:ext cx="2747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Портал «ОПОРА-КРЕДИТ»</a:t>
            </a:r>
          </a:p>
          <a:p>
            <a:pPr algn="ctr"/>
            <a:r>
              <a:rPr lang="en-US" sz="2000">
                <a:latin typeface="Calibri" pitchFamily="34" charset="0"/>
                <a:hlinkClick r:id="rId5"/>
              </a:rPr>
              <a:t>www</a:t>
            </a:r>
            <a:r>
              <a:rPr lang="ru-RU" sz="2000">
                <a:latin typeface="Calibri" pitchFamily="34" charset="0"/>
                <a:hlinkClick r:id="rId5"/>
              </a:rPr>
              <a:t>.</a:t>
            </a:r>
            <a:r>
              <a:rPr lang="en-US" sz="2000">
                <a:latin typeface="Calibri" pitchFamily="34" charset="0"/>
                <a:hlinkClick r:id="rId5"/>
              </a:rPr>
              <a:t>opora-credit.ru</a:t>
            </a:r>
            <a:endParaRPr lang="ru-RU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 </a:t>
            </a:r>
            <a:endParaRPr lang="ru-RU" sz="2000">
              <a:latin typeface="Calibri" pitchFamily="34" charset="0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2871788" y="1357313"/>
          <a:ext cx="3192462" cy="2946400"/>
        </p:xfrm>
        <a:graphic>
          <a:graphicData uri="http://schemas.openxmlformats.org/presentationml/2006/ole">
            <p:oleObj spid="_x0000_s40968" r:id="rId6" imgW="17993651" imgH="17993651" progId="">
              <p:embed/>
            </p:oleObj>
          </a:graphicData>
        </a:graphic>
      </p:graphicFrame>
      <p:pic>
        <p:nvPicPr>
          <p:cNvPr id="40977" name="Picture 7" descr="скри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1517650"/>
            <a:ext cx="2806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8" name="Rectangle 8"/>
          <p:cNvSpPr>
            <a:spLocks noChangeArrowheads="1"/>
          </p:cNvSpPr>
          <p:nvPr/>
        </p:nvSpPr>
        <p:spPr bwMode="auto">
          <a:xfrm>
            <a:off x="3103563" y="4122738"/>
            <a:ext cx="27479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r>
              <a:rPr lang="ru-RU" sz="1600">
                <a:latin typeface="Calibri" pitchFamily="34" charset="0"/>
              </a:rPr>
              <a:t>Портал «ОПОРА РОССИИ»</a:t>
            </a:r>
          </a:p>
          <a:p>
            <a:pPr algn="ctr"/>
            <a:r>
              <a:rPr lang="en-US" sz="2000">
                <a:latin typeface="Calibri" pitchFamily="34" charset="0"/>
                <a:hlinkClick r:id="rId8"/>
              </a:rPr>
              <a:t>www</a:t>
            </a:r>
            <a:r>
              <a:rPr lang="ru-RU" sz="2000">
                <a:latin typeface="Calibri" pitchFamily="34" charset="0"/>
                <a:hlinkClick r:id="rId8"/>
              </a:rPr>
              <a:t>.</a:t>
            </a:r>
            <a:r>
              <a:rPr lang="en-US" sz="2000">
                <a:latin typeface="Calibri" pitchFamily="34" charset="0"/>
                <a:hlinkClick r:id="rId8"/>
              </a:rPr>
              <a:t>opora.ru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40979" name="Freeform 51"/>
          <p:cNvSpPr>
            <a:spLocks/>
          </p:cNvSpPr>
          <p:nvPr/>
        </p:nvSpPr>
        <p:spPr bwMode="gray">
          <a:xfrm rot="-9046684">
            <a:off x="7488238" y="5013325"/>
            <a:ext cx="446087" cy="720725"/>
          </a:xfrm>
          <a:custGeom>
            <a:avLst/>
            <a:gdLst>
              <a:gd name="T0" fmla="*/ 360188865 w 1824"/>
              <a:gd name="T1" fmla="*/ 2147483647 h 2648"/>
              <a:gd name="T2" fmla="*/ 1620849344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1215622456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3366FF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40980" name="Freeform 51"/>
          <p:cNvSpPr>
            <a:spLocks/>
          </p:cNvSpPr>
          <p:nvPr/>
        </p:nvSpPr>
        <p:spPr bwMode="gray">
          <a:xfrm rot="9163311" flipH="1">
            <a:off x="1389063" y="5013325"/>
            <a:ext cx="568325" cy="647700"/>
          </a:xfrm>
          <a:custGeom>
            <a:avLst/>
            <a:gdLst>
              <a:gd name="T0" fmla="*/ 584634743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1829570332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1973117311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3366FF"/>
          </a:solidFill>
          <a:ln w="0">
            <a:noFill/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40981" name="AutoShape 12"/>
          <p:cNvSpPr>
            <a:spLocks noChangeArrowheads="1"/>
          </p:cNvSpPr>
          <p:nvPr/>
        </p:nvSpPr>
        <p:spPr bwMode="auto">
          <a:xfrm>
            <a:off x="4368800" y="5084763"/>
            <a:ext cx="233363" cy="288925"/>
          </a:xfrm>
          <a:prstGeom prst="downArrow">
            <a:avLst>
              <a:gd name="adj1" fmla="val 50000"/>
              <a:gd name="adj2" fmla="val 30952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82" name="Rectangle 13"/>
          <p:cNvSpPr>
            <a:spLocks noChangeArrowheads="1"/>
          </p:cNvSpPr>
          <p:nvPr/>
        </p:nvSpPr>
        <p:spPr bwMode="auto">
          <a:xfrm>
            <a:off x="2500313" y="5229225"/>
            <a:ext cx="429101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latin typeface="Calibri" pitchFamily="34" charset="0"/>
            </a:endParaRPr>
          </a:p>
          <a:p>
            <a:pPr algn="ctr"/>
            <a:r>
              <a:rPr lang="ru-RU" sz="1600">
                <a:latin typeface="Calibri" pitchFamily="34" charset="0"/>
              </a:rPr>
              <a:t>• Программы господдержки инноваций</a:t>
            </a:r>
          </a:p>
          <a:p>
            <a:pPr algn="ctr"/>
            <a:r>
              <a:rPr lang="ru-RU" sz="1600">
                <a:latin typeface="Calibri" pitchFamily="34" charset="0"/>
              </a:rPr>
              <a:t>• Кредитование инновационных проектов</a:t>
            </a:r>
          </a:p>
          <a:p>
            <a:pPr algn="ctr"/>
            <a:r>
              <a:rPr lang="ru-RU" sz="1600">
                <a:latin typeface="Calibri" pitchFamily="34" charset="0"/>
              </a:rPr>
              <a:t>• Изменения в законодательстве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en-US" sz="2000">
                <a:latin typeface="Calibri" pitchFamily="34" charset="0"/>
              </a:rPr>
              <a:t> 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40983" name="Rectangle 9"/>
          <p:cNvSpPr>
            <a:spLocks noChangeArrowheads="1"/>
          </p:cNvSpPr>
          <p:nvPr/>
        </p:nvSpPr>
        <p:spPr bwMode="auto">
          <a:xfrm>
            <a:off x="5929313" y="4437063"/>
            <a:ext cx="3432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Федеральный портал МСП</a:t>
            </a:r>
          </a:p>
          <a:p>
            <a:pPr algn="ctr"/>
            <a:r>
              <a:rPr lang="en-US" sz="1900">
                <a:latin typeface="Calibri" pitchFamily="34" charset="0"/>
                <a:hlinkClick r:id="rId9"/>
              </a:rPr>
              <a:t>www</a:t>
            </a:r>
            <a:r>
              <a:rPr lang="ru-RU" sz="1900">
                <a:latin typeface="Calibri" pitchFamily="34" charset="0"/>
                <a:hlinkClick r:id="rId9"/>
              </a:rPr>
              <a:t>.</a:t>
            </a:r>
            <a:r>
              <a:rPr lang="en-US" sz="1900">
                <a:latin typeface="Calibri" pitchFamily="34" charset="0"/>
                <a:hlinkClick r:id="rId9"/>
              </a:rPr>
              <a:t>smb.economy.gov.ru</a:t>
            </a:r>
            <a:endParaRPr lang="ru-RU" sz="19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1458</Words>
  <Application>Microsoft Office PowerPoint</Application>
  <PresentationFormat>Экран (4:3)</PresentationFormat>
  <Paragraphs>395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Лист Microsoft Office Excel 97-2003</vt:lpstr>
      <vt:lpstr>Тенденции развития малого и среднего предпринимательства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opora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turchaninova</dc:creator>
  <cp:lastModifiedBy>turchaninova</cp:lastModifiedBy>
  <cp:revision>145</cp:revision>
  <dcterms:created xsi:type="dcterms:W3CDTF">2011-04-13T07:10:23Z</dcterms:created>
  <dcterms:modified xsi:type="dcterms:W3CDTF">2011-04-20T13:20:40Z</dcterms:modified>
</cp:coreProperties>
</file>