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0" r:id="rId7"/>
    <p:sldId id="279" r:id="rId8"/>
    <p:sldId id="262" r:id="rId9"/>
    <p:sldId id="263" r:id="rId10"/>
    <p:sldId id="264" r:id="rId11"/>
    <p:sldId id="265" r:id="rId12"/>
    <p:sldId id="280" r:id="rId13"/>
    <p:sldId id="281" r:id="rId14"/>
    <p:sldId id="284" r:id="rId15"/>
    <p:sldId id="285" r:id="rId16"/>
    <p:sldId id="278" r:id="rId17"/>
    <p:sldId id="266" r:id="rId18"/>
    <p:sldId id="267" r:id="rId19"/>
    <p:sldId id="268" r:id="rId20"/>
    <p:sldId id="269" r:id="rId21"/>
    <p:sldId id="270" r:id="rId22"/>
    <p:sldId id="276" r:id="rId23"/>
    <p:sldId id="272" r:id="rId24"/>
    <p:sldId id="275" r:id="rId25"/>
    <p:sldId id="271" r:id="rId26"/>
    <p:sldId id="273" r:id="rId27"/>
    <p:sldId id="277" r:id="rId28"/>
    <p:sldId id="274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0EE"/>
    <a:srgbClr val="1EFE3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81795" autoAdjust="0"/>
  </p:normalViewPr>
  <p:slideViewPr>
    <p:cSldViewPr>
      <p:cViewPr varScale="1">
        <p:scale>
          <a:sx n="40" d="100"/>
          <a:sy n="40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BFE4C-A4FB-4C80-91AE-1D18AB68D85A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3F124-E641-4A89-B61F-7C983D330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Дополнительный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Вместо </a:t>
            </a:r>
            <a:r>
              <a:rPr lang="en-US" dirty="0" err="1" smtClean="0"/>
              <a:t>a,d</a:t>
            </a:r>
            <a:r>
              <a:rPr lang="en-US" baseline="0" dirty="0" smtClean="0"/>
              <a:t> </a:t>
            </a:r>
            <a:r>
              <a:rPr lang="ru-RU" baseline="0" dirty="0" smtClean="0"/>
              <a:t>группа избирателей,</a:t>
            </a:r>
            <a:r>
              <a:rPr lang="en-US" baseline="0" dirty="0" smtClean="0"/>
              <a:t> </a:t>
            </a:r>
            <a:r>
              <a:rPr lang="ru-RU" baseline="0" dirty="0" smtClean="0"/>
              <a:t>не участвовавшая в голосовании, получила </a:t>
            </a:r>
            <a:r>
              <a:rPr lang="en-US" baseline="0" dirty="0" err="1" smtClean="0"/>
              <a:t>a,c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литературе описаны несколько примеров, показывающих нарушение правилом передачи голосов различных свойств рационального выбора. В [1] показано отсутствие монотонности правила передачи голосов. В [7] продемонстрировано несколько нарушений: парадокс неявки (участие в выборах избирателей, голосующих за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приводит к его проигрышу), нарушение критерия Кондорсе и несоответствие свойству согласованности (если выбор по двум группам бюллетеней совпадает, то и выбор по объединенному профилю должен быть таким же). Н.Миллером в [6] построен пример, названный «эффектом бабочки» -  проявление некоторой хаотичности правила передачи голосов. Этот пример также демонстрирует принципиальную возможность манипулирования при выборе по правилу передачи голосов, так как небольшое изменение профиля предпочтений приводит к значительному изменению результата.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Проанализируем этот пример подробнее. В табл. 1 представлен исходный профиль предпочтений, числа обозначают количество избирателей в группе с данными предпочтениями. Первая строка отражает сумму голосов за кандидата по первым предпочтениям.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Исключение сначала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затем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происходит потому, что ни один из кандидатов не набирает квоту. Их голоса полностью переходят другим кандидатам в соответствии с предпочтениями избирателей.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первым превышает квоту, набрав 331 голос. Во всех этих бюллетенях (собственных и перешедших от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после исключения уже выбывших кандидатов следующим по предпочтениям стоит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Так как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набирает квоту, то на следующем этапе исключается кандидат с наименьшим числом голосов (кандидат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Его голоса передаются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которого образуется излишек (122 голоса), переходящий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Победители – кандидаты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При подсчете голосов не был специфицирован метод, реализующий правило передачи голосов, так как данный результат получится при использовании любого классического варианта правила передачи голосов.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Представим, что 2 избирателя из первой группы изменили свои предпочтения на паре альтернатив с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≻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≻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 этом остальные 999 избирателей сохранили свои предпочтения неизменными (см. табл. 3). 2 бюллетеня необходимы, чтобы не создавать ситуации несравнимости.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 как количество избирателей осталось прежним, то квота не изменилась. Первым проходит исключение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приводящее к избранию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Весь образовавшийся излишек (17 голосов) переходит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Так как на следующем этапе никто из кандидатов не набирает квоту, происходит исключение кандидата с наименьшим количеством голосов (кандидат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Его голоса согласно последующим предпочтениям переходят кандидатам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Исключение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добавляет голоса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Во всех  голосах, собранных у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следующим по предпочтениям (при изъятии из профиля предпочтений избранных и исключенных кандидатов) стоит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итоге побеждают кандидаты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данном примере не важно, какое из правил передачи голосов используется.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 как количество избирателей осталось прежним, то квота не изменилась. Первым проходит исключение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приводящее к избранию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Весь образовавшийся излишек (17 голосов) переходит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Так как на следующем этапе никто из кандидатов не набирает квоту, происходит исключение кандидата с наименьшим количеством голосов (кандидат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Его голоса согласно последующим предпочтениям переходят кандидатам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Исключение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добавляет голоса кандидату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Во всех  голосах, собранных у кандидата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следующим по предпочтениям (при изъятии из профиля предпочтений избранных и исключенных кандидатов) стоит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итоге побеждают кандидаты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данном примере не важно, какое из правил передачи голосов используется. 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Таким образом, минимальное изменение (у двух избирателей) профиля приводит к полному изменению множества победителей (с {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на {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}), более того, кандидат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потерявший часть своих голосов, становится победителем. Данный пример, показывающий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немонотонность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в некотором смысле хаотичность правила передачи голосов, делает малопродуктивным использование в качестве критерия классическую аксиоматику рационального выбора.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i="1" dirty="0" smtClean="0"/>
              <a:t>Независимость от предыстории</a:t>
            </a:r>
            <a:r>
              <a:rPr lang="ru-RU" dirty="0" smtClean="0"/>
              <a:t>. Для любого этапа </a:t>
            </a:r>
            <a:r>
              <a:rPr lang="en-US" dirty="0" err="1" smtClean="0"/>
              <a:t>i</a:t>
            </a:r>
            <a:r>
              <a:rPr lang="ru-RU" dirty="0" smtClean="0"/>
              <a:t>, если вместо продолжения подсчета начать процедуру как бы с самого начала, но сохраняя текущее распределение голосов, выбор коалиции не должен измениться.</a:t>
            </a:r>
          </a:p>
          <a:p>
            <a:pPr lvl="0"/>
            <a:r>
              <a:rPr lang="ru-RU" i="1" dirty="0" smtClean="0"/>
              <a:t>Независимость от последующих предпочтений. </a:t>
            </a:r>
            <a:r>
              <a:rPr lang="ru-RU" dirty="0" smtClean="0"/>
              <a:t>Изменение</a:t>
            </a:r>
            <a:r>
              <a:rPr lang="ru-RU" i="1" dirty="0" smtClean="0"/>
              <a:t> </a:t>
            </a:r>
            <a:r>
              <a:rPr lang="ru-RU" dirty="0" smtClean="0"/>
              <a:t>тех предпочтений избирателей, которые ещё не были учтены в процедуре, то есть всех последующих, кроме первых предпочтений на данном этапе, не должно влиять на выбор выигрывающей коалиции. </a:t>
            </a:r>
          </a:p>
          <a:p>
            <a:pPr lvl="0"/>
            <a:r>
              <a:rPr lang="ru-RU" i="1" dirty="0" smtClean="0"/>
              <a:t>Анонимность. Независимость от имен избирателей.</a:t>
            </a:r>
            <a:endParaRPr lang="ru-RU" dirty="0" smtClean="0"/>
          </a:p>
          <a:p>
            <a:pPr lvl="0"/>
            <a:r>
              <a:rPr lang="ru-RU" i="1" dirty="0" smtClean="0"/>
              <a:t>Нейтральность. </a:t>
            </a:r>
            <a:r>
              <a:rPr lang="ru-RU" dirty="0" smtClean="0"/>
              <a:t>Независимость от имен альтернатив.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3F124-E641-4A89-B61F-7C983D330AF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35F0-152D-4513-A993-CCE3600CB1D7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AB83A-64C4-44E8-9960-840EC2AEC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Аксиоматическое обоснование правила передачи голосов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/>
          <a:lstStyle/>
          <a:p>
            <a:r>
              <a:rPr lang="ru-RU" dirty="0" smtClean="0"/>
              <a:t>Ф.Т. </a:t>
            </a:r>
            <a:r>
              <a:rPr lang="ru-RU" dirty="0" err="1" smtClean="0"/>
              <a:t>Алескеров</a:t>
            </a:r>
            <a:endParaRPr lang="ru-RU" dirty="0" smtClean="0"/>
          </a:p>
          <a:p>
            <a:r>
              <a:rPr lang="ru-RU" dirty="0" smtClean="0"/>
              <a:t>А.В. Карпов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723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Работа поддержана Научным фондом НИУ ВШЭ (грант №10-04-0030) и Лабораторией Анализа и Выбора Решений НИУ ВШЭ.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Подсчет голосов (2)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196752"/>
          <a:ext cx="7920880" cy="375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456"/>
                <a:gridCol w="2000808"/>
                <a:gridCol w="2000808"/>
                <a:gridCol w="2000808"/>
              </a:tblGrid>
              <a:tr h="908612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Первый</a:t>
                      </a:r>
                      <a:r>
                        <a:rPr lang="ru-RU" sz="3200" baseline="0" dirty="0" smtClean="0"/>
                        <a:t> этап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Второй этап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Третий этап</a:t>
                      </a:r>
                      <a:endParaRPr lang="ru-RU" sz="3200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30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30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+4=34</a:t>
                      </a:r>
                      <a:endParaRPr lang="ru-RU" sz="3200" b="1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-15=0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+15=35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-4=31</a:t>
                      </a:r>
                      <a:endParaRPr lang="ru-RU" sz="3200" b="1" dirty="0"/>
                    </a:p>
                  </a:txBody>
                  <a:tcPr/>
                </a:tc>
              </a:tr>
              <a:tr h="305515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d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373216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Вместо </a:t>
            </a:r>
            <a:r>
              <a:rPr lang="en-US" sz="3200" dirty="0" smtClean="0"/>
              <a:t>{</a:t>
            </a:r>
            <a:r>
              <a:rPr lang="en-US" sz="3200" dirty="0" err="1" smtClean="0"/>
              <a:t>a,d</a:t>
            </a:r>
            <a:r>
              <a:rPr lang="en-US" sz="3200" dirty="0" smtClean="0"/>
              <a:t>} </a:t>
            </a:r>
            <a:r>
              <a:rPr lang="ru-RU" sz="3200" dirty="0" smtClean="0"/>
              <a:t>группа избирателей,</a:t>
            </a:r>
            <a:r>
              <a:rPr lang="en-US" sz="3200" dirty="0" smtClean="0"/>
              <a:t> </a:t>
            </a:r>
            <a:r>
              <a:rPr lang="ru-RU" sz="3200" dirty="0" smtClean="0"/>
              <a:t>не участвовавшая в голосовании, получила </a:t>
            </a:r>
            <a:r>
              <a:rPr lang="en-US" sz="3200" dirty="0" smtClean="0"/>
              <a:t>{</a:t>
            </a:r>
            <a:r>
              <a:rPr lang="en-US" sz="3200" dirty="0" err="1" smtClean="0"/>
              <a:t>a,c</a:t>
            </a:r>
            <a:r>
              <a:rPr lang="en-US" sz="3200" dirty="0" smtClean="0"/>
              <a:t>}.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Аксиоматика </a:t>
            </a:r>
            <a:r>
              <a:rPr lang="en-US" dirty="0" smtClean="0"/>
              <a:t>Woodall (1987)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9766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2600" dirty="0" smtClean="0"/>
              <a:t>1. Увеличение </a:t>
            </a:r>
            <a:r>
              <a:rPr lang="ru-RU" sz="2600" dirty="0"/>
              <a:t>поддержки кандидата, который и без этого был избран, должно также привести к его избранию.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/>
              <a:t>2</a:t>
            </a:r>
            <a:r>
              <a:rPr lang="en-US" sz="2600" dirty="0"/>
              <a:t>a </a:t>
            </a:r>
            <a:r>
              <a:rPr lang="ru-RU" sz="2600" dirty="0" smtClean="0"/>
              <a:t>Последующие </a:t>
            </a:r>
            <a:r>
              <a:rPr lang="ru-RU" sz="2600" dirty="0"/>
              <a:t>предпочтения не должны оказывать отрицательное </a:t>
            </a:r>
            <a:r>
              <a:rPr lang="ru-RU" sz="2600" dirty="0" smtClean="0"/>
              <a:t>влияние.</a:t>
            </a:r>
            <a:endParaRPr lang="ru-RU" sz="2600" dirty="0"/>
          </a:p>
          <a:p>
            <a:pPr>
              <a:spcBef>
                <a:spcPts val="0"/>
              </a:spcBef>
              <a:buNone/>
            </a:pPr>
            <a:r>
              <a:rPr lang="ru-RU" sz="2600" dirty="0"/>
              <a:t>2</a:t>
            </a:r>
            <a:r>
              <a:rPr lang="en-US" sz="2600" dirty="0"/>
              <a:t>b </a:t>
            </a:r>
            <a:r>
              <a:rPr lang="ru-RU" sz="2600" dirty="0" smtClean="0"/>
              <a:t>Последующие </a:t>
            </a:r>
            <a:r>
              <a:rPr lang="ru-RU" sz="2600" dirty="0"/>
              <a:t>предпочтения не могут быть учтены, пока не учтены предшествующие. </a:t>
            </a:r>
            <a:endParaRPr lang="ru-RU" sz="2600" dirty="0" smtClean="0"/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3   </a:t>
            </a:r>
            <a:r>
              <a:rPr lang="ru-RU" sz="2600" dirty="0"/>
              <a:t>Если никто не указал вторых предпочтений, то кандидат с наибольшим количеством голосов по первым предпочтениям должен быть избран.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/>
              <a:t>4   </a:t>
            </a:r>
            <a:r>
              <a:rPr lang="ru-RU" sz="2600" dirty="0" smtClean="0"/>
              <a:t>Если </a:t>
            </a:r>
            <a:r>
              <a:rPr lang="ru-RU" sz="2600" dirty="0"/>
              <a:t>сумма бюллетеней с кандидатом </a:t>
            </a:r>
            <a:r>
              <a:rPr lang="en-US" sz="2600" b="1" dirty="0"/>
              <a:t>x</a:t>
            </a:r>
            <a:r>
              <a:rPr lang="ru-RU" sz="2600" dirty="0"/>
              <a:t> на первом месте и кандидатом </a:t>
            </a:r>
            <a:r>
              <a:rPr lang="en-US" sz="2600" b="1" dirty="0"/>
              <a:t>y </a:t>
            </a:r>
            <a:r>
              <a:rPr lang="ru-RU" sz="2600" dirty="0"/>
              <a:t>на втором месте и бюллетеней, где </a:t>
            </a:r>
            <a:r>
              <a:rPr lang="en-US" sz="2600" b="1" dirty="0"/>
              <a:t>y </a:t>
            </a:r>
            <a:r>
              <a:rPr lang="ru-RU" sz="2600" dirty="0"/>
              <a:t>- первый, а </a:t>
            </a:r>
            <a:r>
              <a:rPr lang="en-US" sz="2600" b="1" dirty="0"/>
              <a:t>x </a:t>
            </a:r>
            <a:r>
              <a:rPr lang="ru-RU" sz="2600" dirty="0"/>
              <a:t>- второй, составляет больше половины голосов, то хотя бы один из этих кандидатов должен быть избран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 бабочки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2780928"/>
          <a:ext cx="6048672" cy="3413760"/>
        </p:xfrm>
        <a:graphic>
          <a:graphicData uri="http://schemas.openxmlformats.org/drawingml/2006/table">
            <a:tbl>
              <a:tblPr/>
              <a:tblGrid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0824" y="1988840"/>
            <a:ext cx="8793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Профиль предпочтений 1 (на основе </a:t>
            </a:r>
            <a:r>
              <a:rPr lang="en-US" sz="3200" dirty="0" smtClean="0"/>
              <a:t>Miller</a:t>
            </a:r>
            <a:r>
              <a:rPr lang="ru-RU" sz="3200" dirty="0" smtClean="0"/>
              <a:t>, 2007)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Передача голосов при профиле предпочтений 1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37360"/>
          <a:ext cx="9144000" cy="5120640"/>
        </p:xfrm>
        <a:graphic>
          <a:graphicData uri="http://schemas.openxmlformats.org/drawingml/2006/table">
            <a:tbl>
              <a:tblPr/>
              <a:tblGrid>
                <a:gridCol w="323528"/>
                <a:gridCol w="1080120"/>
                <a:gridCol w="1152128"/>
                <a:gridCol w="1440160"/>
                <a:gridCol w="1428285"/>
                <a:gridCol w="731955"/>
                <a:gridCol w="1440160"/>
                <a:gridCol w="15476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[125]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[144]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125-125=0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160+27=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187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126+98=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144-144=0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187+144=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331-80= </a:t>
                      </a: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]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148+80=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145-145=0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228+145=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251+122=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346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373-122=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Профиль предпочтений 2 (на основе </a:t>
            </a:r>
            <a:r>
              <a:rPr lang="en-US" dirty="0" smtClean="0"/>
              <a:t>Miller</a:t>
            </a:r>
            <a:r>
              <a:rPr lang="ru-RU" dirty="0" smtClean="0"/>
              <a:t>, 2007)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8" y="2348880"/>
          <a:ext cx="7056783" cy="3925824"/>
        </p:xfrm>
        <a:graphic>
          <a:graphicData uri="http://schemas.openxmlformats.org/drawingml/2006/table">
            <a:tbl>
              <a:tblPr/>
              <a:tblGrid>
                <a:gridCol w="784087"/>
                <a:gridCol w="784087"/>
                <a:gridCol w="784087"/>
                <a:gridCol w="784087"/>
                <a:gridCol w="784087"/>
                <a:gridCol w="784087"/>
                <a:gridCol w="784087"/>
                <a:gridCol w="784087"/>
                <a:gridCol w="78408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3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Передача голосов при профиле предпочтений 2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151120"/>
        </p:xfrm>
        <a:graphic>
          <a:graphicData uri="http://schemas.openxmlformats.org/drawingml/2006/table">
            <a:tbl>
              <a:tblPr/>
              <a:tblGrid>
                <a:gridCol w="323528"/>
                <a:gridCol w="1440160"/>
                <a:gridCol w="1296144"/>
                <a:gridCol w="1296144"/>
                <a:gridCol w="1368152"/>
                <a:gridCol w="1296144"/>
                <a:gridCol w="1008112"/>
                <a:gridCol w="111561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ru-RU" sz="2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2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[126]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142+126=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268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126-126=0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268-17=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127+17</a:t>
                      </a: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=[</a:t>
                      </a: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144]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144-144=0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160+27+17+2=206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145+98=243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[148]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206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243+148=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391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r>
                        <a:rPr lang="ru-RU" sz="2600" dirty="0">
                          <a:latin typeface="Times New Roman"/>
                          <a:ea typeface="Times New Roman"/>
                          <a:cs typeface="Times New Roman"/>
                        </a:rPr>
                        <a:t>-148=0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Times New Roman"/>
                          <a:ea typeface="Times New Roman"/>
                          <a:cs typeface="Times New Roman"/>
                        </a:rPr>
                        <a:t>206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391-140=</a:t>
                      </a:r>
                      <a:r>
                        <a:rPr lang="ru-RU" sz="2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r>
                        <a:rPr lang="ru-RU" sz="2600" dirty="0" smtClean="0">
                          <a:latin typeface="Times New Roman"/>
                          <a:ea typeface="Times New Roman"/>
                          <a:cs typeface="Times New Roman"/>
                        </a:rPr>
                        <a:t>+140=</a:t>
                      </a:r>
                      <a:r>
                        <a:rPr lang="ru-RU" sz="2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293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Теорема о невозможности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Аксиомы </a:t>
            </a:r>
            <a:r>
              <a:rPr lang="en-US" dirty="0" smtClean="0"/>
              <a:t>1-4</a:t>
            </a:r>
            <a:r>
              <a:rPr lang="ru-RU" dirty="0" smtClean="0"/>
              <a:t> несовместны.</a:t>
            </a:r>
          </a:p>
          <a:p>
            <a:r>
              <a:rPr lang="ru-RU" dirty="0" smtClean="0"/>
              <a:t>Кроме </a:t>
            </a:r>
            <a:r>
              <a:rPr lang="ru-RU" dirty="0" err="1" smtClean="0"/>
              <a:t>немонотонности</a:t>
            </a:r>
            <a:r>
              <a:rPr lang="ru-RU" dirty="0" smtClean="0"/>
              <a:t> и парадокса неявки </a:t>
            </a:r>
            <a:r>
              <a:rPr lang="en-US" dirty="0" smtClean="0"/>
              <a:t>STV</a:t>
            </a:r>
            <a:r>
              <a:rPr lang="ru-RU" dirty="0" smtClean="0"/>
              <a:t> демонстрирует нарушение критерия Кондорсе и условия согласованности.</a:t>
            </a:r>
          </a:p>
          <a:p>
            <a:r>
              <a:rPr lang="ru-RU" b="1" dirty="0" smtClean="0"/>
              <a:t>Задача:</a:t>
            </a:r>
            <a:r>
              <a:rPr lang="ru-RU" dirty="0" smtClean="0"/>
              <a:t> выделить свойства, разделяющие процедуры внутри класса </a:t>
            </a:r>
            <a:r>
              <a:rPr lang="en-US" dirty="0" smtClean="0"/>
              <a:t>STV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и найти в некотором смысле наилучшую процедуру.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96" name="Picture 4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04664"/>
            <a:ext cx="2362200" cy="476250"/>
          </a:xfrm>
          <a:prstGeom prst="rect">
            <a:avLst/>
          </a:prstGeom>
          <a:noFill/>
        </p:spPr>
      </p:pic>
      <p:pic>
        <p:nvPicPr>
          <p:cNvPr id="19495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908720"/>
            <a:ext cx="2400300" cy="476250"/>
          </a:xfrm>
          <a:prstGeom prst="rect">
            <a:avLst/>
          </a:prstGeom>
          <a:noFill/>
        </p:spPr>
      </p:pic>
      <p:pic>
        <p:nvPicPr>
          <p:cNvPr id="19494" name="Picture 3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340768"/>
            <a:ext cx="1085850" cy="476250"/>
          </a:xfrm>
          <a:prstGeom prst="rect">
            <a:avLst/>
          </a:prstGeom>
          <a:noFill/>
        </p:spPr>
      </p:pic>
      <p:pic>
        <p:nvPicPr>
          <p:cNvPr id="19493" name="Picture 3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772816"/>
            <a:ext cx="1123950" cy="476250"/>
          </a:xfrm>
          <a:prstGeom prst="rect">
            <a:avLst/>
          </a:prstGeom>
          <a:noFill/>
        </p:spPr>
      </p:pic>
      <p:pic>
        <p:nvPicPr>
          <p:cNvPr id="19492" name="Picture 3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132856"/>
            <a:ext cx="314325" cy="476250"/>
          </a:xfrm>
          <a:prstGeom prst="rect">
            <a:avLst/>
          </a:prstGeom>
          <a:noFill/>
        </p:spPr>
      </p:pic>
      <p:pic>
        <p:nvPicPr>
          <p:cNvPr id="19490" name="Picture 3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212976"/>
            <a:ext cx="228600" cy="485775"/>
          </a:xfrm>
          <a:prstGeom prst="rect">
            <a:avLst/>
          </a:prstGeom>
          <a:noFill/>
        </p:spPr>
      </p:pic>
      <p:pic>
        <p:nvPicPr>
          <p:cNvPr id="19487" name="Picture 3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645024"/>
            <a:ext cx="2381250" cy="523875"/>
          </a:xfrm>
          <a:prstGeom prst="rect">
            <a:avLst/>
          </a:prstGeom>
          <a:noFill/>
        </p:spPr>
      </p:pic>
      <p:pic>
        <p:nvPicPr>
          <p:cNvPr id="19486" name="Picture 3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3861048"/>
            <a:ext cx="266700" cy="523875"/>
          </a:xfrm>
          <a:prstGeom prst="rect">
            <a:avLst/>
          </a:prstGeom>
          <a:noFill/>
        </p:spPr>
      </p:pic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869160"/>
            <a:ext cx="1638300" cy="523875"/>
          </a:xfrm>
          <a:prstGeom prst="rect">
            <a:avLst/>
          </a:prstGeom>
          <a:noFill/>
        </p:spPr>
      </p:pic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949280"/>
            <a:ext cx="1009650" cy="476250"/>
          </a:xfrm>
          <a:prstGeom prst="rect">
            <a:avLst/>
          </a:prstGeom>
          <a:noFill/>
        </p:spPr>
      </p:pic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2627784" y="76470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множество избирателей, индекс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699792" y="836712"/>
            <a:ext cx="5567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множество кандидатов, индекс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1259632" y="1340768"/>
            <a:ext cx="4271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множество избирателей,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1187624" y="1772816"/>
            <a:ext cx="417909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множество кандидатов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827584" y="3140968"/>
            <a:ext cx="6228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профиль предпочтений избирателей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7" name="Rectangle 51"/>
          <p:cNvSpPr>
            <a:spLocks noChangeArrowheads="1"/>
          </p:cNvSpPr>
          <p:nvPr/>
        </p:nvSpPr>
        <p:spPr bwMode="auto">
          <a:xfrm>
            <a:off x="2915816" y="3501008"/>
            <a:ext cx="622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коалиция избирателей,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ставящих кандидата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8" name="Rectangle 52"/>
          <p:cNvSpPr>
            <a:spLocks noChangeArrowheads="1"/>
          </p:cNvSpPr>
          <p:nvPr/>
        </p:nvSpPr>
        <p:spPr bwMode="auto">
          <a:xfrm>
            <a:off x="2843808" y="4365104"/>
            <a:ext cx="582153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первое место по предпочтениям,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2195736" y="4725144"/>
            <a:ext cx="503631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максимальная коалиция,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т.е. все остальные избиратели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голосуют за других кандидатов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1403648" y="5903893"/>
            <a:ext cx="745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квота, т.е. необходимое минимальное число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голосов для избрания.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87624" y="2204864"/>
            <a:ext cx="76328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множество победивших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кандидатов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-том этапе подсчета голосов,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Формальное описание процедуры (1)</a:t>
            </a:r>
            <a:endParaRPr lang="ru-RU" sz="3800" dirty="0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0450" y="1268760"/>
            <a:ext cx="1733550" cy="552450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708920"/>
            <a:ext cx="2419350" cy="552450"/>
          </a:xfrm>
          <a:prstGeom prst="rect">
            <a:avLst/>
          </a:prstGeom>
          <a:noFill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3140968"/>
            <a:ext cx="1504950" cy="476250"/>
          </a:xfrm>
          <a:prstGeom prst="rect">
            <a:avLst/>
          </a:prstGeom>
          <a:noFill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3645024"/>
            <a:ext cx="3228975" cy="523875"/>
          </a:xfrm>
          <a:prstGeom prst="rect">
            <a:avLst/>
          </a:prstGeom>
          <a:noFill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149080"/>
            <a:ext cx="2247900" cy="552450"/>
          </a:xfrm>
          <a:prstGeom prst="rect">
            <a:avLst/>
          </a:prstGeom>
          <a:noFill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725144"/>
            <a:ext cx="1400175" cy="476250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-76484" y="1237983"/>
            <a:ext cx="76718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существует выигрывающая коалиция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1700808"/>
            <a:ext cx="8330294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 кандидат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поддержанный этой коалицией,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объявляется избранным. Тогда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772056" y="3038183"/>
            <a:ext cx="10734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419872" y="3068960"/>
            <a:ext cx="750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2195736" y="5373216"/>
            <a:ext cx="56282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переход к началу нового этапа;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Формальное описание процедуры (2)</a:t>
            </a:r>
            <a:endParaRPr lang="ru-RU" sz="3800" dirty="0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196752"/>
            <a:ext cx="990600" cy="523875"/>
          </a:xfrm>
          <a:prstGeom prst="rect">
            <a:avLst/>
          </a:prstGeom>
          <a:noFill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700808"/>
            <a:ext cx="1933575" cy="552450"/>
          </a:xfrm>
          <a:prstGeom prst="rect">
            <a:avLst/>
          </a:prstGeom>
          <a:noFill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996952"/>
            <a:ext cx="1476375" cy="476250"/>
          </a:xfrm>
          <a:prstGeom prst="rect">
            <a:avLst/>
          </a:prstGeom>
          <a:noFill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3573016"/>
            <a:ext cx="1428750" cy="476250"/>
          </a:xfrm>
          <a:prstGeom prst="rect">
            <a:avLst/>
          </a:prstGeom>
          <a:noFill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077072"/>
            <a:ext cx="2171700" cy="552450"/>
          </a:xfrm>
          <a:prstGeom prst="rect">
            <a:avLst/>
          </a:prstGeom>
          <a:noFill/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653136"/>
            <a:ext cx="1400175" cy="476250"/>
          </a:xfrm>
          <a:prstGeom prst="rect">
            <a:avLst/>
          </a:prstGeom>
          <a:noFill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39552" y="1124744"/>
            <a:ext cx="19499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Кандидат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635896" y="1165975"/>
            <a:ext cx="60486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наименьшей мощностью 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95536" y="2348880"/>
            <a:ext cx="52620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объявляется проигравшим 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2113" y="1700808"/>
            <a:ext cx="4654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максимальной коалиции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4941168"/>
            <a:ext cx="65900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переход к началу следующего этапа.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Правило передачи голосов (</a:t>
            </a:r>
            <a:r>
              <a:rPr lang="en-US" b="1" dirty="0" smtClean="0"/>
              <a:t>STV)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en-US" sz="3400" dirty="0" smtClean="0"/>
              <a:t>STV </a:t>
            </a:r>
            <a:r>
              <a:rPr lang="ru-RU" sz="3400" dirty="0" smtClean="0"/>
              <a:t>используется в</a:t>
            </a:r>
            <a:endParaRPr lang="en-US" sz="3400" dirty="0" smtClean="0"/>
          </a:p>
          <a:p>
            <a:pPr marL="0">
              <a:buNone/>
            </a:pPr>
            <a:r>
              <a:rPr lang="ru-RU" sz="3400" dirty="0" smtClean="0"/>
              <a:t>Австралии</a:t>
            </a:r>
          </a:p>
          <a:p>
            <a:pPr marL="0">
              <a:buNone/>
            </a:pPr>
            <a:r>
              <a:rPr lang="ru-RU" sz="3400" dirty="0" smtClean="0"/>
              <a:t>Индии</a:t>
            </a:r>
          </a:p>
          <a:p>
            <a:pPr marL="0">
              <a:buNone/>
            </a:pPr>
            <a:r>
              <a:rPr lang="ru-RU" sz="3400" dirty="0" smtClean="0"/>
              <a:t>Ирландии</a:t>
            </a:r>
          </a:p>
          <a:p>
            <a:pPr marL="0">
              <a:buNone/>
            </a:pPr>
            <a:r>
              <a:rPr lang="ru-RU" sz="3400" dirty="0" smtClean="0"/>
              <a:t>Исландии(с 2010)</a:t>
            </a:r>
          </a:p>
          <a:p>
            <a:pPr marL="0">
              <a:buNone/>
            </a:pPr>
            <a:r>
              <a:rPr lang="ru-RU" sz="3400" dirty="0" smtClean="0"/>
              <a:t>Новой Зеландии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400" dirty="0" smtClean="0"/>
              <a:t>США (в Кембридже и Миннеаполисе (с 2009))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400" dirty="0" smtClean="0"/>
              <a:t>Шотландии (с 2007) и Северной Ирландии</a:t>
            </a:r>
            <a:endParaRPr lang="ru-RU" sz="3400" dirty="0"/>
          </a:p>
        </p:txBody>
      </p:sp>
      <p:pic>
        <p:nvPicPr>
          <p:cNvPr id="11266" name="Picture 2" descr="C:\Users\Acer\Pictures\all-stv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2409" y="836712"/>
            <a:ext cx="5501591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‘</a:t>
            </a:r>
            <a:r>
              <a:rPr lang="ru-RU" dirty="0" smtClean="0"/>
              <a:t>сокращения</a:t>
            </a:r>
            <a:r>
              <a:rPr lang="en-US" dirty="0" smtClean="0"/>
              <a:t>’</a:t>
            </a:r>
            <a:r>
              <a:rPr lang="ru-RU" dirty="0" smtClean="0"/>
              <a:t> профиля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060848"/>
          <a:ext cx="4104456" cy="3528391"/>
        </p:xfrm>
        <a:graphic>
          <a:graphicData uri="http://schemas.openxmlformats.org/drawingml/2006/table">
            <a:tbl>
              <a:tblPr/>
              <a:tblGrid>
                <a:gridCol w="1787424"/>
                <a:gridCol w="2317032"/>
              </a:tblGrid>
              <a:tr h="874936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Голоса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1  2  3  4  5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93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Первые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предпоч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b  c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7493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Вторые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предпоч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c 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35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Третьи </a:t>
                      </a: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предпоч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b  a 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92080" y="2924944"/>
          <a:ext cx="3528392" cy="2664296"/>
        </p:xfrm>
        <a:graphic>
          <a:graphicData uri="http://schemas.openxmlformats.org/drawingml/2006/table">
            <a:tbl>
              <a:tblPr/>
              <a:tblGrid>
                <a:gridCol w="1764596"/>
                <a:gridCol w="1763796"/>
              </a:tblGrid>
              <a:tr h="864095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Голоса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3  4  5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Первые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предпоч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b 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Вторые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предпоч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 c 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292080" y="1700808"/>
            <a:ext cx="3851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После победы кандидата </a:t>
            </a:r>
            <a:r>
              <a:rPr lang="ru-RU" sz="3200" b="1" dirty="0" smtClean="0"/>
              <a:t>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Аксиомы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1. Независимость от предыстории </a:t>
            </a:r>
          </a:p>
          <a:p>
            <a:pPr lvl="0">
              <a:buNone/>
            </a:pPr>
            <a:r>
              <a:rPr lang="ru-RU" dirty="0" smtClean="0"/>
              <a:t>2. Независимость от последующих предпочтений </a:t>
            </a:r>
          </a:p>
          <a:p>
            <a:pPr lvl="0">
              <a:buNone/>
            </a:pPr>
            <a:r>
              <a:rPr lang="ru-RU" dirty="0" smtClean="0"/>
              <a:t>3. Анонимность </a:t>
            </a:r>
          </a:p>
          <a:p>
            <a:pPr lvl="0">
              <a:buNone/>
            </a:pPr>
            <a:r>
              <a:rPr lang="ru-RU" sz="2800" i="1" dirty="0" smtClean="0"/>
              <a:t>Независимость от имен избирателей</a:t>
            </a:r>
          </a:p>
          <a:p>
            <a:pPr lvl="0">
              <a:buNone/>
            </a:pPr>
            <a:r>
              <a:rPr lang="ru-RU" dirty="0" smtClean="0"/>
              <a:t>4. Нейтральность</a:t>
            </a:r>
          </a:p>
          <a:p>
            <a:pPr lvl="0">
              <a:buNone/>
            </a:pPr>
            <a:r>
              <a:rPr lang="ru-RU" sz="2800" i="1" dirty="0" smtClean="0"/>
              <a:t>Независимость от имен альтернатив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Нарушение Аксиомы 2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3744416" cy="2133600"/>
        </p:xfrm>
        <a:graphic>
          <a:graphicData uri="http://schemas.openxmlformats.org/drawingml/2006/table">
            <a:tbl>
              <a:tblPr/>
              <a:tblGrid>
                <a:gridCol w="2225343"/>
                <a:gridCol w="1519073"/>
              </a:tblGrid>
              <a:tr h="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Голоса за кандидата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1 2 3 4 5 6 7 8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Осталь-ные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голоса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d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4008" y="1700808"/>
          <a:ext cx="3665864" cy="2133600"/>
        </p:xfrm>
        <a:graphic>
          <a:graphicData uri="http://schemas.openxmlformats.org/drawingml/2006/table">
            <a:tbl>
              <a:tblPr/>
              <a:tblGrid>
                <a:gridCol w="2225705"/>
                <a:gridCol w="1440159"/>
              </a:tblGrid>
              <a:tr h="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Голоса за кандидата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1 2 3 4 5 6 7 8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Осталь-ные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голоса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en-US" sz="2800" b="1" u="sng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Доказательство независимости аксиом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3000" dirty="0" smtClean="0"/>
              <a:t>Случайным образом раздаются номера избирателям 1 раз на нулевом этапе. Лексикографическим способом перенумеровываются коалиции. Выбираем коалицию с наименьшим номером. Выполняются аксиомы 2 - 4, но нарушается 1.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3000" dirty="0" smtClean="0"/>
              <a:t>На каждом этапе пересчитывается квота и случайно упорядочиваются альтернативы. Коалиция образуется из тех избирателей, у которых следующая по предпочтениям альтернатива наиболее близка к избранной. При неразличимости коалиций по данному критерию, выбираем среди этих коалиций равновероятно. Выполняются аксиомы 1, 3, 4, но нарушается 2.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Доказательство независимости аксиом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По существующим именам избирателей лексикографически упорядочим коалиции. На каждом этапе пересчитываем квоту и выбираем коалицию с наименьшим номером. Выполняются аксиомы 1, 2, 4, но нарушается 3.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Пересчет квоты по формуле</a:t>
            </a:r>
          </a:p>
          <a:p>
            <a:pPr>
              <a:buNone/>
            </a:pPr>
            <a:r>
              <a:rPr lang="ru-RU" dirty="0" smtClean="0"/>
              <a:t>является необходимым условием Аксиомы 1</a:t>
            </a:r>
          </a:p>
          <a:p>
            <a:pPr>
              <a:buNone/>
            </a:pPr>
            <a:r>
              <a:rPr lang="ru-RU" dirty="0" smtClean="0"/>
              <a:t>(независимость от предыстории) </a:t>
            </a:r>
            <a:endParaRPr lang="ru-RU" dirty="0"/>
          </a:p>
        </p:txBody>
      </p:sp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733256"/>
            <a:ext cx="2657475" cy="476250"/>
          </a:xfrm>
          <a:prstGeom prst="rect">
            <a:avLst/>
          </a:prstGeom>
          <a:noFill/>
        </p:spPr>
      </p:pic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1412776"/>
            <a:ext cx="2771775" cy="742950"/>
          </a:xfrm>
          <a:prstGeom prst="rect">
            <a:avLst/>
          </a:prstGeom>
          <a:noFill/>
        </p:spPr>
      </p:pic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24583" y="4581128"/>
            <a:ext cx="88194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Теорема 1.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квоты, посчитанной на последнем этапе  процедуры , выполняется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23528" y="3212976"/>
            <a:ext cx="88204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Лемма 1.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Квота, пересчитанная на каждом этапе процедуры, </a:t>
            </a:r>
            <a:r>
              <a:rPr lang="ru-RU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может увеличиться ни на каком этапе.</a:t>
            </a:r>
            <a:r>
              <a:rPr lang="ru-RU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Теорема 2. </a:t>
            </a:r>
            <a:r>
              <a:rPr lang="ru-RU" dirty="0" smtClean="0"/>
              <a:t>Единственным методом, удовлетворяющим аксиомам 1-4 одновременно, будет случайный равновероятный на каждом этапе метод выбора выигрывающей коалиции с пересчетом квоты на каждом шаге по формуле</a:t>
            </a:r>
          </a:p>
          <a:p>
            <a:endParaRPr lang="ru-RU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1" y="4869160"/>
            <a:ext cx="3857571" cy="108012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marL="324000" indent="-324000">
              <a:spcBef>
                <a:spcPts val="0"/>
              </a:spcBef>
            </a:pPr>
            <a:r>
              <a:rPr lang="ru-RU" sz="2800" dirty="0" smtClean="0"/>
              <a:t>Построено обобщение различных методов, реализующих правило передачи голосов на практике, в виде формальной процедуры.</a:t>
            </a:r>
          </a:p>
          <a:p>
            <a:pPr marL="324000" indent="-324000">
              <a:spcBef>
                <a:spcPts val="0"/>
              </a:spcBef>
            </a:pPr>
            <a:r>
              <a:rPr lang="ru-RU" sz="2800" dirty="0" smtClean="0"/>
              <a:t>Создана аксиоматика, позволяющая различать методы.</a:t>
            </a:r>
          </a:p>
          <a:p>
            <a:pPr marL="324000" indent="-324000">
              <a:spcBef>
                <a:spcPts val="0"/>
              </a:spcBef>
            </a:pPr>
            <a:r>
              <a:rPr lang="ru-RU" sz="2800" dirty="0" smtClean="0"/>
              <a:t>Построен новый метод, который можно назвать взвешенным включающим методом Грегори, который дополнен пересчетом квоты на каждом этапе, с передачей голосов с равной вероятностью, либо с передачей равных долей голосов, если процедура позволяет передавать дробное число голосов.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5400" smtClean="0"/>
          </a:p>
          <a:p>
            <a:pPr algn="ctr">
              <a:buNone/>
            </a:pPr>
            <a:r>
              <a:rPr lang="ru-RU" sz="5400" smtClean="0"/>
              <a:t>Благодарю </a:t>
            </a:r>
            <a:r>
              <a:rPr lang="ru-RU" sz="5400" dirty="0" smtClean="0"/>
              <a:t>за внимание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Acer\Pictures\5480835432_b0c1059a37_b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20028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5122912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Как работает </a:t>
            </a:r>
            <a:r>
              <a:rPr lang="en-US" b="1" dirty="0" smtClean="0">
                <a:solidFill>
                  <a:schemeClr val="bg1"/>
                </a:solidFill>
              </a:rPr>
              <a:t>STV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bg1"/>
                </a:solidFill>
              </a:rPr>
              <a:t>С точки зрения процесса голосования методы </a:t>
            </a:r>
            <a:r>
              <a:rPr lang="en-US" sz="3600" b="1" dirty="0" smtClean="0">
                <a:solidFill>
                  <a:schemeClr val="bg1"/>
                </a:solidFill>
              </a:rPr>
              <a:t>STV</a:t>
            </a:r>
            <a:r>
              <a:rPr lang="ru-RU" sz="3600" b="1" dirty="0" smtClean="0">
                <a:solidFill>
                  <a:schemeClr val="bg1"/>
                </a:solidFill>
              </a:rPr>
              <a:t> практически не различаются.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bg1"/>
                </a:solidFill>
              </a:rPr>
              <a:t>Избиратели голосуют за любое количество кандидатов, ранжируя их.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bg1"/>
                </a:solidFill>
              </a:rPr>
              <a:t>Различия проявляются только в процессе подсчета и понятны только специалистам.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Подсчет голосов (1)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/>
              <a:t>О</a:t>
            </a:r>
            <a:r>
              <a:rPr lang="ru-RU" b="1" dirty="0" smtClean="0"/>
              <a:t>пределяется квота </a:t>
            </a:r>
          </a:p>
          <a:p>
            <a:pPr marL="514350" indent="-514350">
              <a:buAutoNum type="arabicPeriod"/>
            </a:pPr>
            <a:endParaRPr lang="ru-RU" b="1" dirty="0" smtClean="0"/>
          </a:p>
          <a:p>
            <a:pPr marL="514350" indent="-514350">
              <a:buAutoNum type="arabicPeriod"/>
            </a:pPr>
            <a:endParaRPr lang="ru-RU" b="1" dirty="0" smtClean="0"/>
          </a:p>
          <a:p>
            <a:pPr marL="514350" indent="-514350">
              <a:buAutoNum type="arabicPeriod"/>
            </a:pPr>
            <a:r>
              <a:rPr lang="ru-RU" b="1" dirty="0" smtClean="0"/>
              <a:t>Бюллетени раскладываются по первым предпочтениям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Кандидат, набравший квоту, объявляется победителем.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348880"/>
            <a:ext cx="4433968" cy="901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 descr="C:\Users\Acer\Pictures\5480269107_4dca8d8561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0288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235062" y="6273225"/>
            <a:ext cx="290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Ирландия 2011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Подсчет голосов (2)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958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dirty="0" smtClean="0"/>
              <a:t>4. Излишек бюллетеней у победившего кандидата передается остальным кандидатам согласно последующим предпочтениям.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/>
              <a:t>5. Если ни один из кандидатов на текущем этапе не набирает квоту, то 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/>
              <a:t>5а. Если количество оставшихся кандидатов равно количеству оставшихся мест, то все кандидаты объявляются победителями, иначе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/>
              <a:t>5б. Кандидат с наименьшим количеством голосов исключается и его голоса переходят последующим кандидатам.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/>
              <a:t>Процедура продолжается, пока все места не будут заполнены.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Различные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Основное различие методов, реализующих </a:t>
            </a:r>
            <a:r>
              <a:rPr lang="en-US" dirty="0" smtClean="0"/>
              <a:t>STV</a:t>
            </a:r>
            <a:r>
              <a:rPr lang="ru-RU" dirty="0" smtClean="0"/>
              <a:t>, - в способе определении бюллетеней передающихся другим кандидатам.</a:t>
            </a:r>
          </a:p>
          <a:p>
            <a:r>
              <a:rPr lang="ru-RU" dirty="0" smtClean="0"/>
              <a:t>Отбор может быть случайным или нет, учитывать только голоса последней  передачи (метод Грегори) или все голоса (включающий метод Грегори), зависеть от этапа, кандидата и т.д.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Проблемы </a:t>
            </a:r>
            <a:r>
              <a:rPr lang="en-US" dirty="0" smtClean="0"/>
              <a:t>STV. </a:t>
            </a:r>
            <a:r>
              <a:rPr lang="ru-RU" dirty="0" smtClean="0"/>
              <a:t>Парадокс неявки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4402831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773"/>
                <a:gridCol w="2220898"/>
                <a:gridCol w="1440160"/>
              </a:tblGrid>
              <a:tr h="370840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Количество голосов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голос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adcb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bcad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3.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</a:rPr>
                        <a:t>bcad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cadb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dbac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adcb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20072" y="1916832"/>
            <a:ext cx="360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q=[100/(</a:t>
            </a:r>
            <a:r>
              <a:rPr lang="ru-RU" sz="3200" dirty="0" smtClean="0"/>
              <a:t>2</a:t>
            </a:r>
            <a:r>
              <a:rPr lang="en-US" sz="3200" dirty="0" smtClean="0"/>
              <a:t>+1)]+1=</a:t>
            </a:r>
            <a:r>
              <a:rPr lang="ru-RU" sz="3200" dirty="0" smtClean="0"/>
              <a:t>34 голоса, если все избиратели участвуют и </a:t>
            </a:r>
          </a:p>
          <a:p>
            <a:r>
              <a:rPr lang="en-US" sz="3200" dirty="0" smtClean="0"/>
              <a:t>q=[</a:t>
            </a:r>
            <a:r>
              <a:rPr lang="ru-RU" sz="3200" dirty="0" smtClean="0"/>
              <a:t>9</a:t>
            </a:r>
            <a:r>
              <a:rPr lang="en-US" sz="3200" dirty="0" smtClean="0"/>
              <a:t>0/(</a:t>
            </a:r>
            <a:r>
              <a:rPr lang="ru-RU" sz="3200" dirty="0" smtClean="0"/>
              <a:t>2</a:t>
            </a:r>
            <a:r>
              <a:rPr lang="en-US" sz="3200" dirty="0" smtClean="0"/>
              <a:t>+1)]+1=</a:t>
            </a:r>
            <a:r>
              <a:rPr lang="ru-RU" sz="3200" dirty="0" smtClean="0"/>
              <a:t>31 без группы 3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Подсчет голосов (1)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5" y="1600200"/>
          <a:ext cx="7992887" cy="375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702"/>
                <a:gridCol w="1965395"/>
                <a:gridCol w="1965395"/>
                <a:gridCol w="1965395"/>
              </a:tblGrid>
              <a:tr h="956123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Первый</a:t>
                      </a:r>
                      <a:r>
                        <a:rPr lang="ru-RU" sz="3200" baseline="0" dirty="0" smtClean="0"/>
                        <a:t> этап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Второй этап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Третий этап</a:t>
                      </a:r>
                      <a:endParaRPr lang="ru-RU" sz="3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30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+20=50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-16=34</a:t>
                      </a:r>
                      <a:endParaRPr lang="ru-RU" sz="3200" b="1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b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25</a:t>
                      </a:r>
                      <a:endParaRPr lang="ru-RU" sz="3200" b="0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-20=0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</a:tr>
              <a:tr h="70422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d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+16=41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2175</Words>
  <Application>Microsoft Office PowerPoint</Application>
  <PresentationFormat>Экран (4:3)</PresentationFormat>
  <Paragraphs>440</Paragraphs>
  <Slides>28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Аксиоматическое обоснование правила передачи голосов</vt:lpstr>
      <vt:lpstr>Правило передачи голосов (STV)</vt:lpstr>
      <vt:lpstr>Как работает STV</vt:lpstr>
      <vt:lpstr>Подсчет голосов (1)</vt:lpstr>
      <vt:lpstr>Слайд 5</vt:lpstr>
      <vt:lpstr>Подсчет голосов (2)</vt:lpstr>
      <vt:lpstr>Различные методы</vt:lpstr>
      <vt:lpstr>Проблемы STV. Парадокс неявки</vt:lpstr>
      <vt:lpstr>Подсчет голосов (1)</vt:lpstr>
      <vt:lpstr>Подсчет голосов (2)</vt:lpstr>
      <vt:lpstr>Аксиоматика Woodall (1987)</vt:lpstr>
      <vt:lpstr>Эффект бабочки</vt:lpstr>
      <vt:lpstr>Передача голосов при профиле предпочтений 1</vt:lpstr>
      <vt:lpstr>Профиль предпочтений 2 (на основе Miller, 2007) </vt:lpstr>
      <vt:lpstr>Передача голосов при профиле предпочтений 2</vt:lpstr>
      <vt:lpstr>Теорема о невозможности</vt:lpstr>
      <vt:lpstr>Слайд 17</vt:lpstr>
      <vt:lpstr>Формальное описание процедуры (1)</vt:lpstr>
      <vt:lpstr>Формальное описание процедуры (2)</vt:lpstr>
      <vt:lpstr>Пример ‘сокращения’ профиля </vt:lpstr>
      <vt:lpstr>Аксиомы</vt:lpstr>
      <vt:lpstr>Нарушение Аксиомы 2</vt:lpstr>
      <vt:lpstr>Доказательство независимости аксиом (1)</vt:lpstr>
      <vt:lpstr>Доказательство независимости аксиом (2)</vt:lpstr>
      <vt:lpstr>Результаты (1)</vt:lpstr>
      <vt:lpstr>Результаты (2)</vt:lpstr>
      <vt:lpstr>Выводы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Аксиоматическое обоснование правила передачи голосов</dc:title>
  <dc:creator>Acer</dc:creator>
  <cp:lastModifiedBy>Acer</cp:lastModifiedBy>
  <cp:revision>56</cp:revision>
  <dcterms:created xsi:type="dcterms:W3CDTF">2011-04-17T06:44:52Z</dcterms:created>
  <dcterms:modified xsi:type="dcterms:W3CDTF">2011-04-17T19:01:31Z</dcterms:modified>
</cp:coreProperties>
</file>