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94" r:id="rId2"/>
    <p:sldId id="296" r:id="rId3"/>
    <p:sldId id="297" r:id="rId4"/>
    <p:sldId id="298" r:id="rId5"/>
    <p:sldId id="299" r:id="rId6"/>
    <p:sldId id="300" r:id="rId7"/>
    <p:sldId id="311" r:id="rId8"/>
    <p:sldId id="301" r:id="rId9"/>
    <p:sldId id="314" r:id="rId10"/>
    <p:sldId id="315" r:id="rId11"/>
    <p:sldId id="302" r:id="rId12"/>
    <p:sldId id="303" r:id="rId13"/>
    <p:sldId id="304" r:id="rId14"/>
    <p:sldId id="305" r:id="rId15"/>
    <p:sldId id="306" r:id="rId16"/>
    <p:sldId id="307" r:id="rId17"/>
    <p:sldId id="308" r:id="rId18"/>
    <p:sldId id="309" r:id="rId19"/>
    <p:sldId id="310" r:id="rId20"/>
    <p:sldId id="312" r:id="rId21"/>
    <p:sldId id="313" r:id="rId22"/>
    <p:sldId id="316" r:id="rId23"/>
    <p:sldId id="257" r:id="rId24"/>
    <p:sldId id="258" r:id="rId25"/>
    <p:sldId id="259" r:id="rId26"/>
    <p:sldId id="260" r:id="rId27"/>
    <p:sldId id="262" r:id="rId28"/>
    <p:sldId id="261" r:id="rId29"/>
    <p:sldId id="263"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93" r:id="rId48"/>
    <p:sldId id="29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34.wmf"/><Relationship Id="rId3" Type="http://schemas.openxmlformats.org/officeDocument/2006/relationships/image" Target="../media/image24.wmf"/><Relationship Id="rId7" Type="http://schemas.openxmlformats.org/officeDocument/2006/relationships/image" Target="../media/image28.wmf"/><Relationship Id="rId12" Type="http://schemas.openxmlformats.org/officeDocument/2006/relationships/image" Target="../media/image33.wmf"/><Relationship Id="rId17" Type="http://schemas.openxmlformats.org/officeDocument/2006/relationships/image" Target="../media/image38.wmf"/><Relationship Id="rId2" Type="http://schemas.openxmlformats.org/officeDocument/2006/relationships/image" Target="../media/image23.wmf"/><Relationship Id="rId16" Type="http://schemas.openxmlformats.org/officeDocument/2006/relationships/image" Target="../media/image37.wmf"/><Relationship Id="rId1" Type="http://schemas.openxmlformats.org/officeDocument/2006/relationships/image" Target="../media/image22.wmf"/><Relationship Id="rId6" Type="http://schemas.openxmlformats.org/officeDocument/2006/relationships/image" Target="../media/image27.wmf"/><Relationship Id="rId11" Type="http://schemas.openxmlformats.org/officeDocument/2006/relationships/image" Target="../media/image32.wmf"/><Relationship Id="rId5" Type="http://schemas.openxmlformats.org/officeDocument/2006/relationships/image" Target="../media/image26.wmf"/><Relationship Id="rId15" Type="http://schemas.openxmlformats.org/officeDocument/2006/relationships/image" Target="../media/image36.wmf"/><Relationship Id="rId10" Type="http://schemas.openxmlformats.org/officeDocument/2006/relationships/image" Target="../media/image31.wmf"/><Relationship Id="rId4" Type="http://schemas.openxmlformats.org/officeDocument/2006/relationships/image" Target="../media/image25.wmf"/><Relationship Id="rId9" Type="http://schemas.openxmlformats.org/officeDocument/2006/relationships/image" Target="../media/image30.emf"/><Relationship Id="rId14"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D7A41-448A-49F4-9818-01FD9B783E99}" type="datetimeFigureOut">
              <a:rPr lang="en-US" smtClean="0"/>
              <a:pPr/>
              <a:t>9/20/2011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443A1C-C939-48DC-9C8A-95FD9FDA4CD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43000" y="687388"/>
            <a:ext cx="4572000" cy="3429000"/>
          </a:xfrm>
          <a:ln/>
        </p:spPr>
      </p:sp>
      <p:sp>
        <p:nvSpPr>
          <p:cNvPr id="86019" name="Rectangle 3"/>
          <p:cNvSpPr>
            <a:spLocks noGrp="1" noChangeArrowheads="1"/>
          </p:cNvSpPr>
          <p:nvPr>
            <p:ph type="body" idx="1"/>
          </p:nvPr>
        </p:nvSpPr>
        <p:spPr>
          <a:xfrm>
            <a:off x="685800" y="4343400"/>
            <a:ext cx="5487988" cy="4113213"/>
          </a:xfrm>
        </p:spPr>
        <p:txBody>
          <a:bodyPr/>
          <a:lstStyle/>
          <a:p>
            <a:r>
              <a:rPr lang="en-US"/>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E7DC740-F12A-4E8C-9EFD-634D78E9AAC5}" type="slidenum">
              <a:rPr lang="en-US" smtClean="0"/>
              <a:pPr/>
              <a:t>18</a:t>
            </a:fld>
            <a:endParaRPr lang="en-US" smtClean="0"/>
          </a:p>
        </p:txBody>
      </p:sp>
      <p:sp>
        <p:nvSpPr>
          <p:cNvPr id="105475" name="Rectangle 2"/>
          <p:cNvSpPr>
            <a:spLocks noGrp="1" noRot="1" noChangeAspect="1" noChangeArrowheads="1" noTextEdit="1"/>
          </p:cNvSpPr>
          <p:nvPr>
            <p:ph type="sldImg"/>
          </p:nvPr>
        </p:nvSpPr>
        <p:spPr>
          <a:xfrm>
            <a:off x="1143000" y="687388"/>
            <a:ext cx="4572000" cy="3429000"/>
          </a:xfrm>
          <a:ln/>
        </p:spPr>
      </p:sp>
      <p:sp>
        <p:nvSpPr>
          <p:cNvPr id="105476" name="Rectangle 3"/>
          <p:cNvSpPr>
            <a:spLocks noGrp="1" noChangeArrowheads="1"/>
          </p:cNvSpPr>
          <p:nvPr>
            <p:ph type="body" idx="1"/>
          </p:nvPr>
        </p:nvSpPr>
        <p:spPr>
          <a:xfrm>
            <a:off x="686421" y="4344025"/>
            <a:ext cx="5486711" cy="4112926"/>
          </a:xfrm>
          <a:noFill/>
          <a:ln/>
        </p:spPr>
        <p:txBody>
          <a:bodyPr/>
          <a:lstStyle/>
          <a:p>
            <a:pPr eaLnBrk="1" hangingPunct="1"/>
            <a:r>
              <a:rPr lang="en-US" smtClean="0"/>
              <a:t>Next important tool. Graphs of dependencies between criteria. Earlier I told about three Pareto optimal solutions. Now you can see area of location these solutions.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B14EF28-9C8C-4014-9F79-7EC92C0D4BFD}" type="slidenum">
              <a:rPr lang="en-US" smtClean="0"/>
              <a:pPr/>
              <a:t>19</a:t>
            </a:fld>
            <a:endParaRPr lang="en-US" smtClean="0"/>
          </a:p>
        </p:txBody>
      </p:sp>
      <p:sp>
        <p:nvSpPr>
          <p:cNvPr id="106499" name="Rectangle 2"/>
          <p:cNvSpPr>
            <a:spLocks noGrp="1" noRot="1" noChangeAspect="1" noChangeArrowheads="1" noTextEdit="1"/>
          </p:cNvSpPr>
          <p:nvPr>
            <p:ph type="sldImg"/>
          </p:nvPr>
        </p:nvSpPr>
        <p:spPr>
          <a:xfrm>
            <a:off x="1143000" y="687388"/>
            <a:ext cx="4572000" cy="3429000"/>
          </a:xfrm>
          <a:ln/>
        </p:spPr>
      </p:sp>
      <p:sp>
        <p:nvSpPr>
          <p:cNvPr id="106500" name="Rectangle 3"/>
          <p:cNvSpPr>
            <a:spLocks noGrp="1" noChangeArrowheads="1"/>
          </p:cNvSpPr>
          <p:nvPr>
            <p:ph type="body" idx="1"/>
          </p:nvPr>
        </p:nvSpPr>
        <p:spPr>
          <a:xfrm>
            <a:off x="686421" y="4344025"/>
            <a:ext cx="5486711" cy="4112926"/>
          </a:xfrm>
          <a:noFill/>
          <a:ln/>
        </p:spPr>
        <p:txBody>
          <a:bodyPr/>
          <a:lstStyle/>
          <a:p>
            <a:pPr eaLnBrk="1" hangingPunct="1"/>
            <a:r>
              <a:rPr lang="en-US" smtClean="0"/>
              <a:t>I briefly show another dependencies between criteria and their details.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B5F8690-7793-4806-A20D-6026834317C1}" type="slidenum">
              <a:rPr lang="en-US" smtClean="0"/>
              <a:pPr/>
              <a:t>46</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D82057B-B8E5-469B-9446-24DA2C102E54}" type="slidenum">
              <a:rPr lang="en-US" smtClean="0"/>
              <a:pPr/>
              <a:t>47</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E68B87-70C1-435F-AEC7-89479AA072EF}" type="datetimeFigureOut">
              <a:rPr lang="en-US" smtClean="0"/>
              <a:pPr/>
              <a:t>9/20/2011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68B87-70C1-435F-AEC7-89479AA072EF}" type="datetimeFigureOut">
              <a:rPr lang="en-US" smtClean="0"/>
              <a:pPr/>
              <a:t>9/20/2011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68B87-70C1-435F-AEC7-89479AA072EF}" type="datetimeFigureOut">
              <a:rPr lang="en-US" smtClean="0"/>
              <a:pPr/>
              <a:t>9/20/2011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11D233-9F4A-4F60-9BEC-347EF5B88BE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312E39F-E016-4E0D-920E-C097B6601C6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2A8280-5438-4EF2-98F5-6DFBA5FA773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p:spPr>
        <p:txBody>
          <a:bodyPr/>
          <a:lstStyle>
            <a:lvl1pPr>
              <a:defRPr/>
            </a:lvl1pPr>
          </a:lstStyle>
          <a:p>
            <a:pPr>
              <a:defRPr/>
            </a:pPr>
            <a:fld id="{2CD1DEA7-F337-459C-9076-54315C02524E}" type="datetimeFigureOut">
              <a:rPr lang="en-US"/>
              <a:pPr>
                <a:defRPr/>
              </a:pPr>
              <a:t>9/20/2011</a:t>
            </a:fld>
            <a:endParaRPr lang="en-US" dirty="0"/>
          </a:p>
        </p:txBody>
      </p:sp>
      <p:sp>
        <p:nvSpPr>
          <p:cNvPr id="8" name="Footer Placeholder 7"/>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p:spPr>
        <p:txBody>
          <a:bodyPr/>
          <a:lstStyle>
            <a:lvl1pPr>
              <a:defRPr/>
            </a:lvl1pPr>
          </a:lstStyle>
          <a:p>
            <a:pPr>
              <a:defRPr/>
            </a:pPr>
            <a:fld id="{629245F6-4130-41D7-A683-925540D0ED32}"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68B87-70C1-435F-AEC7-89479AA072EF}" type="datetimeFigureOut">
              <a:rPr lang="en-US" smtClean="0"/>
              <a:pPr/>
              <a:t>9/20/2011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E68B87-70C1-435F-AEC7-89479AA072EF}" type="datetimeFigureOut">
              <a:rPr lang="en-US" smtClean="0"/>
              <a:pPr/>
              <a:t>9/20/2011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E68B87-70C1-435F-AEC7-89479AA072EF}" type="datetimeFigureOut">
              <a:rPr lang="en-US" smtClean="0"/>
              <a:pPr/>
              <a:t>9/20/2011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E68B87-70C1-435F-AEC7-89479AA072EF}" type="datetimeFigureOut">
              <a:rPr lang="en-US" smtClean="0"/>
              <a:pPr/>
              <a:t>9/20/2011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E68B87-70C1-435F-AEC7-89479AA072EF}" type="datetimeFigureOut">
              <a:rPr lang="en-US" smtClean="0"/>
              <a:pPr/>
              <a:t>9/20/2011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68B87-70C1-435F-AEC7-89479AA072EF}" type="datetimeFigureOut">
              <a:rPr lang="en-US" smtClean="0"/>
              <a:pPr/>
              <a:t>9/20/2011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68B87-70C1-435F-AEC7-89479AA072EF}" type="datetimeFigureOut">
              <a:rPr lang="en-US" smtClean="0"/>
              <a:pPr/>
              <a:t>9/20/2011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68B87-70C1-435F-AEC7-89479AA072EF}" type="datetimeFigureOut">
              <a:rPr lang="en-US" smtClean="0"/>
              <a:pPr/>
              <a:t>9/20/2011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63B85-5713-4C78-B0B7-D56DDA71DF1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68B87-70C1-435F-AEC7-89479AA072EF}" type="datetimeFigureOut">
              <a:rPr lang="en-US" smtClean="0"/>
              <a:pPr/>
              <a:t>9/20/2011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63B85-5713-4C78-B0B7-D56DDA71DF1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statnik@yahoo.com" TargetMode="External"/><Relationship Id="rId2" Type="http://schemas.openxmlformats.org/officeDocument/2006/relationships/hyperlink" Target="mailto:rstatnik@nps.edu" TargetMode="Externa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package" Target="../embeddings/Microsoft_Office_Word_Document2.docx"/></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10.bin"/><Relationship Id="rId18" Type="http://schemas.openxmlformats.org/officeDocument/2006/relationships/oleObject" Target="../embeddings/oleObject15.bin"/><Relationship Id="rId3" Type="http://schemas.openxmlformats.org/officeDocument/2006/relationships/notesSlide" Target="../notesSlides/notesSlide1.xml"/><Relationship Id="rId7" Type="http://schemas.openxmlformats.org/officeDocument/2006/relationships/oleObject" Target="../embeddings/oleObject4.bin"/><Relationship Id="rId12" Type="http://schemas.openxmlformats.org/officeDocument/2006/relationships/oleObject" Target="../embeddings/oleObject9.bin"/><Relationship Id="rId17" Type="http://schemas.openxmlformats.org/officeDocument/2006/relationships/oleObject" Target="../embeddings/oleObject14.bin"/><Relationship Id="rId2" Type="http://schemas.openxmlformats.org/officeDocument/2006/relationships/slideLayout" Target="../slideLayouts/slideLayout7.xml"/><Relationship Id="rId16" Type="http://schemas.openxmlformats.org/officeDocument/2006/relationships/oleObject" Target="../embeddings/oleObject13.bin"/><Relationship Id="rId20" Type="http://schemas.openxmlformats.org/officeDocument/2006/relationships/oleObject" Target="../embeddings/oleObject17.bin"/><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oleObject" Target="../embeddings/oleObject2.bin"/><Relationship Id="rId15" Type="http://schemas.openxmlformats.org/officeDocument/2006/relationships/oleObject" Target="../embeddings/oleObject12.bin"/><Relationship Id="rId10" Type="http://schemas.openxmlformats.org/officeDocument/2006/relationships/oleObject" Target="../embeddings/oleObject7.bin"/><Relationship Id="rId19" Type="http://schemas.openxmlformats.org/officeDocument/2006/relationships/oleObject" Target="../embeddings/oleObject16.bin"/><Relationship Id="rId4" Type="http://schemas.openxmlformats.org/officeDocument/2006/relationships/oleObject" Target="../embeddings/oleObject1.bin"/><Relationship Id="rId9" Type="http://schemas.openxmlformats.org/officeDocument/2006/relationships/oleObject" Target="../embeddings/oleObject6.bin"/><Relationship Id="rId1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oleObject1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package" Target="../embeddings/Microsoft_Office_Word_Document3.docx"/></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4.xml"/><Relationship Id="rId1" Type="http://schemas.openxmlformats.org/officeDocument/2006/relationships/vmlDrawing" Target="../drawings/vmlDrawing9.vml"/><Relationship Id="rId4" Type="http://schemas.openxmlformats.org/officeDocument/2006/relationships/oleObject" Target="../embeddings/Microsoft_Office_Word_97_-_2003_Document3.doc"/></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2.xml"/><Relationship Id="rId1" Type="http://schemas.openxmlformats.org/officeDocument/2006/relationships/vmlDrawing" Target="../drawings/vmlDrawing11.v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vmlDrawing" Target="../drawings/vmlDrawing12.vml"/><Relationship Id="rId4" Type="http://schemas.openxmlformats.org/officeDocument/2006/relationships/oleObject" Target="../embeddings/Microsoft_Office_Word_97_-_2003_Document4.doc"/></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3.xml"/><Relationship Id="rId1" Type="http://schemas.openxmlformats.org/officeDocument/2006/relationships/vmlDrawing" Target="../drawings/vmlDrawing13.vml"/><Relationship Id="rId4" Type="http://schemas.openxmlformats.org/officeDocument/2006/relationships/oleObject" Target="../embeddings/oleObject28.bin"/></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Microsoft_Office_Word_97_-_2003_Document5.doc"/></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package" Target="../embeddings/Microsoft_Office_Word_Document1.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828800"/>
            <a:ext cx="8839200" cy="2133600"/>
          </a:xfrm>
        </p:spPr>
        <p:txBody>
          <a:bodyPr>
            <a:noAutofit/>
          </a:bodyPr>
          <a:lstStyle/>
          <a:p>
            <a:r>
              <a:rPr lang="en-US" sz="4000" b="1" i="1" dirty="0" err="1" smtClean="0">
                <a:effectLst>
                  <a:outerShdw blurRad="38100" dist="38100" dir="2700000" algn="tl">
                    <a:srgbClr val="C0C0C0"/>
                  </a:outerShdw>
                </a:effectLst>
                <a:latin typeface="Arial" pitchFamily="34" charset="0"/>
                <a:cs typeface="Arial" pitchFamily="34" charset="0"/>
              </a:rPr>
              <a:t>Multicriteria</a:t>
            </a:r>
            <a:r>
              <a:rPr lang="en-US" sz="4000" b="1" i="1" dirty="0" smtClean="0">
                <a:effectLst>
                  <a:outerShdw blurRad="38100" dist="38100" dir="2700000" algn="tl">
                    <a:srgbClr val="C0C0C0"/>
                  </a:outerShdw>
                </a:effectLst>
                <a:latin typeface="Arial" pitchFamily="34" charset="0"/>
                <a:cs typeface="Arial" pitchFamily="34" charset="0"/>
              </a:rPr>
              <a:t> Systems Engineering (CC4920) </a:t>
            </a:r>
            <a:r>
              <a:rPr lang="en-US" sz="4000" b="1" i="1" dirty="0" smtClean="0">
                <a:latin typeface="Arial" pitchFamily="34" charset="0"/>
                <a:cs typeface="Arial" pitchFamily="34" charset="0"/>
              </a:rPr>
              <a:t>interdisciplinary course</a:t>
            </a:r>
          </a:p>
        </p:txBody>
      </p:sp>
      <p:sp>
        <p:nvSpPr>
          <p:cNvPr id="3" name="Subtitle 2"/>
          <p:cNvSpPr>
            <a:spLocks noGrp="1"/>
          </p:cNvSpPr>
          <p:nvPr>
            <p:ph type="subTitle" idx="1"/>
          </p:nvPr>
        </p:nvSpPr>
        <p:spPr>
          <a:xfrm>
            <a:off x="1371600" y="3962400"/>
            <a:ext cx="6400800" cy="2286000"/>
          </a:xfrm>
        </p:spPr>
        <p:txBody>
          <a:bodyPr rtlCol="0">
            <a:normAutofit fontScale="25000" lnSpcReduction="20000"/>
          </a:bodyPr>
          <a:lstStyle/>
          <a:p>
            <a:pPr fontAlgn="auto">
              <a:spcAft>
                <a:spcPts val="0"/>
              </a:spcAft>
              <a:defRPr/>
            </a:pPr>
            <a:endParaRPr lang="en-US" dirty="0" smtClean="0">
              <a:latin typeface="Arial" pitchFamily="34" charset="0"/>
              <a:cs typeface="Arial" pitchFamily="34" charset="0"/>
            </a:endParaRPr>
          </a:p>
          <a:p>
            <a:r>
              <a:rPr lang="en-US" sz="8000" b="1" dirty="0" smtClean="0">
                <a:solidFill>
                  <a:schemeClr val="tx1"/>
                </a:solidFill>
              </a:rPr>
              <a:t>Roman </a:t>
            </a:r>
            <a:r>
              <a:rPr lang="en-US" sz="8000" b="1" dirty="0" err="1" smtClean="0">
                <a:solidFill>
                  <a:schemeClr val="tx1"/>
                </a:solidFill>
              </a:rPr>
              <a:t>Statnikov</a:t>
            </a:r>
            <a:endParaRPr lang="en-US" sz="8000" b="1" dirty="0" smtClean="0">
              <a:solidFill>
                <a:schemeClr val="tx1"/>
              </a:solidFill>
            </a:endParaRPr>
          </a:p>
          <a:p>
            <a:r>
              <a:rPr lang="en-US" sz="6400" dirty="0" smtClean="0">
                <a:hlinkClick r:id="rId2"/>
              </a:rPr>
              <a:t>rstatnik@nps.edu</a:t>
            </a:r>
            <a:r>
              <a:rPr lang="en-US" sz="6400" dirty="0" smtClean="0"/>
              <a:t>, </a:t>
            </a:r>
            <a:r>
              <a:rPr lang="en-US" sz="6400" dirty="0" smtClean="0">
                <a:hlinkClick r:id="rId3"/>
              </a:rPr>
              <a:t>rstatnik@yahoo.com</a:t>
            </a:r>
            <a:r>
              <a:rPr lang="en-US" sz="6400" dirty="0" smtClean="0"/>
              <a:t> </a:t>
            </a:r>
            <a:endParaRPr lang="en-US" sz="6400" b="1" dirty="0" smtClean="0"/>
          </a:p>
          <a:p>
            <a:r>
              <a:rPr lang="en-US" sz="7200" b="1" dirty="0" smtClean="0">
                <a:solidFill>
                  <a:schemeClr val="tx1"/>
                </a:solidFill>
                <a:latin typeface="+mj-lt"/>
              </a:rPr>
              <a:t>NAVAL POSTGRADUATE SCHOOL, MONTEREY, USA,</a:t>
            </a:r>
          </a:p>
          <a:p>
            <a:r>
              <a:rPr lang="en-US" sz="7200" b="1" dirty="0" smtClean="0">
                <a:solidFill>
                  <a:schemeClr val="tx1"/>
                </a:solidFill>
                <a:latin typeface="+mj-lt"/>
              </a:rPr>
              <a:t>MECHANICAL ENGINEERING RESEARCH INSTITUTE, RUSSIAN ACADEMY OF SCIENCES, MOSCOW, RUSSIA,</a:t>
            </a:r>
          </a:p>
          <a:p>
            <a:r>
              <a:rPr lang="en-US" sz="7200" b="1" dirty="0" smtClean="0">
                <a:solidFill>
                  <a:schemeClr val="tx1"/>
                </a:solidFill>
                <a:latin typeface="+mj-lt"/>
              </a:rPr>
              <a:t>HIGHER SCHOOL OF ECONOMIC </a:t>
            </a:r>
          </a:p>
          <a:p>
            <a:r>
              <a:rPr lang="en-US" sz="7200" b="1" dirty="0" smtClean="0">
                <a:solidFill>
                  <a:schemeClr val="tx1"/>
                </a:solidFill>
                <a:latin typeface="+mj-lt"/>
              </a:rPr>
              <a:t>(NATIONAL RESEARCH UNIVERSITY), MOSCOW</a:t>
            </a:r>
          </a:p>
          <a:p>
            <a:r>
              <a:rPr lang="en-US" sz="7200" b="1" dirty="0" smtClean="0">
                <a:solidFill>
                  <a:srgbClr val="FF0000"/>
                </a:solidFill>
                <a:latin typeface="+mj-lt"/>
              </a:rPr>
              <a:t>SEPTEMBER, 9/24/2011</a:t>
            </a:r>
            <a:r>
              <a:rPr lang="en-US" sz="7200" dirty="0" smtClean="0">
                <a:solidFill>
                  <a:srgbClr val="FF0000"/>
                </a:solidFill>
                <a:latin typeface="+mj-lt"/>
              </a:rPr>
              <a:t> </a:t>
            </a:r>
          </a:p>
          <a:p>
            <a:pPr fontAlgn="auto">
              <a:spcAft>
                <a:spcPts val="0"/>
              </a:spcAft>
              <a:defRPr/>
            </a:pPr>
            <a:endParaRPr lang="en-US" dirty="0" smtClean="0">
              <a:latin typeface="Arial" pitchFamily="34" charset="0"/>
              <a:cs typeface="Arial" pitchFamily="34" charset="0"/>
            </a:endParaRPr>
          </a:p>
        </p:txBody>
      </p:sp>
      <p:pic>
        <p:nvPicPr>
          <p:cNvPr id="3076" name="Picture 2" descr="https://nps.blackboard.com/@@332BDE38E937823383844A37BB538493/courses/1/CC4900_Rs/content/_409411_1/embedded/banner.jpg"/>
          <p:cNvPicPr>
            <a:picLocks noChangeAspect="1" noChangeArrowheads="1"/>
          </p:cNvPicPr>
          <p:nvPr/>
        </p:nvPicPr>
        <p:blipFill>
          <a:blip r:embed="rId4" cstate="print"/>
          <a:srcRect/>
          <a:stretch>
            <a:fillRect/>
          </a:stretch>
        </p:blipFill>
        <p:spPr bwMode="auto">
          <a:xfrm>
            <a:off x="1905000" y="304800"/>
            <a:ext cx="5651500" cy="1143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76200"/>
            <a:ext cx="8229600" cy="1143000"/>
          </a:xfrm>
        </p:spPr>
        <p:txBody>
          <a:bodyPr>
            <a:normAutofit/>
          </a:bodyPr>
          <a:lstStyle/>
          <a:p>
            <a:r>
              <a:rPr lang="en-US" sz="3200" b="1" dirty="0" smtClean="0"/>
              <a:t>Criteria Histograms. Visualization of Contradictory Criteria</a:t>
            </a:r>
            <a:endParaRPr lang="en-US" sz="3200" b="1" dirty="0"/>
          </a:p>
        </p:txBody>
      </p:sp>
      <p:pic>
        <p:nvPicPr>
          <p:cNvPr id="6" name="Picture 5" descr="Figure 3.20.JPG"/>
          <p:cNvPicPr/>
          <p:nvPr/>
        </p:nvPicPr>
        <p:blipFill>
          <a:blip r:embed="rId3" cstate="print"/>
          <a:srcRect/>
          <a:stretch>
            <a:fillRect/>
          </a:stretch>
        </p:blipFill>
        <p:spPr bwMode="auto">
          <a:xfrm>
            <a:off x="1371600" y="1371600"/>
            <a:ext cx="6400800" cy="4648200"/>
          </a:xfrm>
          <a:prstGeom prst="rect">
            <a:avLst/>
          </a:prstGeom>
          <a:noFill/>
          <a:ln w="9525">
            <a:noFill/>
            <a:miter lim="800000"/>
            <a:headEnd/>
            <a:tailEnd/>
          </a:ln>
        </p:spPr>
      </p:pic>
      <p:graphicFrame>
        <p:nvGraphicFramePr>
          <p:cNvPr id="70660" name="Object 4"/>
          <p:cNvGraphicFramePr>
            <a:graphicFrameLocks noChangeAspect="1"/>
          </p:cNvGraphicFramePr>
          <p:nvPr/>
        </p:nvGraphicFramePr>
        <p:xfrm>
          <a:off x="1590675" y="6175375"/>
          <a:ext cx="5843588" cy="225425"/>
        </p:xfrm>
        <a:graphic>
          <a:graphicData uri="http://schemas.openxmlformats.org/presentationml/2006/ole">
            <p:oleObj spid="_x0000_s70660" name="Document" r:id="rId4" imgW="5949456" imgH="233583" progId="Word.Document.12">
              <p:embed/>
            </p:oleObj>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sz="quarter"/>
          </p:nvPr>
        </p:nvSpPr>
        <p:spPr>
          <a:xfrm>
            <a:off x="457200" y="274638"/>
            <a:ext cx="7924800" cy="868362"/>
          </a:xfrm>
        </p:spPr>
        <p:txBody>
          <a:bodyPr>
            <a:normAutofit fontScale="90000"/>
          </a:bodyPr>
          <a:lstStyle/>
          <a:p>
            <a:r>
              <a:rPr lang="en-US" sz="2800" smtClean="0"/>
              <a:t/>
            </a:r>
            <a:br>
              <a:rPr lang="en-US" sz="2800" smtClean="0"/>
            </a:br>
            <a:r>
              <a:rPr lang="en-US" sz="2800" smtClean="0"/>
              <a:t/>
            </a:r>
            <a:br>
              <a:rPr lang="en-US" sz="2800" smtClean="0"/>
            </a:br>
            <a:r>
              <a:rPr lang="en-US" sz="2800" b="1" smtClean="0"/>
              <a:t>Visualization Tools: </a:t>
            </a:r>
            <a:r>
              <a:rPr lang="en-US" sz="2800" b="1" i="1" smtClean="0"/>
              <a:t>Graphs “Criterion vs. Design Variable”</a:t>
            </a:r>
            <a:r>
              <a:rPr lang="en-US" sz="2800" b="1" smtClean="0"/>
              <a:t/>
            </a:r>
            <a:br>
              <a:rPr lang="en-US" sz="2800" b="1" smtClean="0"/>
            </a:br>
            <a:r>
              <a:rPr lang="en-US" sz="2800" smtClean="0"/>
              <a:t/>
            </a:r>
            <a:br>
              <a:rPr lang="en-US" sz="2800" smtClean="0"/>
            </a:br>
            <a:endParaRPr lang="en-US" sz="2800" smtClean="0"/>
          </a:p>
        </p:txBody>
      </p:sp>
      <p:pic>
        <p:nvPicPr>
          <p:cNvPr id="46083" name="Picture 3" descr="23"/>
          <p:cNvPicPr>
            <a:picLocks noGrp="1" noChangeAspect="1" noChangeArrowheads="1"/>
          </p:cNvPicPr>
          <p:nvPr>
            <p:ph sz="quarter" idx="1"/>
          </p:nvPr>
        </p:nvPicPr>
        <p:blipFill>
          <a:blip r:embed="rId2" cstate="print"/>
          <a:srcRect/>
          <a:stretch>
            <a:fillRect/>
          </a:stretch>
        </p:blipFill>
        <p:spPr>
          <a:xfrm>
            <a:off x="876300" y="1143000"/>
            <a:ext cx="3200400" cy="2185988"/>
          </a:xfrm>
          <a:noFill/>
          <a:ln/>
        </p:spPr>
      </p:pic>
      <p:pic>
        <p:nvPicPr>
          <p:cNvPr id="46084" name="Picture 4" descr="26"/>
          <p:cNvPicPr>
            <a:picLocks noGrp="1" noChangeAspect="1" noChangeArrowheads="1"/>
          </p:cNvPicPr>
          <p:nvPr>
            <p:ph sz="quarter" idx="2"/>
          </p:nvPr>
        </p:nvPicPr>
        <p:blipFill>
          <a:blip r:embed="rId3" cstate="print"/>
          <a:srcRect/>
          <a:stretch>
            <a:fillRect/>
          </a:stretch>
        </p:blipFill>
        <p:spPr>
          <a:xfrm>
            <a:off x="5084763" y="1143000"/>
            <a:ext cx="3165475" cy="2185988"/>
          </a:xfrm>
          <a:noFill/>
          <a:ln/>
        </p:spPr>
      </p:pic>
      <p:pic>
        <p:nvPicPr>
          <p:cNvPr id="46085" name="Picture 5" descr="25"/>
          <p:cNvPicPr>
            <a:picLocks noGrp="1" noChangeAspect="1" noChangeArrowheads="1"/>
          </p:cNvPicPr>
          <p:nvPr>
            <p:ph sz="quarter" idx="3"/>
          </p:nvPr>
        </p:nvPicPr>
        <p:blipFill>
          <a:blip r:embed="rId4" cstate="print"/>
          <a:srcRect/>
          <a:stretch>
            <a:fillRect/>
          </a:stretch>
        </p:blipFill>
        <p:spPr>
          <a:xfrm>
            <a:off x="877888" y="3657600"/>
            <a:ext cx="3197225" cy="2187575"/>
          </a:xfrm>
          <a:noFill/>
          <a:ln/>
        </p:spPr>
      </p:pic>
      <p:pic>
        <p:nvPicPr>
          <p:cNvPr id="46086" name="Picture 6" descr="24"/>
          <p:cNvPicPr>
            <a:picLocks noGrp="1" noChangeAspect="1" noChangeArrowheads="1"/>
          </p:cNvPicPr>
          <p:nvPr>
            <p:ph sz="quarter" idx="4"/>
          </p:nvPr>
        </p:nvPicPr>
        <p:blipFill>
          <a:blip r:embed="rId5" cstate="print"/>
          <a:srcRect/>
          <a:stretch>
            <a:fillRect/>
          </a:stretch>
        </p:blipFill>
        <p:spPr>
          <a:xfrm>
            <a:off x="5075238" y="3657600"/>
            <a:ext cx="3184525" cy="2187575"/>
          </a:xfrm>
          <a:noFill/>
          <a:ln/>
        </p:spPr>
      </p:pic>
      <p:sp>
        <p:nvSpPr>
          <p:cNvPr id="46087" name="Rectangle 7"/>
          <p:cNvSpPr>
            <a:spLocks noChangeArrowheads="1"/>
          </p:cNvSpPr>
          <p:nvPr/>
        </p:nvSpPr>
        <p:spPr bwMode="auto">
          <a:xfrm>
            <a:off x="733425" y="3200400"/>
            <a:ext cx="3009900" cy="366713"/>
          </a:xfrm>
          <a:prstGeom prst="rect">
            <a:avLst/>
          </a:prstGeom>
          <a:noFill/>
          <a:ln w="9525">
            <a:noFill/>
            <a:miter lim="800000"/>
            <a:headEnd/>
            <a:tailEnd/>
          </a:ln>
          <a:effectLst/>
        </p:spPr>
        <p:txBody>
          <a:bodyPr wrap="none" anchor="ctr">
            <a:spAutoFit/>
          </a:bodyPr>
          <a:lstStyle/>
          <a:p>
            <a:pPr algn="ctr"/>
            <a:r>
              <a:rPr lang="en-US"/>
              <a:t> </a:t>
            </a:r>
            <a:r>
              <a:rPr lang="en-US" sz="1200" b="1"/>
              <a:t>First criterion vs. first design variable.</a:t>
            </a:r>
          </a:p>
        </p:txBody>
      </p:sp>
      <p:sp>
        <p:nvSpPr>
          <p:cNvPr id="46088" name="Rectangle 8"/>
          <p:cNvSpPr>
            <a:spLocks noChangeArrowheads="1"/>
          </p:cNvSpPr>
          <p:nvPr/>
        </p:nvSpPr>
        <p:spPr bwMode="auto">
          <a:xfrm>
            <a:off x="5105400" y="3200400"/>
            <a:ext cx="3009900" cy="366713"/>
          </a:xfrm>
          <a:prstGeom prst="rect">
            <a:avLst/>
          </a:prstGeom>
          <a:noFill/>
          <a:ln w="9525">
            <a:noFill/>
            <a:miter lim="800000"/>
            <a:headEnd/>
            <a:tailEnd/>
          </a:ln>
          <a:effectLst/>
        </p:spPr>
        <p:txBody>
          <a:bodyPr wrap="none">
            <a:spAutoFit/>
          </a:bodyPr>
          <a:lstStyle/>
          <a:p>
            <a:r>
              <a:rPr lang="en-US" sz="1200" b="1"/>
              <a:t>Sixth criterion vs. first design variable</a:t>
            </a:r>
            <a:r>
              <a:rPr lang="en-US" b="1"/>
              <a:t>.</a:t>
            </a:r>
          </a:p>
        </p:txBody>
      </p:sp>
      <p:sp>
        <p:nvSpPr>
          <p:cNvPr id="46089" name="Rectangle 9"/>
          <p:cNvSpPr>
            <a:spLocks noChangeArrowheads="1"/>
          </p:cNvSpPr>
          <p:nvPr/>
        </p:nvSpPr>
        <p:spPr bwMode="auto">
          <a:xfrm>
            <a:off x="939800" y="5791200"/>
            <a:ext cx="2998788" cy="274638"/>
          </a:xfrm>
          <a:prstGeom prst="rect">
            <a:avLst/>
          </a:prstGeom>
          <a:noFill/>
          <a:ln w="9525">
            <a:noFill/>
            <a:miter lim="800000"/>
            <a:headEnd/>
            <a:tailEnd/>
          </a:ln>
          <a:effectLst/>
        </p:spPr>
        <p:txBody>
          <a:bodyPr wrap="none">
            <a:spAutoFit/>
          </a:bodyPr>
          <a:lstStyle/>
          <a:p>
            <a:r>
              <a:rPr lang="en-US" sz="1200" b="1"/>
              <a:t>Third criterion vs. first design variable.</a:t>
            </a:r>
          </a:p>
        </p:txBody>
      </p:sp>
      <p:sp>
        <p:nvSpPr>
          <p:cNvPr id="46090" name="Rectangle 10"/>
          <p:cNvSpPr>
            <a:spLocks noChangeArrowheads="1"/>
          </p:cNvSpPr>
          <p:nvPr/>
        </p:nvSpPr>
        <p:spPr bwMode="auto">
          <a:xfrm>
            <a:off x="5130800" y="5791200"/>
            <a:ext cx="3167063" cy="274638"/>
          </a:xfrm>
          <a:prstGeom prst="rect">
            <a:avLst/>
          </a:prstGeom>
          <a:noFill/>
          <a:ln w="9525">
            <a:noFill/>
            <a:miter lim="800000"/>
            <a:headEnd/>
            <a:tailEnd/>
          </a:ln>
          <a:effectLst/>
        </p:spPr>
        <p:txBody>
          <a:bodyPr wrap="none">
            <a:spAutoFit/>
          </a:bodyPr>
          <a:lstStyle/>
          <a:p>
            <a:r>
              <a:rPr lang="en-US" sz="1200" b="1"/>
              <a:t>Second criterion vs. first design variable.</a:t>
            </a:r>
          </a:p>
        </p:txBody>
      </p:sp>
      <p:sp>
        <p:nvSpPr>
          <p:cNvPr id="46091" name="Text Box 11"/>
          <p:cNvSpPr txBox="1">
            <a:spLocks noChangeArrowheads="1"/>
          </p:cNvSpPr>
          <p:nvPr/>
        </p:nvSpPr>
        <p:spPr bwMode="auto">
          <a:xfrm>
            <a:off x="517525" y="6172200"/>
            <a:ext cx="7804150" cy="581025"/>
          </a:xfrm>
          <a:prstGeom prst="rect">
            <a:avLst/>
          </a:prstGeom>
          <a:noFill/>
          <a:ln w="9525">
            <a:noFill/>
            <a:miter lim="800000"/>
            <a:headEnd/>
            <a:tailEnd/>
          </a:ln>
          <a:effectLst/>
        </p:spPr>
        <p:txBody>
          <a:bodyPr wrap="none">
            <a:spAutoFit/>
          </a:bodyPr>
          <a:lstStyle/>
          <a:p>
            <a:pPr algn="ctr"/>
            <a:r>
              <a:rPr lang="en-US" altLang="zh-CN" sz="1600" b="1">
                <a:solidFill>
                  <a:srgbClr val="FF0000"/>
                </a:solidFill>
              </a:rPr>
              <a:t>These figures show sensitivity of criteria to design variables. Moreover, </a:t>
            </a:r>
          </a:p>
          <a:p>
            <a:pPr algn="ctr"/>
            <a:r>
              <a:rPr lang="en-US" altLang="zh-CN" sz="1600" b="1">
                <a:solidFill>
                  <a:srgbClr val="FF0000"/>
                </a:solidFill>
              </a:rPr>
              <a:t>expert obtains very important information about location of feasible solutions. </a:t>
            </a:r>
            <a:endParaRPr lang="en-US" sz="1600" b="1">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sz="quarter"/>
          </p:nvPr>
        </p:nvSpPr>
        <p:spPr>
          <a:xfrm>
            <a:off x="457200" y="76200"/>
            <a:ext cx="8229600" cy="1143000"/>
          </a:xfrm>
        </p:spPr>
        <p:txBody>
          <a:bodyPr/>
          <a:lstStyle/>
          <a:p>
            <a:r>
              <a:rPr lang="en-US" sz="2800" b="1" smtClean="0"/>
              <a:t>Visualization Tools: </a:t>
            </a:r>
            <a:r>
              <a:rPr lang="en-US" sz="2800" b="1" i="1" smtClean="0"/>
              <a:t>Graphs “Criterion vs. Criterion”</a:t>
            </a:r>
            <a:r>
              <a:rPr lang="en-US" sz="2800" b="1" smtClean="0"/>
              <a:t/>
            </a:r>
            <a:br>
              <a:rPr lang="en-US" sz="2800" b="1" smtClean="0"/>
            </a:br>
            <a:endParaRPr lang="en-US" sz="2800" b="1" smtClean="0"/>
          </a:p>
        </p:txBody>
      </p:sp>
      <p:pic>
        <p:nvPicPr>
          <p:cNvPr id="47107" name="Picture 3" descr="27"/>
          <p:cNvPicPr>
            <a:picLocks noGrp="1" noChangeAspect="1" noChangeArrowheads="1"/>
          </p:cNvPicPr>
          <p:nvPr>
            <p:ph sz="quarter" idx="1"/>
          </p:nvPr>
        </p:nvPicPr>
        <p:blipFill>
          <a:blip r:embed="rId2" cstate="print"/>
          <a:srcRect/>
          <a:stretch>
            <a:fillRect/>
          </a:stretch>
        </p:blipFill>
        <p:spPr>
          <a:xfrm>
            <a:off x="895350" y="914400"/>
            <a:ext cx="3160713" cy="2185988"/>
          </a:xfrm>
          <a:noFill/>
          <a:ln/>
        </p:spPr>
      </p:pic>
      <p:sp>
        <p:nvSpPr>
          <p:cNvPr id="47108" name="Rectangle 4"/>
          <p:cNvSpPr>
            <a:spLocks noChangeArrowheads="1"/>
          </p:cNvSpPr>
          <p:nvPr/>
        </p:nvSpPr>
        <p:spPr bwMode="auto">
          <a:xfrm>
            <a:off x="838200" y="3048000"/>
            <a:ext cx="2578100" cy="366713"/>
          </a:xfrm>
          <a:prstGeom prst="rect">
            <a:avLst/>
          </a:prstGeom>
          <a:noFill/>
          <a:ln w="9525">
            <a:noFill/>
            <a:miter lim="800000"/>
            <a:headEnd/>
            <a:tailEnd/>
          </a:ln>
          <a:effectLst/>
        </p:spPr>
        <p:txBody>
          <a:bodyPr wrap="none" anchor="ctr">
            <a:spAutoFit/>
          </a:bodyPr>
          <a:lstStyle/>
          <a:p>
            <a:r>
              <a:rPr lang="en-US" altLang="zh-CN" sz="1200" b="1"/>
              <a:t>First criterion vs. sixth criterion.</a:t>
            </a:r>
            <a:r>
              <a:rPr lang="en-US" altLang="zh-CN"/>
              <a:t> </a:t>
            </a:r>
          </a:p>
        </p:txBody>
      </p:sp>
      <p:pic>
        <p:nvPicPr>
          <p:cNvPr id="47109" name="Picture 5" descr="30"/>
          <p:cNvPicPr>
            <a:picLocks noGrp="1" noChangeAspect="1" noChangeArrowheads="1"/>
          </p:cNvPicPr>
          <p:nvPr>
            <p:ph sz="quarter" idx="2"/>
          </p:nvPr>
        </p:nvPicPr>
        <p:blipFill>
          <a:blip r:embed="rId3" cstate="print"/>
          <a:srcRect/>
          <a:stretch>
            <a:fillRect/>
          </a:stretch>
        </p:blipFill>
        <p:spPr>
          <a:xfrm>
            <a:off x="5076825" y="938213"/>
            <a:ext cx="3181350" cy="2185987"/>
          </a:xfrm>
          <a:noFill/>
          <a:ln/>
        </p:spPr>
      </p:pic>
      <p:sp>
        <p:nvSpPr>
          <p:cNvPr id="47110" name="Rectangle 6"/>
          <p:cNvSpPr>
            <a:spLocks noChangeArrowheads="1"/>
          </p:cNvSpPr>
          <p:nvPr/>
        </p:nvSpPr>
        <p:spPr bwMode="auto">
          <a:xfrm>
            <a:off x="5257800" y="3078163"/>
            <a:ext cx="2500313" cy="274637"/>
          </a:xfrm>
          <a:prstGeom prst="rect">
            <a:avLst/>
          </a:prstGeom>
          <a:noFill/>
          <a:ln w="9525">
            <a:noFill/>
            <a:miter lim="800000"/>
            <a:headEnd/>
            <a:tailEnd/>
          </a:ln>
          <a:effectLst/>
        </p:spPr>
        <p:txBody>
          <a:bodyPr wrap="none">
            <a:spAutoFit/>
          </a:bodyPr>
          <a:lstStyle/>
          <a:p>
            <a:r>
              <a:rPr lang="en-US" altLang="zh-CN" sz="1200" b="1"/>
              <a:t>Third criterion vs. fifth criterion.</a:t>
            </a:r>
            <a:endParaRPr lang="en-US" sz="1200" b="1"/>
          </a:p>
        </p:txBody>
      </p:sp>
      <p:pic>
        <p:nvPicPr>
          <p:cNvPr id="47111" name="Picture 7" descr="31"/>
          <p:cNvPicPr>
            <a:picLocks noGrp="1" noChangeAspect="1" noChangeArrowheads="1"/>
          </p:cNvPicPr>
          <p:nvPr>
            <p:ph sz="quarter" idx="3"/>
          </p:nvPr>
        </p:nvPicPr>
        <p:blipFill>
          <a:blip r:embed="rId4" cstate="print"/>
          <a:srcRect/>
          <a:stretch>
            <a:fillRect/>
          </a:stretch>
        </p:blipFill>
        <p:spPr>
          <a:xfrm>
            <a:off x="866775" y="3429000"/>
            <a:ext cx="3217863" cy="2187575"/>
          </a:xfrm>
          <a:noFill/>
          <a:ln/>
        </p:spPr>
      </p:pic>
      <p:sp>
        <p:nvSpPr>
          <p:cNvPr id="47112" name="Rectangle 8"/>
          <p:cNvSpPr>
            <a:spLocks noChangeArrowheads="1"/>
          </p:cNvSpPr>
          <p:nvPr/>
        </p:nvSpPr>
        <p:spPr bwMode="auto">
          <a:xfrm>
            <a:off x="1182688" y="5562600"/>
            <a:ext cx="2566987" cy="274638"/>
          </a:xfrm>
          <a:prstGeom prst="rect">
            <a:avLst/>
          </a:prstGeom>
          <a:noFill/>
          <a:ln w="9525">
            <a:noFill/>
            <a:miter lim="800000"/>
            <a:headEnd/>
            <a:tailEnd/>
          </a:ln>
          <a:effectLst/>
        </p:spPr>
        <p:txBody>
          <a:bodyPr wrap="none" anchor="ctr">
            <a:spAutoFit/>
          </a:bodyPr>
          <a:lstStyle/>
          <a:p>
            <a:pPr algn="ctr"/>
            <a:r>
              <a:rPr lang="en-US" sz="1200" b="1"/>
              <a:t>Third criterion vs. sixth criterion.</a:t>
            </a:r>
          </a:p>
        </p:txBody>
      </p:sp>
      <p:pic>
        <p:nvPicPr>
          <p:cNvPr id="47113" name="Picture 9" descr="29"/>
          <p:cNvPicPr>
            <a:picLocks noGrp="1" noChangeAspect="1" noChangeArrowheads="1"/>
          </p:cNvPicPr>
          <p:nvPr>
            <p:ph sz="quarter" idx="4"/>
          </p:nvPr>
        </p:nvPicPr>
        <p:blipFill>
          <a:blip r:embed="rId5" cstate="print"/>
          <a:srcRect/>
          <a:stretch>
            <a:fillRect/>
          </a:stretch>
        </p:blipFill>
        <p:spPr>
          <a:xfrm>
            <a:off x="5064125" y="3429000"/>
            <a:ext cx="3206750" cy="2187575"/>
          </a:xfrm>
          <a:noFill/>
          <a:ln/>
        </p:spPr>
      </p:pic>
      <p:sp>
        <p:nvSpPr>
          <p:cNvPr id="47114" name="Rectangle 10"/>
          <p:cNvSpPr>
            <a:spLocks noChangeArrowheads="1"/>
          </p:cNvSpPr>
          <p:nvPr/>
        </p:nvSpPr>
        <p:spPr bwMode="auto">
          <a:xfrm>
            <a:off x="5441950" y="5562600"/>
            <a:ext cx="2649538" cy="274638"/>
          </a:xfrm>
          <a:prstGeom prst="rect">
            <a:avLst/>
          </a:prstGeom>
          <a:noFill/>
          <a:ln w="9525">
            <a:noFill/>
            <a:miter lim="800000"/>
            <a:headEnd/>
            <a:tailEnd/>
          </a:ln>
          <a:effectLst/>
        </p:spPr>
        <p:txBody>
          <a:bodyPr wrap="none" anchor="ctr">
            <a:spAutoFit/>
          </a:bodyPr>
          <a:lstStyle/>
          <a:p>
            <a:pPr algn="ctr"/>
            <a:r>
              <a:rPr lang="en-US" sz="1200" b="1"/>
              <a:t>First criterion vs. second criterion</a:t>
            </a:r>
          </a:p>
        </p:txBody>
      </p:sp>
      <p:sp>
        <p:nvSpPr>
          <p:cNvPr id="47115" name="Text Box 11"/>
          <p:cNvSpPr txBox="1">
            <a:spLocks noChangeArrowheads="1"/>
          </p:cNvSpPr>
          <p:nvPr/>
        </p:nvSpPr>
        <p:spPr bwMode="auto">
          <a:xfrm>
            <a:off x="0" y="5943600"/>
            <a:ext cx="9282113" cy="885825"/>
          </a:xfrm>
          <a:prstGeom prst="rect">
            <a:avLst/>
          </a:prstGeom>
          <a:noFill/>
          <a:ln w="9525">
            <a:noFill/>
            <a:miter lim="800000"/>
            <a:headEnd/>
            <a:tailEnd/>
          </a:ln>
          <a:effectLst/>
        </p:spPr>
        <p:txBody>
          <a:bodyPr>
            <a:spAutoFit/>
          </a:bodyPr>
          <a:lstStyle/>
          <a:p>
            <a:r>
              <a:rPr lang="en-US" altLang="zh-CN" sz="1600" b="1">
                <a:solidFill>
                  <a:srgbClr val="33CC33"/>
                </a:solidFill>
              </a:rPr>
              <a:t>These figures show dependencies between criteria and location of feasible solutions.</a:t>
            </a:r>
            <a:r>
              <a:rPr lang="en-US" altLang="zh-CN" sz="2000"/>
              <a:t> </a:t>
            </a:r>
            <a:r>
              <a:rPr lang="en-US" sz="1600" b="1">
                <a:solidFill>
                  <a:srgbClr val="33CC33"/>
                </a:solidFill>
              </a:rPr>
              <a:t>These graphs help to improve the statement and solution of optimization problem and finally to estimate a correctness of the mathematical model, its shortcomings.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descr="Light downward diagonal"/>
          <p:cNvSpPr>
            <a:spLocks noChangeArrowheads="1"/>
          </p:cNvSpPr>
          <p:nvPr/>
        </p:nvSpPr>
        <p:spPr bwMode="auto">
          <a:xfrm>
            <a:off x="5638800" y="2514600"/>
            <a:ext cx="1127125" cy="1241425"/>
          </a:xfrm>
          <a:prstGeom prst="rect">
            <a:avLst/>
          </a:prstGeom>
          <a:pattFill prst="ltDnDiag">
            <a:fgClr>
              <a:schemeClr val="tx1"/>
            </a:fgClr>
            <a:bgClr>
              <a:schemeClr val="bg1"/>
            </a:bgClr>
          </a:pattFill>
          <a:ln w="12700">
            <a:solidFill>
              <a:srgbClr val="000000"/>
            </a:solidFill>
            <a:miter lim="800000"/>
            <a:headEnd/>
            <a:tailEnd/>
          </a:ln>
        </p:spPr>
        <p:txBody>
          <a:bodyPr/>
          <a:lstStyle/>
          <a:p>
            <a:endParaRPr lang="en-US"/>
          </a:p>
        </p:txBody>
      </p:sp>
      <p:sp>
        <p:nvSpPr>
          <p:cNvPr id="84995" name="Line 3"/>
          <p:cNvSpPr>
            <a:spLocks noChangeShapeType="1"/>
          </p:cNvSpPr>
          <p:nvPr/>
        </p:nvSpPr>
        <p:spPr bwMode="auto">
          <a:xfrm flipH="1" flipV="1">
            <a:off x="5002213" y="2155825"/>
            <a:ext cx="1587" cy="2620963"/>
          </a:xfrm>
          <a:prstGeom prst="line">
            <a:avLst/>
          </a:prstGeom>
          <a:noFill/>
          <a:ln w="19050">
            <a:solidFill>
              <a:srgbClr val="000000"/>
            </a:solidFill>
            <a:round/>
            <a:headEnd/>
            <a:tailEnd type="triangle" w="sm" len="lg"/>
          </a:ln>
        </p:spPr>
        <p:txBody>
          <a:bodyPr/>
          <a:lstStyle/>
          <a:p>
            <a:endParaRPr lang="en-US"/>
          </a:p>
        </p:txBody>
      </p:sp>
      <p:sp>
        <p:nvSpPr>
          <p:cNvPr id="84996" name="Line 4"/>
          <p:cNvSpPr>
            <a:spLocks noChangeShapeType="1"/>
          </p:cNvSpPr>
          <p:nvPr/>
        </p:nvSpPr>
        <p:spPr bwMode="auto">
          <a:xfrm>
            <a:off x="5002213" y="4768850"/>
            <a:ext cx="2911475" cy="1588"/>
          </a:xfrm>
          <a:prstGeom prst="line">
            <a:avLst/>
          </a:prstGeom>
          <a:noFill/>
          <a:ln w="19050">
            <a:solidFill>
              <a:srgbClr val="000000"/>
            </a:solidFill>
            <a:round/>
            <a:headEnd/>
            <a:tailEnd type="triangle" w="sm" len="lg"/>
          </a:ln>
        </p:spPr>
        <p:txBody>
          <a:bodyPr/>
          <a:lstStyle/>
          <a:p>
            <a:endParaRPr lang="en-US"/>
          </a:p>
        </p:txBody>
      </p:sp>
      <p:sp>
        <p:nvSpPr>
          <p:cNvPr id="84997" name="Rectangle 5"/>
          <p:cNvSpPr>
            <a:spLocks noChangeArrowheads="1"/>
          </p:cNvSpPr>
          <p:nvPr/>
        </p:nvSpPr>
        <p:spPr bwMode="auto">
          <a:xfrm>
            <a:off x="5643563" y="2513013"/>
            <a:ext cx="1127125" cy="1241425"/>
          </a:xfrm>
          <a:prstGeom prst="rect">
            <a:avLst/>
          </a:prstGeom>
          <a:noFill/>
          <a:ln w="12700">
            <a:solidFill>
              <a:srgbClr val="000000"/>
            </a:solidFill>
            <a:miter lim="800000"/>
            <a:headEnd/>
            <a:tailEnd/>
          </a:ln>
        </p:spPr>
        <p:txBody>
          <a:bodyPr/>
          <a:lstStyle/>
          <a:p>
            <a:endParaRPr lang="en-US"/>
          </a:p>
        </p:txBody>
      </p:sp>
      <p:sp>
        <p:nvSpPr>
          <p:cNvPr id="84998" name="Line 6"/>
          <p:cNvSpPr>
            <a:spLocks noChangeShapeType="1"/>
          </p:cNvSpPr>
          <p:nvPr/>
        </p:nvSpPr>
        <p:spPr bwMode="auto">
          <a:xfrm>
            <a:off x="5643563" y="3794125"/>
            <a:ext cx="1587" cy="982663"/>
          </a:xfrm>
          <a:prstGeom prst="line">
            <a:avLst/>
          </a:prstGeom>
          <a:noFill/>
          <a:ln w="15875">
            <a:solidFill>
              <a:srgbClr val="000000"/>
            </a:solidFill>
            <a:prstDash val="dash"/>
            <a:round/>
            <a:headEnd/>
            <a:tailEnd/>
          </a:ln>
        </p:spPr>
        <p:txBody>
          <a:bodyPr/>
          <a:lstStyle/>
          <a:p>
            <a:endParaRPr lang="en-US"/>
          </a:p>
        </p:txBody>
      </p:sp>
      <p:sp>
        <p:nvSpPr>
          <p:cNvPr id="84999" name="Line 7"/>
          <p:cNvSpPr>
            <a:spLocks noChangeShapeType="1"/>
          </p:cNvSpPr>
          <p:nvPr/>
        </p:nvSpPr>
        <p:spPr bwMode="auto">
          <a:xfrm>
            <a:off x="6762750" y="3794125"/>
            <a:ext cx="1588" cy="982663"/>
          </a:xfrm>
          <a:prstGeom prst="line">
            <a:avLst/>
          </a:prstGeom>
          <a:noFill/>
          <a:ln w="15875">
            <a:solidFill>
              <a:srgbClr val="000000"/>
            </a:solidFill>
            <a:prstDash val="dash"/>
            <a:round/>
            <a:headEnd/>
            <a:tailEnd/>
          </a:ln>
        </p:spPr>
        <p:txBody>
          <a:bodyPr/>
          <a:lstStyle/>
          <a:p>
            <a:endParaRPr lang="en-US"/>
          </a:p>
        </p:txBody>
      </p:sp>
      <p:sp>
        <p:nvSpPr>
          <p:cNvPr id="85000" name="Line 8"/>
          <p:cNvSpPr>
            <a:spLocks noChangeShapeType="1"/>
          </p:cNvSpPr>
          <p:nvPr/>
        </p:nvSpPr>
        <p:spPr bwMode="auto">
          <a:xfrm flipH="1">
            <a:off x="5018088" y="2513013"/>
            <a:ext cx="601662" cy="1587"/>
          </a:xfrm>
          <a:prstGeom prst="line">
            <a:avLst/>
          </a:prstGeom>
          <a:noFill/>
          <a:ln w="15875">
            <a:solidFill>
              <a:srgbClr val="000000"/>
            </a:solidFill>
            <a:prstDash val="dash"/>
            <a:round/>
            <a:headEnd/>
            <a:tailEnd/>
          </a:ln>
        </p:spPr>
        <p:txBody>
          <a:bodyPr/>
          <a:lstStyle/>
          <a:p>
            <a:endParaRPr lang="en-US"/>
          </a:p>
        </p:txBody>
      </p:sp>
      <p:sp>
        <p:nvSpPr>
          <p:cNvPr id="85001" name="Line 9"/>
          <p:cNvSpPr>
            <a:spLocks noChangeShapeType="1"/>
          </p:cNvSpPr>
          <p:nvPr/>
        </p:nvSpPr>
        <p:spPr bwMode="auto">
          <a:xfrm flipH="1">
            <a:off x="5018088" y="3748088"/>
            <a:ext cx="601662" cy="1587"/>
          </a:xfrm>
          <a:prstGeom prst="line">
            <a:avLst/>
          </a:prstGeom>
          <a:noFill/>
          <a:ln w="15875">
            <a:solidFill>
              <a:srgbClr val="000000"/>
            </a:solidFill>
            <a:prstDash val="dash"/>
            <a:round/>
            <a:headEnd/>
            <a:tailEnd/>
          </a:ln>
        </p:spPr>
        <p:txBody>
          <a:bodyPr/>
          <a:lstStyle/>
          <a:p>
            <a:endParaRPr lang="en-US"/>
          </a:p>
        </p:txBody>
      </p:sp>
      <p:graphicFrame>
        <p:nvGraphicFramePr>
          <p:cNvPr id="85002" name="Object 10"/>
          <p:cNvGraphicFramePr>
            <a:graphicFrameLocks noChangeAspect="1"/>
          </p:cNvGraphicFramePr>
          <p:nvPr/>
        </p:nvGraphicFramePr>
        <p:xfrm>
          <a:off x="6324600" y="2590800"/>
          <a:ext cx="357188" cy="304800"/>
        </p:xfrm>
        <a:graphic>
          <a:graphicData uri="http://schemas.openxmlformats.org/presentationml/2006/ole">
            <p:oleObj spid="_x0000_s45058" name="Equation" r:id="rId4" imgW="164880" imgH="152280" progId="">
              <p:embed/>
            </p:oleObj>
          </a:graphicData>
        </a:graphic>
      </p:graphicFrame>
      <p:graphicFrame>
        <p:nvGraphicFramePr>
          <p:cNvPr id="85003" name="Object 11"/>
          <p:cNvGraphicFramePr>
            <a:graphicFrameLocks noChangeAspect="1"/>
          </p:cNvGraphicFramePr>
          <p:nvPr/>
        </p:nvGraphicFramePr>
        <p:xfrm>
          <a:off x="7677150" y="4768850"/>
          <a:ext cx="258763" cy="304800"/>
        </p:xfrm>
        <a:graphic>
          <a:graphicData uri="http://schemas.openxmlformats.org/presentationml/2006/ole">
            <p:oleObj spid="_x0000_s45059" name="Equation" r:id="rId5" imgW="190440" imgH="228600" progId="">
              <p:embed/>
            </p:oleObj>
          </a:graphicData>
        </a:graphic>
      </p:graphicFrame>
      <p:graphicFrame>
        <p:nvGraphicFramePr>
          <p:cNvPr id="85004" name="Object 12"/>
          <p:cNvGraphicFramePr>
            <a:graphicFrameLocks noChangeAspect="1"/>
          </p:cNvGraphicFramePr>
          <p:nvPr/>
        </p:nvGraphicFramePr>
        <p:xfrm>
          <a:off x="4735513" y="3625850"/>
          <a:ext cx="244475" cy="304800"/>
        </p:xfrm>
        <a:graphic>
          <a:graphicData uri="http://schemas.openxmlformats.org/presentationml/2006/ole">
            <p:oleObj spid="_x0000_s45060" name="Equation" r:id="rId6" imgW="190440" imgH="241200" progId="">
              <p:embed/>
            </p:oleObj>
          </a:graphicData>
        </a:graphic>
      </p:graphicFrame>
      <p:graphicFrame>
        <p:nvGraphicFramePr>
          <p:cNvPr id="85005" name="Object 13"/>
          <p:cNvGraphicFramePr>
            <a:graphicFrameLocks noChangeAspect="1"/>
          </p:cNvGraphicFramePr>
          <p:nvPr/>
        </p:nvGraphicFramePr>
        <p:xfrm>
          <a:off x="4659313" y="2330450"/>
          <a:ext cx="293687" cy="304800"/>
        </p:xfrm>
        <a:graphic>
          <a:graphicData uri="http://schemas.openxmlformats.org/presentationml/2006/ole">
            <p:oleObj spid="_x0000_s45061" name="Equation" r:id="rId7" imgW="228600" imgH="241200" progId="">
              <p:embed/>
            </p:oleObj>
          </a:graphicData>
        </a:graphic>
      </p:graphicFrame>
      <p:graphicFrame>
        <p:nvGraphicFramePr>
          <p:cNvPr id="85006" name="Object 14"/>
          <p:cNvGraphicFramePr>
            <a:graphicFrameLocks noChangeAspect="1"/>
          </p:cNvGraphicFramePr>
          <p:nvPr/>
        </p:nvGraphicFramePr>
        <p:xfrm>
          <a:off x="4721225" y="2025650"/>
          <a:ext cx="242888" cy="304800"/>
        </p:xfrm>
        <a:graphic>
          <a:graphicData uri="http://schemas.openxmlformats.org/presentationml/2006/ole">
            <p:oleObj spid="_x0000_s45062" name="Equation" r:id="rId8" imgW="177480" imgH="228600" progId="">
              <p:embed/>
            </p:oleObj>
          </a:graphicData>
        </a:graphic>
      </p:graphicFrame>
      <p:graphicFrame>
        <p:nvGraphicFramePr>
          <p:cNvPr id="85007" name="Object 15"/>
          <p:cNvGraphicFramePr>
            <a:graphicFrameLocks noChangeAspect="1"/>
          </p:cNvGraphicFramePr>
          <p:nvPr/>
        </p:nvGraphicFramePr>
        <p:xfrm>
          <a:off x="5497513" y="4768850"/>
          <a:ext cx="246062" cy="304800"/>
        </p:xfrm>
        <a:graphic>
          <a:graphicData uri="http://schemas.openxmlformats.org/presentationml/2006/ole">
            <p:oleObj spid="_x0000_s45063" name="Equation" r:id="rId9" imgW="190440" imgH="241200" progId="">
              <p:embed/>
            </p:oleObj>
          </a:graphicData>
        </a:graphic>
      </p:graphicFrame>
      <p:graphicFrame>
        <p:nvGraphicFramePr>
          <p:cNvPr id="85008" name="Object 16"/>
          <p:cNvGraphicFramePr>
            <a:graphicFrameLocks noChangeAspect="1"/>
          </p:cNvGraphicFramePr>
          <p:nvPr/>
        </p:nvGraphicFramePr>
        <p:xfrm>
          <a:off x="6651625" y="4768850"/>
          <a:ext cx="293688" cy="304800"/>
        </p:xfrm>
        <a:graphic>
          <a:graphicData uri="http://schemas.openxmlformats.org/presentationml/2006/ole">
            <p:oleObj spid="_x0000_s45064" name="Equation" r:id="rId10" imgW="228600" imgH="241200" progId="">
              <p:embed/>
            </p:oleObj>
          </a:graphicData>
        </a:graphic>
      </p:graphicFrame>
      <p:sp>
        <p:nvSpPr>
          <p:cNvPr id="85009" name="Rectangle 17"/>
          <p:cNvSpPr>
            <a:spLocks noChangeArrowheads="1"/>
          </p:cNvSpPr>
          <p:nvPr/>
        </p:nvSpPr>
        <p:spPr bwMode="auto">
          <a:xfrm>
            <a:off x="0" y="3303588"/>
            <a:ext cx="9144000" cy="0"/>
          </a:xfrm>
          <a:prstGeom prst="rect">
            <a:avLst/>
          </a:prstGeom>
          <a:noFill/>
          <a:ln w="9525">
            <a:noFill/>
            <a:miter lim="800000"/>
            <a:headEnd/>
            <a:tailEnd/>
          </a:ln>
          <a:effectLst/>
        </p:spPr>
        <p:txBody>
          <a:bodyPr wrap="none" anchor="ctr">
            <a:spAutoFit/>
          </a:bodyPr>
          <a:lstStyle/>
          <a:p>
            <a:endParaRPr lang="en-US"/>
          </a:p>
        </p:txBody>
      </p:sp>
      <p:sp>
        <p:nvSpPr>
          <p:cNvPr id="85010" name="Rectangle 18"/>
          <p:cNvSpPr>
            <a:spLocks noChangeArrowheads="1"/>
          </p:cNvSpPr>
          <p:nvPr/>
        </p:nvSpPr>
        <p:spPr bwMode="auto">
          <a:xfrm>
            <a:off x="0" y="3306763"/>
            <a:ext cx="9144000" cy="0"/>
          </a:xfrm>
          <a:prstGeom prst="rect">
            <a:avLst/>
          </a:prstGeom>
          <a:noFill/>
          <a:ln w="9525">
            <a:noFill/>
            <a:miter lim="800000"/>
            <a:headEnd/>
            <a:tailEnd/>
          </a:ln>
          <a:effectLst/>
        </p:spPr>
        <p:txBody>
          <a:bodyPr wrap="none" anchor="ctr">
            <a:spAutoFit/>
          </a:bodyPr>
          <a:lstStyle/>
          <a:p>
            <a:endParaRPr lang="en-US"/>
          </a:p>
        </p:txBody>
      </p:sp>
      <p:sp>
        <p:nvSpPr>
          <p:cNvPr id="85011" name="Rectangle 19"/>
          <p:cNvSpPr>
            <a:spLocks noChangeArrowheads="1"/>
          </p:cNvSpPr>
          <p:nvPr/>
        </p:nvSpPr>
        <p:spPr bwMode="auto">
          <a:xfrm>
            <a:off x="0" y="3306763"/>
            <a:ext cx="9144000" cy="0"/>
          </a:xfrm>
          <a:prstGeom prst="rect">
            <a:avLst/>
          </a:prstGeom>
          <a:noFill/>
          <a:ln w="9525">
            <a:noFill/>
            <a:miter lim="800000"/>
            <a:headEnd/>
            <a:tailEnd/>
          </a:ln>
          <a:effectLst/>
        </p:spPr>
        <p:txBody>
          <a:bodyPr wrap="none" anchor="ctr">
            <a:spAutoFit/>
          </a:bodyPr>
          <a:lstStyle/>
          <a:p>
            <a:endParaRPr lang="en-US"/>
          </a:p>
        </p:txBody>
      </p:sp>
      <p:sp>
        <p:nvSpPr>
          <p:cNvPr id="85012" name="Line 20"/>
          <p:cNvSpPr>
            <a:spLocks noChangeShapeType="1"/>
          </p:cNvSpPr>
          <p:nvPr/>
        </p:nvSpPr>
        <p:spPr bwMode="auto">
          <a:xfrm flipH="1" flipV="1">
            <a:off x="1133475" y="2157413"/>
            <a:ext cx="0" cy="2620962"/>
          </a:xfrm>
          <a:prstGeom prst="line">
            <a:avLst/>
          </a:prstGeom>
          <a:noFill/>
          <a:ln w="19050">
            <a:solidFill>
              <a:srgbClr val="000000"/>
            </a:solidFill>
            <a:round/>
            <a:headEnd/>
            <a:tailEnd type="triangle" w="sm" len="lg"/>
          </a:ln>
        </p:spPr>
        <p:txBody>
          <a:bodyPr/>
          <a:lstStyle/>
          <a:p>
            <a:endParaRPr lang="en-US"/>
          </a:p>
        </p:txBody>
      </p:sp>
      <p:sp>
        <p:nvSpPr>
          <p:cNvPr id="85013" name="Line 21"/>
          <p:cNvSpPr>
            <a:spLocks noChangeShapeType="1"/>
          </p:cNvSpPr>
          <p:nvPr/>
        </p:nvSpPr>
        <p:spPr bwMode="auto">
          <a:xfrm>
            <a:off x="1133475" y="4772025"/>
            <a:ext cx="2911475" cy="0"/>
          </a:xfrm>
          <a:prstGeom prst="line">
            <a:avLst/>
          </a:prstGeom>
          <a:noFill/>
          <a:ln w="19050">
            <a:solidFill>
              <a:srgbClr val="000000"/>
            </a:solidFill>
            <a:round/>
            <a:headEnd/>
            <a:tailEnd type="triangle" w="sm" len="lg"/>
          </a:ln>
        </p:spPr>
        <p:txBody>
          <a:bodyPr/>
          <a:lstStyle/>
          <a:p>
            <a:endParaRPr lang="en-US"/>
          </a:p>
        </p:txBody>
      </p:sp>
      <p:sp>
        <p:nvSpPr>
          <p:cNvPr id="85014" name="Freeform 22"/>
          <p:cNvSpPr>
            <a:spLocks/>
          </p:cNvSpPr>
          <p:nvPr/>
        </p:nvSpPr>
        <p:spPr bwMode="auto">
          <a:xfrm>
            <a:off x="1881188" y="2279650"/>
            <a:ext cx="1524000" cy="1074738"/>
          </a:xfrm>
          <a:custGeom>
            <a:avLst/>
            <a:gdLst/>
            <a:ahLst/>
            <a:cxnLst>
              <a:cxn ang="0">
                <a:pos x="1" y="0"/>
              </a:cxn>
              <a:cxn ang="0">
                <a:pos x="45" y="107"/>
              </a:cxn>
              <a:cxn ang="0">
                <a:pos x="270" y="171"/>
              </a:cxn>
            </a:cxnLst>
            <a:rect l="0" t="0" r="r" b="b"/>
            <a:pathLst>
              <a:path w="270" h="171">
                <a:moveTo>
                  <a:pt x="1" y="0"/>
                </a:moveTo>
                <a:cubicBezTo>
                  <a:pt x="8" y="18"/>
                  <a:pt x="0" y="79"/>
                  <a:pt x="45" y="107"/>
                </a:cubicBezTo>
                <a:cubicBezTo>
                  <a:pt x="90" y="135"/>
                  <a:pt x="223" y="158"/>
                  <a:pt x="270" y="171"/>
                </a:cubicBezTo>
              </a:path>
            </a:pathLst>
          </a:custGeom>
          <a:noFill/>
          <a:ln w="19050">
            <a:solidFill>
              <a:srgbClr val="000000"/>
            </a:solidFill>
            <a:round/>
            <a:headEnd/>
            <a:tailEnd/>
          </a:ln>
        </p:spPr>
        <p:txBody>
          <a:bodyPr/>
          <a:lstStyle/>
          <a:p>
            <a:endParaRPr lang="en-US"/>
          </a:p>
        </p:txBody>
      </p:sp>
      <p:graphicFrame>
        <p:nvGraphicFramePr>
          <p:cNvPr id="85015" name="Object 23"/>
          <p:cNvGraphicFramePr>
            <a:graphicFrameLocks noChangeAspect="1"/>
          </p:cNvGraphicFramePr>
          <p:nvPr/>
        </p:nvGraphicFramePr>
        <p:xfrm>
          <a:off x="762000" y="2057400"/>
          <a:ext cx="327025" cy="327025"/>
        </p:xfrm>
        <a:graphic>
          <a:graphicData uri="http://schemas.openxmlformats.org/presentationml/2006/ole">
            <p:oleObj spid="_x0000_s45065" name="Equation" r:id="rId11" imgW="253440" imgH="284760" progId="">
              <p:embed/>
            </p:oleObj>
          </a:graphicData>
        </a:graphic>
      </p:graphicFrame>
      <p:graphicFrame>
        <p:nvGraphicFramePr>
          <p:cNvPr id="85016" name="Object 24"/>
          <p:cNvGraphicFramePr>
            <a:graphicFrameLocks noChangeAspect="1"/>
          </p:cNvGraphicFramePr>
          <p:nvPr/>
        </p:nvGraphicFramePr>
        <p:xfrm>
          <a:off x="3748088" y="4854575"/>
          <a:ext cx="358775" cy="327025"/>
        </p:xfrm>
        <a:graphic>
          <a:graphicData uri="http://schemas.openxmlformats.org/presentationml/2006/ole">
            <p:oleObj spid="_x0000_s45066" name="Equation" r:id="rId12" imgW="269280" imgH="284760" progId="">
              <p:embed/>
            </p:oleObj>
          </a:graphicData>
        </a:graphic>
      </p:graphicFrame>
      <p:sp>
        <p:nvSpPr>
          <p:cNvPr id="85017" name="Freeform 25"/>
          <p:cNvSpPr>
            <a:spLocks/>
          </p:cNvSpPr>
          <p:nvPr/>
        </p:nvSpPr>
        <p:spPr bwMode="auto">
          <a:xfrm>
            <a:off x="2047875" y="2454275"/>
            <a:ext cx="1447800" cy="1477963"/>
          </a:xfrm>
          <a:custGeom>
            <a:avLst/>
            <a:gdLst/>
            <a:ahLst/>
            <a:cxnLst>
              <a:cxn ang="0">
                <a:pos x="0" y="0"/>
              </a:cxn>
              <a:cxn ang="0">
                <a:pos x="14" y="80"/>
              </a:cxn>
              <a:cxn ang="0">
                <a:pos x="36" y="122"/>
              </a:cxn>
              <a:cxn ang="0">
                <a:pos x="94" y="159"/>
              </a:cxn>
              <a:cxn ang="0">
                <a:pos x="190" y="194"/>
              </a:cxn>
            </a:cxnLst>
            <a:rect l="0" t="0" r="r" b="b"/>
            <a:pathLst>
              <a:path w="190" h="194">
                <a:moveTo>
                  <a:pt x="0" y="0"/>
                </a:moveTo>
                <a:cubicBezTo>
                  <a:pt x="4" y="30"/>
                  <a:pt x="8" y="60"/>
                  <a:pt x="14" y="80"/>
                </a:cubicBezTo>
                <a:cubicBezTo>
                  <a:pt x="20" y="100"/>
                  <a:pt x="23" y="109"/>
                  <a:pt x="36" y="122"/>
                </a:cubicBezTo>
                <a:cubicBezTo>
                  <a:pt x="49" y="135"/>
                  <a:pt x="68" y="147"/>
                  <a:pt x="94" y="159"/>
                </a:cubicBezTo>
                <a:cubicBezTo>
                  <a:pt x="120" y="171"/>
                  <a:pt x="174" y="188"/>
                  <a:pt x="190" y="194"/>
                </a:cubicBezTo>
              </a:path>
            </a:pathLst>
          </a:custGeom>
          <a:noFill/>
          <a:ln w="19050">
            <a:solidFill>
              <a:srgbClr val="0000FF"/>
            </a:solidFill>
            <a:round/>
            <a:headEnd/>
            <a:tailEnd/>
          </a:ln>
        </p:spPr>
        <p:txBody>
          <a:bodyPr/>
          <a:lstStyle/>
          <a:p>
            <a:endParaRPr lang="en-US"/>
          </a:p>
        </p:txBody>
      </p:sp>
      <p:sp>
        <p:nvSpPr>
          <p:cNvPr id="85018" name="Freeform 26"/>
          <p:cNvSpPr>
            <a:spLocks/>
          </p:cNvSpPr>
          <p:nvPr/>
        </p:nvSpPr>
        <p:spPr bwMode="auto">
          <a:xfrm>
            <a:off x="1423988" y="2470150"/>
            <a:ext cx="1989137" cy="1203325"/>
          </a:xfrm>
          <a:custGeom>
            <a:avLst/>
            <a:gdLst/>
            <a:ahLst/>
            <a:cxnLst>
              <a:cxn ang="0">
                <a:pos x="0" y="0"/>
              </a:cxn>
              <a:cxn ang="0">
                <a:pos x="29" y="77"/>
              </a:cxn>
              <a:cxn ang="0">
                <a:pos x="75" y="128"/>
              </a:cxn>
              <a:cxn ang="0">
                <a:pos x="139" y="150"/>
              </a:cxn>
              <a:cxn ang="0">
                <a:pos x="223" y="157"/>
              </a:cxn>
              <a:cxn ang="0">
                <a:pos x="261" y="158"/>
              </a:cxn>
            </a:cxnLst>
            <a:rect l="0" t="0" r="r" b="b"/>
            <a:pathLst>
              <a:path w="261" h="158">
                <a:moveTo>
                  <a:pt x="0" y="0"/>
                </a:moveTo>
                <a:cubicBezTo>
                  <a:pt x="5" y="13"/>
                  <a:pt x="17" y="56"/>
                  <a:pt x="29" y="77"/>
                </a:cubicBezTo>
                <a:cubicBezTo>
                  <a:pt x="41" y="98"/>
                  <a:pt x="57" y="116"/>
                  <a:pt x="75" y="128"/>
                </a:cubicBezTo>
                <a:cubicBezTo>
                  <a:pt x="93" y="140"/>
                  <a:pt x="114" y="145"/>
                  <a:pt x="139" y="150"/>
                </a:cubicBezTo>
                <a:cubicBezTo>
                  <a:pt x="164" y="155"/>
                  <a:pt x="203" y="156"/>
                  <a:pt x="223" y="157"/>
                </a:cubicBezTo>
                <a:cubicBezTo>
                  <a:pt x="243" y="158"/>
                  <a:pt x="253" y="158"/>
                  <a:pt x="261" y="158"/>
                </a:cubicBezTo>
              </a:path>
            </a:pathLst>
          </a:custGeom>
          <a:noFill/>
          <a:ln w="19050">
            <a:solidFill>
              <a:srgbClr val="FF0000"/>
            </a:solidFill>
            <a:round/>
            <a:headEnd/>
            <a:tailEnd/>
          </a:ln>
        </p:spPr>
        <p:txBody>
          <a:bodyPr/>
          <a:lstStyle/>
          <a:p>
            <a:endParaRPr lang="en-US"/>
          </a:p>
        </p:txBody>
      </p:sp>
      <p:sp>
        <p:nvSpPr>
          <p:cNvPr id="85019" name="Rectangle 27"/>
          <p:cNvSpPr>
            <a:spLocks noChangeArrowheads="1"/>
          </p:cNvSpPr>
          <p:nvPr/>
        </p:nvSpPr>
        <p:spPr bwMode="auto">
          <a:xfrm>
            <a:off x="0" y="847725"/>
            <a:ext cx="9144000" cy="0"/>
          </a:xfrm>
          <a:prstGeom prst="rect">
            <a:avLst/>
          </a:prstGeom>
          <a:noFill/>
          <a:ln w="9525">
            <a:noFill/>
            <a:miter lim="800000"/>
            <a:headEnd/>
            <a:tailEnd/>
          </a:ln>
          <a:effectLst/>
        </p:spPr>
        <p:txBody>
          <a:bodyPr wrap="none">
            <a:spAutoFit/>
          </a:bodyPr>
          <a:lstStyle/>
          <a:p>
            <a:endParaRPr lang="en-US"/>
          </a:p>
        </p:txBody>
      </p:sp>
      <p:sp>
        <p:nvSpPr>
          <p:cNvPr id="85020" name="Rectangle 28" descr="Light upward diagonal"/>
          <p:cNvSpPr>
            <a:spLocks noChangeArrowheads="1"/>
          </p:cNvSpPr>
          <p:nvPr/>
        </p:nvSpPr>
        <p:spPr bwMode="auto">
          <a:xfrm>
            <a:off x="5410200" y="2895600"/>
            <a:ext cx="1600200" cy="1431925"/>
          </a:xfrm>
          <a:prstGeom prst="rect">
            <a:avLst/>
          </a:prstGeom>
          <a:pattFill prst="ltUpDiag">
            <a:fgClr>
              <a:srgbClr val="000000">
                <a:alpha val="52000"/>
              </a:srgbClr>
            </a:fgClr>
            <a:bgClr>
              <a:srgbClr val="FFFFFF">
                <a:alpha val="52000"/>
              </a:srgbClr>
            </a:bgClr>
          </a:pattFill>
          <a:ln w="12700">
            <a:solidFill>
              <a:srgbClr val="000000"/>
            </a:solidFill>
            <a:miter lim="800000"/>
            <a:headEnd/>
            <a:tailEnd/>
          </a:ln>
        </p:spPr>
        <p:txBody>
          <a:bodyPr/>
          <a:lstStyle/>
          <a:p>
            <a:endParaRPr lang="en-US"/>
          </a:p>
        </p:txBody>
      </p:sp>
      <p:sp>
        <p:nvSpPr>
          <p:cNvPr id="85021" name="Rectangle 29" descr="Light upward diagonal"/>
          <p:cNvSpPr>
            <a:spLocks noChangeArrowheads="1"/>
          </p:cNvSpPr>
          <p:nvPr/>
        </p:nvSpPr>
        <p:spPr bwMode="auto">
          <a:xfrm>
            <a:off x="6400800" y="3124200"/>
            <a:ext cx="1135063" cy="906463"/>
          </a:xfrm>
          <a:prstGeom prst="rect">
            <a:avLst/>
          </a:prstGeom>
          <a:pattFill prst="ltUpDiag">
            <a:fgClr>
              <a:srgbClr val="000000">
                <a:alpha val="56000"/>
              </a:srgbClr>
            </a:fgClr>
            <a:bgClr>
              <a:srgbClr val="FFFFFF">
                <a:alpha val="56000"/>
              </a:srgbClr>
            </a:bgClr>
          </a:pattFill>
          <a:ln w="12700">
            <a:solidFill>
              <a:srgbClr val="000000"/>
            </a:solidFill>
            <a:miter lim="800000"/>
            <a:headEnd/>
            <a:tailEnd/>
          </a:ln>
        </p:spPr>
        <p:txBody>
          <a:bodyPr/>
          <a:lstStyle/>
          <a:p>
            <a:endParaRPr lang="en-US"/>
          </a:p>
        </p:txBody>
      </p:sp>
      <p:graphicFrame>
        <p:nvGraphicFramePr>
          <p:cNvPr id="85022" name="Object 30"/>
          <p:cNvGraphicFramePr>
            <a:graphicFrameLocks noChangeAspect="1"/>
          </p:cNvGraphicFramePr>
          <p:nvPr/>
        </p:nvGraphicFramePr>
        <p:xfrm>
          <a:off x="5638800" y="3810000"/>
          <a:ext cx="498475" cy="457200"/>
        </p:xfrm>
        <a:graphic>
          <a:graphicData uri="http://schemas.openxmlformats.org/presentationml/2006/ole">
            <p:oleObj spid="_x0000_s45067" name="Equation" r:id="rId13" imgW="203040" imgH="228600" progId="">
              <p:embed/>
            </p:oleObj>
          </a:graphicData>
        </a:graphic>
      </p:graphicFrame>
      <p:graphicFrame>
        <p:nvGraphicFramePr>
          <p:cNvPr id="85023" name="Object 31"/>
          <p:cNvGraphicFramePr>
            <a:graphicFrameLocks noChangeAspect="1"/>
          </p:cNvGraphicFramePr>
          <p:nvPr/>
        </p:nvGraphicFramePr>
        <p:xfrm>
          <a:off x="7010400" y="3352800"/>
          <a:ext cx="530225" cy="457200"/>
        </p:xfrm>
        <a:graphic>
          <a:graphicData uri="http://schemas.openxmlformats.org/presentationml/2006/ole">
            <p:oleObj spid="_x0000_s45068" name="Equation" r:id="rId14" imgW="215640" imgH="228600" progId="">
              <p:embed/>
            </p:oleObj>
          </a:graphicData>
        </a:graphic>
      </p:graphicFrame>
      <p:sp>
        <p:nvSpPr>
          <p:cNvPr id="85024" name="Rectangle 32"/>
          <p:cNvSpPr>
            <a:spLocks noChangeArrowheads="1"/>
          </p:cNvSpPr>
          <p:nvPr/>
        </p:nvSpPr>
        <p:spPr bwMode="auto">
          <a:xfrm>
            <a:off x="5410200" y="2895600"/>
            <a:ext cx="1600200" cy="1431925"/>
          </a:xfrm>
          <a:prstGeom prst="rect">
            <a:avLst/>
          </a:prstGeom>
          <a:noFill/>
          <a:ln w="12700">
            <a:solidFill>
              <a:srgbClr val="000000"/>
            </a:solidFill>
            <a:miter lim="800000"/>
            <a:headEnd/>
            <a:tailEnd/>
          </a:ln>
        </p:spPr>
        <p:txBody>
          <a:bodyPr/>
          <a:lstStyle/>
          <a:p>
            <a:endParaRPr lang="en-US"/>
          </a:p>
        </p:txBody>
      </p:sp>
      <p:graphicFrame>
        <p:nvGraphicFramePr>
          <p:cNvPr id="85025" name="Object 33"/>
          <p:cNvGraphicFramePr>
            <a:graphicFrameLocks noChangeAspect="1"/>
          </p:cNvGraphicFramePr>
          <p:nvPr/>
        </p:nvGraphicFramePr>
        <p:xfrm>
          <a:off x="1219200" y="2667000"/>
          <a:ext cx="301625" cy="254000"/>
        </p:xfrm>
        <a:graphic>
          <a:graphicData uri="http://schemas.openxmlformats.org/presentationml/2006/ole">
            <p:oleObj spid="_x0000_s45069" name="Equation" r:id="rId15" imgW="164880" imgH="164880" progId="">
              <p:embed/>
            </p:oleObj>
          </a:graphicData>
        </a:graphic>
      </p:graphicFrame>
      <p:graphicFrame>
        <p:nvGraphicFramePr>
          <p:cNvPr id="85026" name="Object 34"/>
          <p:cNvGraphicFramePr>
            <a:graphicFrameLocks noChangeAspect="1"/>
          </p:cNvGraphicFramePr>
          <p:nvPr/>
        </p:nvGraphicFramePr>
        <p:xfrm>
          <a:off x="2514600" y="3657600"/>
          <a:ext cx="279400" cy="234950"/>
        </p:xfrm>
        <a:graphic>
          <a:graphicData uri="http://schemas.openxmlformats.org/presentationml/2006/ole">
            <p:oleObj spid="_x0000_s45070" name="Equation" r:id="rId16" imgW="152280" imgH="152280" progId="">
              <p:embed/>
            </p:oleObj>
          </a:graphicData>
        </a:graphic>
      </p:graphicFrame>
      <p:graphicFrame>
        <p:nvGraphicFramePr>
          <p:cNvPr id="85027" name="Object 35"/>
          <p:cNvGraphicFramePr>
            <a:graphicFrameLocks noChangeAspect="1"/>
          </p:cNvGraphicFramePr>
          <p:nvPr/>
        </p:nvGraphicFramePr>
        <p:xfrm>
          <a:off x="3200400" y="3962400"/>
          <a:ext cx="277813" cy="274638"/>
        </p:xfrm>
        <a:graphic>
          <a:graphicData uri="http://schemas.openxmlformats.org/presentationml/2006/ole">
            <p:oleObj spid="_x0000_s45071" name="Equation" r:id="rId17" imgW="152280" imgH="177480" progId="">
              <p:embed/>
            </p:oleObj>
          </a:graphicData>
        </a:graphic>
      </p:graphicFrame>
      <p:sp>
        <p:nvSpPr>
          <p:cNvPr id="85028" name="Rectangle 36"/>
          <p:cNvSpPr>
            <a:spLocks noChangeArrowheads="1"/>
          </p:cNvSpPr>
          <p:nvPr/>
        </p:nvSpPr>
        <p:spPr bwMode="auto">
          <a:xfrm>
            <a:off x="0" y="3287713"/>
            <a:ext cx="9144000" cy="0"/>
          </a:xfrm>
          <a:prstGeom prst="rect">
            <a:avLst/>
          </a:prstGeom>
          <a:noFill/>
          <a:ln w="9525">
            <a:noFill/>
            <a:miter lim="800000"/>
            <a:headEnd/>
            <a:tailEnd/>
          </a:ln>
          <a:effectLst/>
        </p:spPr>
        <p:txBody>
          <a:bodyPr wrap="none" anchor="ctr">
            <a:spAutoFit/>
          </a:bodyPr>
          <a:lstStyle/>
          <a:p>
            <a:endParaRPr lang="en-US"/>
          </a:p>
        </p:txBody>
      </p:sp>
      <p:sp>
        <p:nvSpPr>
          <p:cNvPr id="85029" name="Rectangle 37"/>
          <p:cNvSpPr>
            <a:spLocks noChangeArrowheads="1"/>
          </p:cNvSpPr>
          <p:nvPr/>
        </p:nvSpPr>
        <p:spPr bwMode="auto">
          <a:xfrm>
            <a:off x="0" y="3287713"/>
            <a:ext cx="9144000" cy="0"/>
          </a:xfrm>
          <a:prstGeom prst="rect">
            <a:avLst/>
          </a:prstGeom>
          <a:noFill/>
          <a:ln w="9525">
            <a:noFill/>
            <a:miter lim="800000"/>
            <a:headEnd/>
            <a:tailEnd/>
          </a:ln>
          <a:effectLst/>
        </p:spPr>
        <p:txBody>
          <a:bodyPr wrap="none" anchor="ctr">
            <a:spAutoFit/>
          </a:bodyPr>
          <a:lstStyle/>
          <a:p>
            <a:endParaRPr lang="en-US"/>
          </a:p>
        </p:txBody>
      </p:sp>
      <p:sp>
        <p:nvSpPr>
          <p:cNvPr id="85030" name="Rectangle 38"/>
          <p:cNvSpPr>
            <a:spLocks noChangeArrowheads="1"/>
          </p:cNvSpPr>
          <p:nvPr/>
        </p:nvSpPr>
        <p:spPr bwMode="auto">
          <a:xfrm>
            <a:off x="0" y="155575"/>
            <a:ext cx="9144000" cy="1139825"/>
          </a:xfrm>
          <a:prstGeom prst="rect">
            <a:avLst/>
          </a:prstGeom>
          <a:noFill/>
          <a:ln w="9525">
            <a:noFill/>
            <a:miter lim="800000"/>
            <a:headEnd/>
            <a:tailEnd/>
          </a:ln>
          <a:effectLst/>
        </p:spPr>
        <p:txBody>
          <a:bodyPr/>
          <a:lstStyle/>
          <a:p>
            <a:pPr algn="ctr"/>
            <a:r>
              <a:rPr lang="en-US" sz="2400" b="1">
                <a:latin typeface="Calibri" pitchFamily="34" charset="0"/>
              </a:rPr>
              <a:t>Improving the Pareto Optimal Set After Correcting the Parallelepipeds: Construction of Combined Pareto Set </a:t>
            </a:r>
          </a:p>
        </p:txBody>
      </p:sp>
      <p:sp>
        <p:nvSpPr>
          <p:cNvPr id="85031" name="Text Box 39"/>
          <p:cNvSpPr txBox="1">
            <a:spLocks noChangeArrowheads="1"/>
          </p:cNvSpPr>
          <p:nvPr/>
        </p:nvSpPr>
        <p:spPr bwMode="auto">
          <a:xfrm>
            <a:off x="3489325" y="3233738"/>
            <a:ext cx="319088" cy="336550"/>
          </a:xfrm>
          <a:prstGeom prst="rect">
            <a:avLst/>
          </a:prstGeom>
          <a:noFill/>
          <a:ln w="9525">
            <a:noFill/>
            <a:miter lim="800000"/>
            <a:headEnd/>
            <a:tailEnd/>
          </a:ln>
          <a:effectLst/>
        </p:spPr>
        <p:txBody>
          <a:bodyPr wrap="none">
            <a:spAutoFit/>
          </a:bodyPr>
          <a:lstStyle/>
          <a:p>
            <a:r>
              <a:rPr lang="en-US" sz="1600" i="1"/>
              <a:t>P</a:t>
            </a:r>
          </a:p>
        </p:txBody>
      </p:sp>
      <p:sp>
        <p:nvSpPr>
          <p:cNvPr id="85032" name="Text Box 40"/>
          <p:cNvSpPr txBox="1">
            <a:spLocks noChangeArrowheads="1"/>
          </p:cNvSpPr>
          <p:nvPr/>
        </p:nvSpPr>
        <p:spPr bwMode="auto">
          <a:xfrm>
            <a:off x="3489325" y="3489325"/>
            <a:ext cx="396875" cy="336550"/>
          </a:xfrm>
          <a:prstGeom prst="rect">
            <a:avLst/>
          </a:prstGeom>
          <a:noFill/>
          <a:ln w="9525">
            <a:noFill/>
            <a:miter lim="800000"/>
            <a:headEnd/>
            <a:tailEnd/>
          </a:ln>
          <a:effectLst/>
        </p:spPr>
        <p:txBody>
          <a:bodyPr wrap="none">
            <a:spAutoFit/>
          </a:bodyPr>
          <a:lstStyle/>
          <a:p>
            <a:r>
              <a:rPr lang="en-US" sz="1600" i="1">
                <a:solidFill>
                  <a:srgbClr val="FF3300"/>
                </a:solidFill>
              </a:rPr>
              <a:t>P</a:t>
            </a:r>
            <a:r>
              <a:rPr lang="en-US" sz="1600" i="1" baseline="-25000">
                <a:solidFill>
                  <a:srgbClr val="FF3300"/>
                </a:solidFill>
              </a:rPr>
              <a:t>2</a:t>
            </a:r>
          </a:p>
        </p:txBody>
      </p:sp>
      <p:sp>
        <p:nvSpPr>
          <p:cNvPr id="85033" name="Text Box 41"/>
          <p:cNvSpPr txBox="1">
            <a:spLocks noChangeArrowheads="1"/>
          </p:cNvSpPr>
          <p:nvPr/>
        </p:nvSpPr>
        <p:spPr bwMode="auto">
          <a:xfrm>
            <a:off x="3489325" y="3794125"/>
            <a:ext cx="396875" cy="336550"/>
          </a:xfrm>
          <a:prstGeom prst="rect">
            <a:avLst/>
          </a:prstGeom>
          <a:noFill/>
          <a:ln w="9525">
            <a:noFill/>
            <a:miter lim="800000"/>
            <a:headEnd/>
            <a:tailEnd/>
          </a:ln>
          <a:effectLst/>
        </p:spPr>
        <p:txBody>
          <a:bodyPr wrap="none">
            <a:spAutoFit/>
          </a:bodyPr>
          <a:lstStyle/>
          <a:p>
            <a:r>
              <a:rPr lang="en-US" sz="1600" i="1">
                <a:solidFill>
                  <a:srgbClr val="0066FF"/>
                </a:solidFill>
              </a:rPr>
              <a:t>P</a:t>
            </a:r>
            <a:r>
              <a:rPr lang="en-US" sz="1600" i="1" baseline="-25000">
                <a:solidFill>
                  <a:srgbClr val="0066FF"/>
                </a:solidFill>
              </a:rPr>
              <a:t>1</a:t>
            </a:r>
          </a:p>
        </p:txBody>
      </p:sp>
      <p:sp>
        <p:nvSpPr>
          <p:cNvPr id="85034" name="Text Box 42"/>
          <p:cNvSpPr txBox="1">
            <a:spLocks noChangeArrowheads="1"/>
          </p:cNvSpPr>
          <p:nvPr/>
        </p:nvSpPr>
        <p:spPr bwMode="auto">
          <a:xfrm>
            <a:off x="212725" y="5314950"/>
            <a:ext cx="8829675" cy="1314450"/>
          </a:xfrm>
          <a:prstGeom prst="rect">
            <a:avLst/>
          </a:prstGeom>
          <a:noFill/>
          <a:ln w="9525">
            <a:noFill/>
            <a:miter lim="800000"/>
            <a:headEnd/>
            <a:tailEnd/>
          </a:ln>
          <a:effectLst/>
        </p:spPr>
        <p:txBody>
          <a:bodyPr wrap="none">
            <a:spAutoFit/>
          </a:bodyPr>
          <a:lstStyle/>
          <a:p>
            <a:r>
              <a:rPr lang="en-GB" sz="1600" b="1"/>
              <a:t>Let’s look how changing the Pareto optimal set depend on correcting the parallelepiped.</a:t>
            </a:r>
            <a:r>
              <a:rPr lang="en-GB" sz="1600"/>
              <a:t>  </a:t>
            </a:r>
          </a:p>
          <a:p>
            <a:r>
              <a:rPr lang="en-GB" sz="1600"/>
              <a:t>Pareto Optimal Set P corresponds to initial parallelepiped      . </a:t>
            </a:r>
          </a:p>
          <a:p>
            <a:r>
              <a:rPr lang="en-GB" sz="1600"/>
              <a:t>Pareto Optimal Set P</a:t>
            </a:r>
            <a:r>
              <a:rPr lang="en-GB" sz="1600" baseline="-25000"/>
              <a:t>1</a:t>
            </a:r>
            <a:r>
              <a:rPr lang="en-GB" sz="1600"/>
              <a:t> corresponds to parallelepiped       . </a:t>
            </a:r>
          </a:p>
          <a:p>
            <a:r>
              <a:rPr lang="en-GB" sz="1600"/>
              <a:t>Pareto Optimal Set P</a:t>
            </a:r>
            <a:r>
              <a:rPr lang="en-GB" sz="1600" baseline="-25000"/>
              <a:t>2</a:t>
            </a:r>
            <a:r>
              <a:rPr lang="en-GB" sz="1600"/>
              <a:t> corresponds to parallelepiped       .</a:t>
            </a:r>
          </a:p>
          <a:p>
            <a:r>
              <a:rPr lang="en-GB" sz="1600"/>
              <a:t>Combined Pareto Optimal Set is presented by two curves AB</a:t>
            </a:r>
            <a:r>
              <a:rPr lang="en-GB" sz="1600">
                <a:sym typeface="Symbol" pitchFamily="18" charset="2"/>
              </a:rPr>
              <a:t>P</a:t>
            </a:r>
            <a:r>
              <a:rPr lang="en-GB" sz="1600" baseline="-25000">
                <a:sym typeface="Symbol" pitchFamily="18" charset="2"/>
              </a:rPr>
              <a:t>2</a:t>
            </a:r>
            <a:r>
              <a:rPr lang="en-GB" sz="1600"/>
              <a:t> and BC</a:t>
            </a:r>
            <a:r>
              <a:rPr lang="en-GB" sz="1600">
                <a:sym typeface="Symbol" pitchFamily="18" charset="2"/>
              </a:rPr>
              <a:t>P</a:t>
            </a:r>
            <a:r>
              <a:rPr lang="en-GB" sz="1600" baseline="-25000">
                <a:sym typeface="Symbol" pitchFamily="18" charset="2"/>
              </a:rPr>
              <a:t>1</a:t>
            </a:r>
            <a:r>
              <a:rPr lang="en-GB" sz="1600"/>
              <a:t>.</a:t>
            </a:r>
            <a:endParaRPr lang="en-US" sz="1600"/>
          </a:p>
        </p:txBody>
      </p:sp>
      <p:sp>
        <p:nvSpPr>
          <p:cNvPr id="85035" name="Text Box 43"/>
          <p:cNvSpPr txBox="1">
            <a:spLocks noChangeArrowheads="1"/>
          </p:cNvSpPr>
          <p:nvPr/>
        </p:nvSpPr>
        <p:spPr bwMode="auto">
          <a:xfrm>
            <a:off x="365125" y="341313"/>
            <a:ext cx="184150" cy="366712"/>
          </a:xfrm>
          <a:prstGeom prst="rect">
            <a:avLst/>
          </a:prstGeom>
          <a:noFill/>
          <a:ln w="9525">
            <a:noFill/>
            <a:miter lim="800000"/>
            <a:headEnd/>
            <a:tailEnd/>
          </a:ln>
          <a:effectLst/>
        </p:spPr>
        <p:txBody>
          <a:bodyPr wrap="none">
            <a:spAutoFit/>
          </a:bodyPr>
          <a:lstStyle/>
          <a:p>
            <a:endParaRPr lang="en-US"/>
          </a:p>
        </p:txBody>
      </p:sp>
      <p:sp>
        <p:nvSpPr>
          <p:cNvPr id="85036" name="Rectangle 4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85037" name="Text Box 45"/>
          <p:cNvSpPr txBox="1">
            <a:spLocks noChangeArrowheads="1"/>
          </p:cNvSpPr>
          <p:nvPr/>
        </p:nvSpPr>
        <p:spPr bwMode="auto">
          <a:xfrm>
            <a:off x="365125" y="417513"/>
            <a:ext cx="184150" cy="366712"/>
          </a:xfrm>
          <a:prstGeom prst="rect">
            <a:avLst/>
          </a:prstGeom>
          <a:noFill/>
          <a:ln w="9525">
            <a:noFill/>
            <a:miter lim="800000"/>
            <a:headEnd/>
            <a:tailEnd/>
          </a:ln>
          <a:effectLst/>
        </p:spPr>
        <p:txBody>
          <a:bodyPr wrap="none">
            <a:spAutoFit/>
          </a:bodyPr>
          <a:lstStyle/>
          <a:p>
            <a:endParaRPr lang="en-US"/>
          </a:p>
        </p:txBody>
      </p:sp>
      <p:sp>
        <p:nvSpPr>
          <p:cNvPr id="85038" name="Rectangle 4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85039" name="Object 47"/>
          <p:cNvGraphicFramePr>
            <a:graphicFrameLocks noChangeAspect="1"/>
          </p:cNvGraphicFramePr>
          <p:nvPr/>
        </p:nvGraphicFramePr>
        <p:xfrm>
          <a:off x="5105400" y="5791200"/>
          <a:ext cx="381000" cy="381000"/>
        </p:xfrm>
        <a:graphic>
          <a:graphicData uri="http://schemas.openxmlformats.org/presentationml/2006/ole">
            <p:oleObj spid="_x0000_s45072" name="Equation" r:id="rId18" imgW="215619" imgH="215619" progId="Equation.3">
              <p:embed/>
            </p:oleObj>
          </a:graphicData>
        </a:graphic>
      </p:graphicFrame>
      <p:sp>
        <p:nvSpPr>
          <p:cNvPr id="85040" name="Text Box 48"/>
          <p:cNvSpPr txBox="1">
            <a:spLocks noChangeArrowheads="1"/>
          </p:cNvSpPr>
          <p:nvPr/>
        </p:nvSpPr>
        <p:spPr bwMode="auto">
          <a:xfrm>
            <a:off x="288925" y="188913"/>
            <a:ext cx="184150" cy="366712"/>
          </a:xfrm>
          <a:prstGeom prst="rect">
            <a:avLst/>
          </a:prstGeom>
          <a:noFill/>
          <a:ln w="9525">
            <a:noFill/>
            <a:miter lim="800000"/>
            <a:headEnd/>
            <a:tailEnd/>
          </a:ln>
          <a:effectLst/>
        </p:spPr>
        <p:txBody>
          <a:bodyPr wrap="none">
            <a:spAutoFit/>
          </a:bodyPr>
          <a:lstStyle/>
          <a:p>
            <a:endParaRPr lang="en-US"/>
          </a:p>
        </p:txBody>
      </p:sp>
      <p:sp>
        <p:nvSpPr>
          <p:cNvPr id="85041" name="Rectangle 49"/>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85042" name="Object 50"/>
          <p:cNvGraphicFramePr>
            <a:graphicFrameLocks noChangeAspect="1"/>
          </p:cNvGraphicFramePr>
          <p:nvPr/>
        </p:nvGraphicFramePr>
        <p:xfrm>
          <a:off x="5105400" y="6035675"/>
          <a:ext cx="381000" cy="365125"/>
        </p:xfrm>
        <a:graphic>
          <a:graphicData uri="http://schemas.openxmlformats.org/presentationml/2006/ole">
            <p:oleObj spid="_x0000_s45073" name="Equation" r:id="rId19" imgW="228501" imgH="215806" progId="Equation.3">
              <p:embed/>
            </p:oleObj>
          </a:graphicData>
        </a:graphic>
      </p:graphicFrame>
      <p:graphicFrame>
        <p:nvGraphicFramePr>
          <p:cNvPr id="85043" name="Object 51"/>
          <p:cNvGraphicFramePr>
            <a:graphicFrameLocks noChangeAspect="1"/>
          </p:cNvGraphicFramePr>
          <p:nvPr/>
        </p:nvGraphicFramePr>
        <p:xfrm>
          <a:off x="5486400" y="5576888"/>
          <a:ext cx="304800" cy="285750"/>
        </p:xfrm>
        <a:graphic>
          <a:graphicData uri="http://schemas.openxmlformats.org/presentationml/2006/ole">
            <p:oleObj spid="_x0000_s45074" name="Equation" r:id="rId20" imgW="164957" imgH="152268" progId="Equation.3">
              <p:embed/>
            </p:oleObj>
          </a:graphicData>
        </a:graphic>
      </p:graphicFrame>
      <p:sp>
        <p:nvSpPr>
          <p:cNvPr id="85044" name="Text Box 52"/>
          <p:cNvSpPr txBox="1">
            <a:spLocks noChangeArrowheads="1"/>
          </p:cNvSpPr>
          <p:nvPr/>
        </p:nvSpPr>
        <p:spPr bwMode="auto">
          <a:xfrm>
            <a:off x="365125" y="950913"/>
            <a:ext cx="247650" cy="366712"/>
          </a:xfrm>
          <a:prstGeom prst="rect">
            <a:avLst/>
          </a:prstGeom>
          <a:noFill/>
          <a:ln w="9525">
            <a:noFill/>
            <a:miter lim="800000"/>
            <a:headEnd/>
            <a:tailEnd/>
          </a:ln>
          <a:effectLst/>
        </p:spPr>
        <p:txBody>
          <a:bodyPr wrap="none">
            <a:spAutoFit/>
          </a:bodyPr>
          <a:lstStyle/>
          <a:p>
            <a:r>
              <a:rPr lang="en-US" altLang="zh-CN"/>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4994"/>
                                        </p:tgtEl>
                                      </p:cBhvr>
                                    </p:animEffect>
                                    <p:set>
                                      <p:cBhvr>
                                        <p:cTn id="7" dur="1" fill="hold">
                                          <p:stCondLst>
                                            <p:cond delay="499"/>
                                          </p:stCondLst>
                                        </p:cTn>
                                        <p:tgtEl>
                                          <p:spTgt spid="84994"/>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85000"/>
                                        </p:tgtEl>
                                      </p:cBhvr>
                                    </p:animEffect>
                                    <p:set>
                                      <p:cBhvr>
                                        <p:cTn id="10" dur="1" fill="hold">
                                          <p:stCondLst>
                                            <p:cond delay="499"/>
                                          </p:stCondLst>
                                        </p:cTn>
                                        <p:tgtEl>
                                          <p:spTgt spid="85000"/>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85001"/>
                                        </p:tgtEl>
                                      </p:cBhvr>
                                    </p:animEffect>
                                    <p:set>
                                      <p:cBhvr>
                                        <p:cTn id="13" dur="1" fill="hold">
                                          <p:stCondLst>
                                            <p:cond delay="499"/>
                                          </p:stCondLst>
                                        </p:cTn>
                                        <p:tgtEl>
                                          <p:spTgt spid="85001"/>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84998"/>
                                        </p:tgtEl>
                                      </p:cBhvr>
                                    </p:animEffect>
                                    <p:set>
                                      <p:cBhvr>
                                        <p:cTn id="16" dur="1" fill="hold">
                                          <p:stCondLst>
                                            <p:cond delay="499"/>
                                          </p:stCondLst>
                                        </p:cTn>
                                        <p:tgtEl>
                                          <p:spTgt spid="84998"/>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84999"/>
                                        </p:tgtEl>
                                      </p:cBhvr>
                                    </p:animEffect>
                                    <p:set>
                                      <p:cBhvr>
                                        <p:cTn id="19" dur="1" fill="hold">
                                          <p:stCondLst>
                                            <p:cond delay="499"/>
                                          </p:stCondLst>
                                        </p:cTn>
                                        <p:tgtEl>
                                          <p:spTgt spid="84999"/>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85005"/>
                                        </p:tgtEl>
                                      </p:cBhvr>
                                    </p:animEffect>
                                    <p:set>
                                      <p:cBhvr>
                                        <p:cTn id="22" dur="1" fill="hold">
                                          <p:stCondLst>
                                            <p:cond delay="499"/>
                                          </p:stCondLst>
                                        </p:cTn>
                                        <p:tgtEl>
                                          <p:spTgt spid="85005"/>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85004"/>
                                        </p:tgtEl>
                                      </p:cBhvr>
                                    </p:animEffect>
                                    <p:set>
                                      <p:cBhvr>
                                        <p:cTn id="25" dur="1" fill="hold">
                                          <p:stCondLst>
                                            <p:cond delay="499"/>
                                          </p:stCondLst>
                                        </p:cTn>
                                        <p:tgtEl>
                                          <p:spTgt spid="85004"/>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85007"/>
                                        </p:tgtEl>
                                      </p:cBhvr>
                                    </p:animEffect>
                                    <p:set>
                                      <p:cBhvr>
                                        <p:cTn id="28" dur="1" fill="hold">
                                          <p:stCondLst>
                                            <p:cond delay="499"/>
                                          </p:stCondLst>
                                        </p:cTn>
                                        <p:tgtEl>
                                          <p:spTgt spid="85007"/>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85008"/>
                                        </p:tgtEl>
                                      </p:cBhvr>
                                    </p:animEffect>
                                    <p:set>
                                      <p:cBhvr>
                                        <p:cTn id="31" dur="1" fill="hold">
                                          <p:stCondLst>
                                            <p:cond delay="499"/>
                                          </p:stCondLst>
                                        </p:cTn>
                                        <p:tgtEl>
                                          <p:spTgt spid="85008"/>
                                        </p:tgtEl>
                                        <p:attrNameLst>
                                          <p:attrName>style.visibility</p:attrName>
                                        </p:attrNameLst>
                                      </p:cBhvr>
                                      <p:to>
                                        <p:strVal val="hidden"/>
                                      </p:to>
                                    </p:set>
                                  </p:childTnLst>
                                </p:cTn>
                              </p:par>
                              <p:par>
                                <p:cTn id="32" presetID="3" presetClass="entr" presetSubtype="10" fill="hold" grpId="0" nodeType="withEffect">
                                  <p:stCondLst>
                                    <p:cond delay="0"/>
                                  </p:stCondLst>
                                  <p:childTnLst>
                                    <p:set>
                                      <p:cBhvr>
                                        <p:cTn id="33" dur="1" fill="hold">
                                          <p:stCondLst>
                                            <p:cond delay="0"/>
                                          </p:stCondLst>
                                        </p:cTn>
                                        <p:tgtEl>
                                          <p:spTgt spid="85020"/>
                                        </p:tgtEl>
                                        <p:attrNameLst>
                                          <p:attrName>style.visibility</p:attrName>
                                        </p:attrNameLst>
                                      </p:cBhvr>
                                      <p:to>
                                        <p:strVal val="visible"/>
                                      </p:to>
                                    </p:set>
                                    <p:animEffect transition="in" filter="blinds(horizontal)">
                                      <p:cBhvr>
                                        <p:cTn id="34" dur="500"/>
                                        <p:tgtEl>
                                          <p:spTgt spid="850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85024"/>
                                        </p:tgtEl>
                                        <p:attrNameLst>
                                          <p:attrName>style.visibility</p:attrName>
                                        </p:attrNameLst>
                                      </p:cBhvr>
                                      <p:to>
                                        <p:strVal val="visible"/>
                                      </p:to>
                                    </p:set>
                                    <p:animEffect transition="in" filter="blinds(horizontal)">
                                      <p:cBhvr>
                                        <p:cTn id="37" dur="500"/>
                                        <p:tgtEl>
                                          <p:spTgt spid="85024"/>
                                        </p:tgtEl>
                                      </p:cBhvr>
                                    </p:animEffect>
                                  </p:childTnLst>
                                </p:cTn>
                              </p:par>
                              <p:par>
                                <p:cTn id="38" presetID="3" presetClass="entr" presetSubtype="10" fill="hold" nodeType="withEffect">
                                  <p:stCondLst>
                                    <p:cond delay="0"/>
                                  </p:stCondLst>
                                  <p:childTnLst>
                                    <p:set>
                                      <p:cBhvr>
                                        <p:cTn id="39" dur="1" fill="hold">
                                          <p:stCondLst>
                                            <p:cond delay="0"/>
                                          </p:stCondLst>
                                        </p:cTn>
                                        <p:tgtEl>
                                          <p:spTgt spid="85022"/>
                                        </p:tgtEl>
                                        <p:attrNameLst>
                                          <p:attrName>style.visibility</p:attrName>
                                        </p:attrNameLst>
                                      </p:cBhvr>
                                      <p:to>
                                        <p:strVal val="visible"/>
                                      </p:to>
                                    </p:set>
                                    <p:animEffect transition="in" filter="blinds(horizontal)">
                                      <p:cBhvr>
                                        <p:cTn id="40" dur="500"/>
                                        <p:tgtEl>
                                          <p:spTgt spid="8502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85017"/>
                                        </p:tgtEl>
                                        <p:attrNameLst>
                                          <p:attrName>style.visibility</p:attrName>
                                        </p:attrNameLst>
                                      </p:cBhvr>
                                      <p:to>
                                        <p:strVal val="visible"/>
                                      </p:to>
                                    </p:set>
                                    <p:animEffect transition="in" filter="blinds(horizontal)">
                                      <p:cBhvr>
                                        <p:cTn id="43" dur="500"/>
                                        <p:tgtEl>
                                          <p:spTgt spid="8501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1" nodeType="clickEffect">
                                  <p:stCondLst>
                                    <p:cond delay="0"/>
                                  </p:stCondLst>
                                  <p:childTnLst>
                                    <p:animEffect transition="out" filter="blinds(horizontal)">
                                      <p:cBhvr>
                                        <p:cTn id="47" dur="500"/>
                                        <p:tgtEl>
                                          <p:spTgt spid="85020"/>
                                        </p:tgtEl>
                                      </p:cBhvr>
                                    </p:animEffect>
                                    <p:set>
                                      <p:cBhvr>
                                        <p:cTn id="48" dur="1" fill="hold">
                                          <p:stCondLst>
                                            <p:cond delay="499"/>
                                          </p:stCondLst>
                                        </p:cTn>
                                        <p:tgtEl>
                                          <p:spTgt spid="85020"/>
                                        </p:tgtEl>
                                        <p:attrNameLst>
                                          <p:attrName>style.visibility</p:attrName>
                                        </p:attrNameLst>
                                      </p:cBhvr>
                                      <p:to>
                                        <p:strVal val="hidden"/>
                                      </p:to>
                                    </p:set>
                                  </p:childTnLst>
                                </p:cTn>
                              </p:par>
                              <p:par>
                                <p:cTn id="49" presetID="3" presetClass="entr" presetSubtype="10" fill="hold" grpId="0" nodeType="withEffect">
                                  <p:stCondLst>
                                    <p:cond delay="0"/>
                                  </p:stCondLst>
                                  <p:childTnLst>
                                    <p:set>
                                      <p:cBhvr>
                                        <p:cTn id="50" dur="1" fill="hold">
                                          <p:stCondLst>
                                            <p:cond delay="0"/>
                                          </p:stCondLst>
                                        </p:cTn>
                                        <p:tgtEl>
                                          <p:spTgt spid="85021"/>
                                        </p:tgtEl>
                                        <p:attrNameLst>
                                          <p:attrName>style.visibility</p:attrName>
                                        </p:attrNameLst>
                                      </p:cBhvr>
                                      <p:to>
                                        <p:strVal val="visible"/>
                                      </p:to>
                                    </p:set>
                                    <p:animEffect transition="in" filter="blinds(horizontal)">
                                      <p:cBhvr>
                                        <p:cTn id="51" dur="500"/>
                                        <p:tgtEl>
                                          <p:spTgt spid="85021"/>
                                        </p:tgtEl>
                                      </p:cBhvr>
                                    </p:animEffect>
                                  </p:childTnLst>
                                </p:cTn>
                              </p:par>
                              <p:par>
                                <p:cTn id="52" presetID="3" presetClass="entr" presetSubtype="10" fill="hold" nodeType="withEffect">
                                  <p:stCondLst>
                                    <p:cond delay="0"/>
                                  </p:stCondLst>
                                  <p:childTnLst>
                                    <p:set>
                                      <p:cBhvr>
                                        <p:cTn id="53" dur="1" fill="hold">
                                          <p:stCondLst>
                                            <p:cond delay="0"/>
                                          </p:stCondLst>
                                        </p:cTn>
                                        <p:tgtEl>
                                          <p:spTgt spid="85023"/>
                                        </p:tgtEl>
                                        <p:attrNameLst>
                                          <p:attrName>style.visibility</p:attrName>
                                        </p:attrNameLst>
                                      </p:cBhvr>
                                      <p:to>
                                        <p:strVal val="visible"/>
                                      </p:to>
                                    </p:set>
                                    <p:animEffect transition="in" filter="blinds(horizontal)">
                                      <p:cBhvr>
                                        <p:cTn id="54" dur="500"/>
                                        <p:tgtEl>
                                          <p:spTgt spid="8502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85018"/>
                                        </p:tgtEl>
                                        <p:attrNameLst>
                                          <p:attrName>style.visibility</p:attrName>
                                        </p:attrNameLst>
                                      </p:cBhvr>
                                      <p:to>
                                        <p:strVal val="visible"/>
                                      </p:to>
                                    </p:set>
                                    <p:animEffect transition="in" filter="blinds(horizontal)">
                                      <p:cBhvr>
                                        <p:cTn id="57" dur="500"/>
                                        <p:tgtEl>
                                          <p:spTgt spid="8501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5025"/>
                                        </p:tgtEl>
                                        <p:attrNameLst>
                                          <p:attrName>style.visibility</p:attrName>
                                        </p:attrNameLst>
                                      </p:cBhvr>
                                      <p:to>
                                        <p:strVal val="visible"/>
                                      </p:to>
                                    </p:set>
                                    <p:animEffect transition="in" filter="blinds(horizontal)">
                                      <p:cBhvr>
                                        <p:cTn id="62" dur="500"/>
                                        <p:tgtEl>
                                          <p:spTgt spid="85025"/>
                                        </p:tgtEl>
                                      </p:cBhvr>
                                    </p:animEffect>
                                  </p:childTnLst>
                                </p:cTn>
                              </p:par>
                              <p:par>
                                <p:cTn id="63" presetID="3" presetClass="entr" presetSubtype="10" fill="hold" nodeType="withEffect">
                                  <p:stCondLst>
                                    <p:cond delay="0"/>
                                  </p:stCondLst>
                                  <p:childTnLst>
                                    <p:set>
                                      <p:cBhvr>
                                        <p:cTn id="64" dur="1" fill="hold">
                                          <p:stCondLst>
                                            <p:cond delay="0"/>
                                          </p:stCondLst>
                                        </p:cTn>
                                        <p:tgtEl>
                                          <p:spTgt spid="85026"/>
                                        </p:tgtEl>
                                        <p:attrNameLst>
                                          <p:attrName>style.visibility</p:attrName>
                                        </p:attrNameLst>
                                      </p:cBhvr>
                                      <p:to>
                                        <p:strVal val="visible"/>
                                      </p:to>
                                    </p:set>
                                    <p:animEffect transition="in" filter="blinds(horizontal)">
                                      <p:cBhvr>
                                        <p:cTn id="65" dur="500"/>
                                        <p:tgtEl>
                                          <p:spTgt spid="85026"/>
                                        </p:tgtEl>
                                      </p:cBhvr>
                                    </p:animEffect>
                                  </p:childTnLst>
                                </p:cTn>
                              </p:par>
                              <p:par>
                                <p:cTn id="66" presetID="3" presetClass="entr" presetSubtype="10" fill="hold" nodeType="withEffect">
                                  <p:stCondLst>
                                    <p:cond delay="0"/>
                                  </p:stCondLst>
                                  <p:childTnLst>
                                    <p:set>
                                      <p:cBhvr>
                                        <p:cTn id="67" dur="1" fill="hold">
                                          <p:stCondLst>
                                            <p:cond delay="0"/>
                                          </p:stCondLst>
                                        </p:cTn>
                                        <p:tgtEl>
                                          <p:spTgt spid="85027"/>
                                        </p:tgtEl>
                                        <p:attrNameLst>
                                          <p:attrName>style.visibility</p:attrName>
                                        </p:attrNameLst>
                                      </p:cBhvr>
                                      <p:to>
                                        <p:strVal val="visible"/>
                                      </p:to>
                                    </p:set>
                                    <p:animEffect transition="in" filter="blinds(horizontal)">
                                      <p:cBhvr>
                                        <p:cTn id="68" dur="500"/>
                                        <p:tgtEl>
                                          <p:spTgt spid="85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nimBg="1"/>
      <p:bldP spid="84998" grpId="0" animBg="1"/>
      <p:bldP spid="84999" grpId="0" animBg="1"/>
      <p:bldP spid="85000" grpId="0" animBg="1"/>
      <p:bldP spid="85001" grpId="0" animBg="1"/>
      <p:bldP spid="85017" grpId="0" animBg="1"/>
      <p:bldP spid="85018" grpId="0" animBg="1"/>
      <p:bldP spid="85020" grpId="0" animBg="1"/>
      <p:bldP spid="85020" grpId="1" animBg="1"/>
      <p:bldP spid="85021" grpId="0" animBg="1"/>
      <p:bldP spid="850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4"/>
          <p:cNvSpPr>
            <a:spLocks noGrp="1"/>
          </p:cNvSpPr>
          <p:nvPr>
            <p:ph type="sldNum" sz="quarter" idx="12"/>
          </p:nvPr>
        </p:nvSpPr>
        <p:spPr>
          <a:noFill/>
        </p:spPr>
        <p:txBody>
          <a:bodyPr/>
          <a:lstStyle/>
          <a:p>
            <a:fld id="{68FD563C-B001-4731-BEBA-63C7CC139FBD}" type="slidenum">
              <a:rPr lang="en-US" smtClean="0"/>
              <a:pPr/>
              <a:t>14</a:t>
            </a:fld>
            <a:endParaRPr lang="en-US" smtClean="0"/>
          </a:p>
        </p:txBody>
      </p:sp>
      <p:sp>
        <p:nvSpPr>
          <p:cNvPr id="22533" name="Rectangle 2"/>
          <p:cNvSpPr>
            <a:spLocks noGrp="1" noChangeArrowheads="1"/>
          </p:cNvSpPr>
          <p:nvPr>
            <p:ph type="title"/>
          </p:nvPr>
        </p:nvSpPr>
        <p:spPr>
          <a:xfrm>
            <a:off x="609600" y="76200"/>
            <a:ext cx="7772400" cy="685800"/>
          </a:xfrm>
        </p:spPr>
        <p:txBody>
          <a:bodyPr>
            <a:normAutofit fontScale="90000"/>
          </a:bodyPr>
          <a:lstStyle/>
          <a:p>
            <a:pPr eaLnBrk="1" hangingPunct="1"/>
            <a:r>
              <a:rPr lang="en-US" sz="3000" dirty="0" smtClean="0"/>
              <a:t>Elements of </a:t>
            </a:r>
            <a:r>
              <a:rPr lang="en-US" sz="3000" dirty="0" err="1" smtClean="0"/>
              <a:t>Multicriteria</a:t>
            </a:r>
            <a:r>
              <a:rPr lang="en-US" sz="3000" dirty="0" smtClean="0"/>
              <a:t> Analysis.</a:t>
            </a:r>
            <a:br>
              <a:rPr lang="en-US" sz="3000" dirty="0" smtClean="0"/>
            </a:br>
            <a:r>
              <a:rPr lang="en-US" sz="3000" dirty="0" smtClean="0"/>
              <a:t>Investigation of Design Variable Space (1/3)</a:t>
            </a:r>
          </a:p>
        </p:txBody>
      </p:sp>
      <p:graphicFrame>
        <p:nvGraphicFramePr>
          <p:cNvPr id="22530" name="Object 2"/>
          <p:cNvGraphicFramePr>
            <a:graphicFrameLocks noChangeAspect="1"/>
          </p:cNvGraphicFramePr>
          <p:nvPr/>
        </p:nvGraphicFramePr>
        <p:xfrm>
          <a:off x="533400" y="2895600"/>
          <a:ext cx="3429000" cy="2968625"/>
        </p:xfrm>
        <a:graphic>
          <a:graphicData uri="http://schemas.openxmlformats.org/presentationml/2006/ole">
            <p:oleObj spid="_x0000_s46082" name="Bitmap Image" r:id="rId3" imgW="10828571" imgH="9371429" progId="PBrush">
              <p:embed/>
            </p:oleObj>
          </a:graphicData>
        </a:graphic>
      </p:graphicFrame>
      <p:sp>
        <p:nvSpPr>
          <p:cNvPr id="22534" name="Freeform 4"/>
          <p:cNvSpPr>
            <a:spLocks/>
          </p:cNvSpPr>
          <p:nvPr/>
        </p:nvSpPr>
        <p:spPr bwMode="auto">
          <a:xfrm>
            <a:off x="539750" y="4924425"/>
            <a:ext cx="811213" cy="931863"/>
          </a:xfrm>
          <a:custGeom>
            <a:avLst/>
            <a:gdLst>
              <a:gd name="T0" fmla="*/ 2147483647 w 511"/>
              <a:gd name="T1" fmla="*/ 2147483647 h 587"/>
              <a:gd name="T2" fmla="*/ 2147483647 w 511"/>
              <a:gd name="T3" fmla="*/ 2147483647 h 587"/>
              <a:gd name="T4" fmla="*/ 2147483647 w 511"/>
              <a:gd name="T5" fmla="*/ 0 h 587"/>
              <a:gd name="T6" fmla="*/ 2147483647 w 511"/>
              <a:gd name="T7" fmla="*/ 2147483647 h 587"/>
              <a:gd name="T8" fmla="*/ 2147483647 w 511"/>
              <a:gd name="T9" fmla="*/ 2147483647 h 587"/>
              <a:gd name="T10" fmla="*/ 2147483647 w 511"/>
              <a:gd name="T11" fmla="*/ 2147483647 h 587"/>
              <a:gd name="T12" fmla="*/ 2147483647 w 511"/>
              <a:gd name="T13" fmla="*/ 2147483647 h 587"/>
              <a:gd name="T14" fmla="*/ 2147483647 w 511"/>
              <a:gd name="T15" fmla="*/ 2147483647 h 587"/>
              <a:gd name="T16" fmla="*/ 2147483647 w 511"/>
              <a:gd name="T17" fmla="*/ 2147483647 h 587"/>
              <a:gd name="T18" fmla="*/ 2147483647 w 511"/>
              <a:gd name="T19" fmla="*/ 2147483647 h 587"/>
              <a:gd name="T20" fmla="*/ 2147483647 w 511"/>
              <a:gd name="T21" fmla="*/ 2147483647 h 587"/>
              <a:gd name="T22" fmla="*/ 2147483647 w 511"/>
              <a:gd name="T23" fmla="*/ 2147483647 h 587"/>
              <a:gd name="T24" fmla="*/ 2147483647 w 511"/>
              <a:gd name="T25" fmla="*/ 2147483647 h 587"/>
              <a:gd name="T26" fmla="*/ 2147483647 w 511"/>
              <a:gd name="T27" fmla="*/ 2147483647 h 587"/>
              <a:gd name="T28" fmla="*/ 2147483647 w 511"/>
              <a:gd name="T29" fmla="*/ 2147483647 h 587"/>
              <a:gd name="T30" fmla="*/ 2147483647 w 511"/>
              <a:gd name="T31" fmla="*/ 2147483647 h 587"/>
              <a:gd name="T32" fmla="*/ 2147483647 w 511"/>
              <a:gd name="T33" fmla="*/ 2147483647 h 587"/>
              <a:gd name="T34" fmla="*/ 2147483647 w 511"/>
              <a:gd name="T35" fmla="*/ 2147483647 h 587"/>
              <a:gd name="T36" fmla="*/ 2147483647 w 511"/>
              <a:gd name="T37" fmla="*/ 2147483647 h 587"/>
              <a:gd name="T38" fmla="*/ 2147483647 w 511"/>
              <a:gd name="T39" fmla="*/ 2147483647 h 587"/>
              <a:gd name="T40" fmla="*/ 2147483647 w 511"/>
              <a:gd name="T41" fmla="*/ 2147483647 h 587"/>
              <a:gd name="T42" fmla="*/ 2147483647 w 511"/>
              <a:gd name="T43" fmla="*/ 2147483647 h 587"/>
              <a:gd name="T44" fmla="*/ 2147483647 w 511"/>
              <a:gd name="T45" fmla="*/ 2147483647 h 587"/>
              <a:gd name="T46" fmla="*/ 2147483647 w 511"/>
              <a:gd name="T47" fmla="*/ 2147483647 h 587"/>
              <a:gd name="T48" fmla="*/ 2147483647 w 511"/>
              <a:gd name="T49" fmla="*/ 2147483647 h 587"/>
              <a:gd name="T50" fmla="*/ 2147483647 w 511"/>
              <a:gd name="T51" fmla="*/ 2147483647 h 587"/>
              <a:gd name="T52" fmla="*/ 2147483647 w 511"/>
              <a:gd name="T53" fmla="*/ 2147483647 h 587"/>
              <a:gd name="T54" fmla="*/ 2147483647 w 511"/>
              <a:gd name="T55" fmla="*/ 2147483647 h 587"/>
              <a:gd name="T56" fmla="*/ 2147483647 w 511"/>
              <a:gd name="T57" fmla="*/ 2147483647 h 587"/>
              <a:gd name="T58" fmla="*/ 2147483647 w 511"/>
              <a:gd name="T59" fmla="*/ 2147483647 h 587"/>
              <a:gd name="T60" fmla="*/ 0 w 511"/>
              <a:gd name="T61" fmla="*/ 2147483647 h 587"/>
              <a:gd name="T62" fmla="*/ 2147483647 w 511"/>
              <a:gd name="T63" fmla="*/ 2147483647 h 587"/>
              <a:gd name="T64" fmla="*/ 2147483647 w 511"/>
              <a:gd name="T65" fmla="*/ 2147483647 h 587"/>
              <a:gd name="T66" fmla="*/ 2147483647 w 511"/>
              <a:gd name="T67" fmla="*/ 2147483647 h 587"/>
              <a:gd name="T68" fmla="*/ 2147483647 w 511"/>
              <a:gd name="T69" fmla="*/ 2147483647 h 587"/>
              <a:gd name="T70" fmla="*/ 2147483647 w 511"/>
              <a:gd name="T71" fmla="*/ 2147483647 h 587"/>
              <a:gd name="T72" fmla="*/ 0 w 511"/>
              <a:gd name="T73" fmla="*/ 2147483647 h 587"/>
              <a:gd name="T74" fmla="*/ 2147483647 w 511"/>
              <a:gd name="T75" fmla="*/ 2147483647 h 5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587"/>
              <a:gd name="T116" fmla="*/ 511 w 511"/>
              <a:gd name="T117" fmla="*/ 587 h 5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587">
                <a:moveTo>
                  <a:pt x="4" y="22"/>
                </a:moveTo>
                <a:cubicBezTo>
                  <a:pt x="5" y="20"/>
                  <a:pt x="10" y="4"/>
                  <a:pt x="10" y="4"/>
                </a:cubicBezTo>
                <a:cubicBezTo>
                  <a:pt x="14" y="3"/>
                  <a:pt x="22" y="0"/>
                  <a:pt x="22" y="0"/>
                </a:cubicBezTo>
                <a:cubicBezTo>
                  <a:pt x="41" y="2"/>
                  <a:pt x="56" y="4"/>
                  <a:pt x="74" y="10"/>
                </a:cubicBezTo>
                <a:cubicBezTo>
                  <a:pt x="80" y="12"/>
                  <a:pt x="92" y="16"/>
                  <a:pt x="92" y="16"/>
                </a:cubicBezTo>
                <a:cubicBezTo>
                  <a:pt x="100" y="22"/>
                  <a:pt x="111" y="27"/>
                  <a:pt x="118" y="34"/>
                </a:cubicBezTo>
                <a:cubicBezTo>
                  <a:pt x="122" y="38"/>
                  <a:pt x="130" y="46"/>
                  <a:pt x="130" y="46"/>
                </a:cubicBezTo>
                <a:cubicBezTo>
                  <a:pt x="135" y="61"/>
                  <a:pt x="139" y="77"/>
                  <a:pt x="144" y="92"/>
                </a:cubicBezTo>
                <a:cubicBezTo>
                  <a:pt x="149" y="133"/>
                  <a:pt x="159" y="155"/>
                  <a:pt x="188" y="184"/>
                </a:cubicBezTo>
                <a:cubicBezTo>
                  <a:pt x="198" y="194"/>
                  <a:pt x="198" y="198"/>
                  <a:pt x="210" y="206"/>
                </a:cubicBezTo>
                <a:cubicBezTo>
                  <a:pt x="215" y="209"/>
                  <a:pt x="226" y="214"/>
                  <a:pt x="226" y="214"/>
                </a:cubicBezTo>
                <a:cubicBezTo>
                  <a:pt x="215" y="200"/>
                  <a:pt x="224" y="211"/>
                  <a:pt x="234" y="204"/>
                </a:cubicBezTo>
                <a:cubicBezTo>
                  <a:pt x="254" y="214"/>
                  <a:pt x="273" y="222"/>
                  <a:pt x="292" y="234"/>
                </a:cubicBezTo>
                <a:cubicBezTo>
                  <a:pt x="300" y="240"/>
                  <a:pt x="309" y="253"/>
                  <a:pt x="316" y="260"/>
                </a:cubicBezTo>
                <a:cubicBezTo>
                  <a:pt x="333" y="277"/>
                  <a:pt x="340" y="305"/>
                  <a:pt x="350" y="326"/>
                </a:cubicBezTo>
                <a:cubicBezTo>
                  <a:pt x="359" y="347"/>
                  <a:pt x="375" y="362"/>
                  <a:pt x="386" y="382"/>
                </a:cubicBezTo>
                <a:cubicBezTo>
                  <a:pt x="397" y="402"/>
                  <a:pt x="406" y="424"/>
                  <a:pt x="422" y="440"/>
                </a:cubicBezTo>
                <a:cubicBezTo>
                  <a:pt x="428" y="457"/>
                  <a:pt x="424" y="448"/>
                  <a:pt x="434" y="464"/>
                </a:cubicBezTo>
                <a:cubicBezTo>
                  <a:pt x="435" y="466"/>
                  <a:pt x="438" y="470"/>
                  <a:pt x="438" y="470"/>
                </a:cubicBezTo>
                <a:cubicBezTo>
                  <a:pt x="442" y="487"/>
                  <a:pt x="468" y="530"/>
                  <a:pt x="480" y="544"/>
                </a:cubicBezTo>
                <a:cubicBezTo>
                  <a:pt x="487" y="552"/>
                  <a:pt x="485" y="560"/>
                  <a:pt x="496" y="564"/>
                </a:cubicBezTo>
                <a:cubicBezTo>
                  <a:pt x="511" y="586"/>
                  <a:pt x="496" y="580"/>
                  <a:pt x="468" y="582"/>
                </a:cubicBezTo>
                <a:cubicBezTo>
                  <a:pt x="434" y="587"/>
                  <a:pt x="400" y="585"/>
                  <a:pt x="366" y="580"/>
                </a:cubicBezTo>
                <a:cubicBezTo>
                  <a:pt x="340" y="582"/>
                  <a:pt x="314" y="583"/>
                  <a:pt x="288" y="586"/>
                </a:cubicBezTo>
                <a:cubicBezTo>
                  <a:pt x="264" y="583"/>
                  <a:pt x="240" y="578"/>
                  <a:pt x="216" y="576"/>
                </a:cubicBezTo>
                <a:cubicBezTo>
                  <a:pt x="194" y="580"/>
                  <a:pt x="180" y="579"/>
                  <a:pt x="156" y="578"/>
                </a:cubicBezTo>
                <a:cubicBezTo>
                  <a:pt x="107" y="580"/>
                  <a:pt x="59" y="578"/>
                  <a:pt x="10" y="576"/>
                </a:cubicBezTo>
                <a:cubicBezTo>
                  <a:pt x="3" y="565"/>
                  <a:pt x="10" y="554"/>
                  <a:pt x="14" y="542"/>
                </a:cubicBezTo>
                <a:cubicBezTo>
                  <a:pt x="15" y="538"/>
                  <a:pt x="18" y="530"/>
                  <a:pt x="18" y="530"/>
                </a:cubicBezTo>
                <a:cubicBezTo>
                  <a:pt x="15" y="522"/>
                  <a:pt x="12" y="514"/>
                  <a:pt x="8" y="506"/>
                </a:cubicBezTo>
                <a:cubicBezTo>
                  <a:pt x="6" y="502"/>
                  <a:pt x="0" y="494"/>
                  <a:pt x="0" y="494"/>
                </a:cubicBezTo>
                <a:cubicBezTo>
                  <a:pt x="1" y="485"/>
                  <a:pt x="1" y="475"/>
                  <a:pt x="2" y="466"/>
                </a:cubicBezTo>
                <a:cubicBezTo>
                  <a:pt x="3" y="460"/>
                  <a:pt x="8" y="448"/>
                  <a:pt x="8" y="448"/>
                </a:cubicBezTo>
                <a:cubicBezTo>
                  <a:pt x="11" y="405"/>
                  <a:pt x="12" y="398"/>
                  <a:pt x="12" y="342"/>
                </a:cubicBezTo>
                <a:cubicBezTo>
                  <a:pt x="12" y="309"/>
                  <a:pt x="12" y="325"/>
                  <a:pt x="8" y="310"/>
                </a:cubicBezTo>
                <a:cubicBezTo>
                  <a:pt x="6" y="302"/>
                  <a:pt x="2" y="286"/>
                  <a:pt x="2" y="286"/>
                </a:cubicBezTo>
                <a:cubicBezTo>
                  <a:pt x="8" y="203"/>
                  <a:pt x="2" y="119"/>
                  <a:pt x="0" y="36"/>
                </a:cubicBezTo>
                <a:cubicBezTo>
                  <a:pt x="2" y="14"/>
                  <a:pt x="0" y="10"/>
                  <a:pt x="4" y="22"/>
                </a:cubicBezTo>
                <a:close/>
              </a:path>
            </a:pathLst>
          </a:custGeom>
          <a:solidFill>
            <a:schemeClr val="accent1">
              <a:alpha val="50195"/>
            </a:schemeClr>
          </a:solidFill>
          <a:ln w="9525">
            <a:noFill/>
            <a:round/>
            <a:headEnd/>
            <a:tailEnd/>
          </a:ln>
        </p:spPr>
        <p:txBody>
          <a:bodyPr/>
          <a:lstStyle/>
          <a:p>
            <a:endParaRPr lang="en-US"/>
          </a:p>
        </p:txBody>
      </p:sp>
      <p:sp>
        <p:nvSpPr>
          <p:cNvPr id="22535" name="Freeform 5"/>
          <p:cNvSpPr>
            <a:spLocks/>
          </p:cNvSpPr>
          <p:nvPr/>
        </p:nvSpPr>
        <p:spPr bwMode="auto">
          <a:xfrm>
            <a:off x="1995488" y="3754438"/>
            <a:ext cx="877887" cy="617537"/>
          </a:xfrm>
          <a:custGeom>
            <a:avLst/>
            <a:gdLst>
              <a:gd name="T0" fmla="*/ 2147483647 w 553"/>
              <a:gd name="T1" fmla="*/ 2147483647 h 389"/>
              <a:gd name="T2" fmla="*/ 2147483647 w 553"/>
              <a:gd name="T3" fmla="*/ 2147483647 h 389"/>
              <a:gd name="T4" fmla="*/ 2147483647 w 553"/>
              <a:gd name="T5" fmla="*/ 2147483647 h 389"/>
              <a:gd name="T6" fmla="*/ 2147483647 w 553"/>
              <a:gd name="T7" fmla="*/ 2147483647 h 389"/>
              <a:gd name="T8" fmla="*/ 2147483647 w 553"/>
              <a:gd name="T9" fmla="*/ 2147483647 h 389"/>
              <a:gd name="T10" fmla="*/ 2147483647 w 553"/>
              <a:gd name="T11" fmla="*/ 2147483647 h 389"/>
              <a:gd name="T12" fmla="*/ 2147483647 w 553"/>
              <a:gd name="T13" fmla="*/ 2147483647 h 389"/>
              <a:gd name="T14" fmla="*/ 2147483647 w 553"/>
              <a:gd name="T15" fmla="*/ 2147483647 h 389"/>
              <a:gd name="T16" fmla="*/ 2147483647 w 553"/>
              <a:gd name="T17" fmla="*/ 2147483647 h 389"/>
              <a:gd name="T18" fmla="*/ 2147483647 w 553"/>
              <a:gd name="T19" fmla="*/ 2147483647 h 389"/>
              <a:gd name="T20" fmla="*/ 2147483647 w 553"/>
              <a:gd name="T21" fmla="*/ 2147483647 h 389"/>
              <a:gd name="T22" fmla="*/ 2147483647 w 553"/>
              <a:gd name="T23" fmla="*/ 2147483647 h 389"/>
              <a:gd name="T24" fmla="*/ 2147483647 w 553"/>
              <a:gd name="T25" fmla="*/ 2147483647 h 389"/>
              <a:gd name="T26" fmla="*/ 2147483647 w 553"/>
              <a:gd name="T27" fmla="*/ 2147483647 h 389"/>
              <a:gd name="T28" fmla="*/ 2147483647 w 553"/>
              <a:gd name="T29" fmla="*/ 2147483647 h 389"/>
              <a:gd name="T30" fmla="*/ 2147483647 w 553"/>
              <a:gd name="T31" fmla="*/ 2147483647 h 389"/>
              <a:gd name="T32" fmla="*/ 2147483647 w 553"/>
              <a:gd name="T33" fmla="*/ 2147483647 h 389"/>
              <a:gd name="T34" fmla="*/ 2147483647 w 553"/>
              <a:gd name="T35" fmla="*/ 2147483647 h 389"/>
              <a:gd name="T36" fmla="*/ 2147483647 w 553"/>
              <a:gd name="T37" fmla="*/ 2147483647 h 389"/>
              <a:gd name="T38" fmla="*/ 2147483647 w 553"/>
              <a:gd name="T39" fmla="*/ 2147483647 h 389"/>
              <a:gd name="T40" fmla="*/ 2147483647 w 553"/>
              <a:gd name="T41" fmla="*/ 2147483647 h 389"/>
              <a:gd name="T42" fmla="*/ 2147483647 w 553"/>
              <a:gd name="T43" fmla="*/ 2147483647 h 389"/>
              <a:gd name="T44" fmla="*/ 2147483647 w 553"/>
              <a:gd name="T45" fmla="*/ 2147483647 h 3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3"/>
              <a:gd name="T70" fmla="*/ 0 h 389"/>
              <a:gd name="T71" fmla="*/ 553 w 553"/>
              <a:gd name="T72" fmla="*/ 389 h 3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3" h="389">
                <a:moveTo>
                  <a:pt x="41" y="141"/>
                </a:moveTo>
                <a:cubicBezTo>
                  <a:pt x="54" y="78"/>
                  <a:pt x="81" y="38"/>
                  <a:pt x="149" y="27"/>
                </a:cubicBezTo>
                <a:cubicBezTo>
                  <a:pt x="170" y="19"/>
                  <a:pt x="215" y="19"/>
                  <a:pt x="215" y="19"/>
                </a:cubicBezTo>
                <a:cubicBezTo>
                  <a:pt x="226" y="17"/>
                  <a:pt x="249" y="13"/>
                  <a:pt x="249" y="13"/>
                </a:cubicBezTo>
                <a:cubicBezTo>
                  <a:pt x="286" y="14"/>
                  <a:pt x="330" y="0"/>
                  <a:pt x="361" y="21"/>
                </a:cubicBezTo>
                <a:cubicBezTo>
                  <a:pt x="376" y="43"/>
                  <a:pt x="394" y="72"/>
                  <a:pt x="421" y="81"/>
                </a:cubicBezTo>
                <a:cubicBezTo>
                  <a:pt x="442" y="78"/>
                  <a:pt x="453" y="64"/>
                  <a:pt x="473" y="59"/>
                </a:cubicBezTo>
                <a:cubicBezTo>
                  <a:pt x="484" y="60"/>
                  <a:pt x="495" y="59"/>
                  <a:pt x="505" y="61"/>
                </a:cubicBezTo>
                <a:cubicBezTo>
                  <a:pt x="509" y="62"/>
                  <a:pt x="513" y="71"/>
                  <a:pt x="515" y="73"/>
                </a:cubicBezTo>
                <a:cubicBezTo>
                  <a:pt x="528" y="88"/>
                  <a:pt x="540" y="103"/>
                  <a:pt x="549" y="121"/>
                </a:cubicBezTo>
                <a:cubicBezTo>
                  <a:pt x="553" y="150"/>
                  <a:pt x="543" y="223"/>
                  <a:pt x="515" y="241"/>
                </a:cubicBezTo>
                <a:cubicBezTo>
                  <a:pt x="490" y="278"/>
                  <a:pt x="454" y="258"/>
                  <a:pt x="403" y="259"/>
                </a:cubicBezTo>
                <a:cubicBezTo>
                  <a:pt x="386" y="272"/>
                  <a:pt x="370" y="284"/>
                  <a:pt x="357" y="301"/>
                </a:cubicBezTo>
                <a:cubicBezTo>
                  <a:pt x="349" y="341"/>
                  <a:pt x="335" y="380"/>
                  <a:pt x="291" y="389"/>
                </a:cubicBezTo>
                <a:cubicBezTo>
                  <a:pt x="258" y="387"/>
                  <a:pt x="241" y="382"/>
                  <a:pt x="213" y="373"/>
                </a:cubicBezTo>
                <a:cubicBezTo>
                  <a:pt x="207" y="367"/>
                  <a:pt x="200" y="364"/>
                  <a:pt x="193" y="359"/>
                </a:cubicBezTo>
                <a:cubicBezTo>
                  <a:pt x="182" y="343"/>
                  <a:pt x="170" y="338"/>
                  <a:pt x="155" y="327"/>
                </a:cubicBezTo>
                <a:cubicBezTo>
                  <a:pt x="121" y="303"/>
                  <a:pt x="98" y="298"/>
                  <a:pt x="55" y="295"/>
                </a:cubicBezTo>
                <a:cubicBezTo>
                  <a:pt x="32" y="289"/>
                  <a:pt x="21" y="270"/>
                  <a:pt x="9" y="251"/>
                </a:cubicBezTo>
                <a:cubicBezTo>
                  <a:pt x="5" y="244"/>
                  <a:pt x="1" y="227"/>
                  <a:pt x="1" y="227"/>
                </a:cubicBezTo>
                <a:cubicBezTo>
                  <a:pt x="3" y="199"/>
                  <a:pt x="0" y="197"/>
                  <a:pt x="15" y="179"/>
                </a:cubicBezTo>
                <a:cubicBezTo>
                  <a:pt x="21" y="172"/>
                  <a:pt x="39" y="165"/>
                  <a:pt x="39" y="165"/>
                </a:cubicBezTo>
                <a:cubicBezTo>
                  <a:pt x="45" y="156"/>
                  <a:pt x="46" y="151"/>
                  <a:pt x="41" y="141"/>
                </a:cubicBezTo>
                <a:close/>
              </a:path>
            </a:pathLst>
          </a:custGeom>
          <a:solidFill>
            <a:schemeClr val="accent1">
              <a:alpha val="50195"/>
            </a:schemeClr>
          </a:solidFill>
          <a:ln w="9525">
            <a:noFill/>
            <a:round/>
            <a:headEnd/>
            <a:tailEnd/>
          </a:ln>
        </p:spPr>
        <p:txBody>
          <a:bodyPr/>
          <a:lstStyle/>
          <a:p>
            <a:endParaRPr lang="en-US"/>
          </a:p>
        </p:txBody>
      </p:sp>
      <p:sp>
        <p:nvSpPr>
          <p:cNvPr id="22536" name="Rectangle 6"/>
          <p:cNvSpPr>
            <a:spLocks noChangeArrowheads="1"/>
          </p:cNvSpPr>
          <p:nvPr/>
        </p:nvSpPr>
        <p:spPr bwMode="auto">
          <a:xfrm>
            <a:off x="381000" y="4800600"/>
            <a:ext cx="1143000" cy="1219200"/>
          </a:xfrm>
          <a:prstGeom prst="rect">
            <a:avLst/>
          </a:prstGeom>
          <a:noFill/>
          <a:ln w="38100">
            <a:solidFill>
              <a:schemeClr val="accent2"/>
            </a:solidFill>
            <a:miter lim="800000"/>
            <a:headEnd/>
            <a:tailEnd/>
          </a:ln>
        </p:spPr>
        <p:txBody>
          <a:bodyPr wrap="none" anchor="ctr"/>
          <a:lstStyle/>
          <a:p>
            <a:endParaRPr lang="en-US"/>
          </a:p>
        </p:txBody>
      </p:sp>
      <p:sp>
        <p:nvSpPr>
          <p:cNvPr id="22537" name="Text Box 7"/>
          <p:cNvSpPr txBox="1">
            <a:spLocks noChangeArrowheads="1"/>
          </p:cNvSpPr>
          <p:nvPr/>
        </p:nvSpPr>
        <p:spPr bwMode="auto">
          <a:xfrm>
            <a:off x="196850" y="4343400"/>
            <a:ext cx="381000" cy="365125"/>
          </a:xfrm>
          <a:prstGeom prst="rect">
            <a:avLst/>
          </a:prstGeom>
          <a:noFill/>
          <a:ln w="9525">
            <a:noFill/>
            <a:miter lim="800000"/>
            <a:headEnd/>
            <a:tailEnd/>
          </a:ln>
        </p:spPr>
        <p:txBody>
          <a:bodyPr lIns="0" tIns="0" rIns="0" bIns="0">
            <a:spAutoFit/>
          </a:bodyPr>
          <a:lstStyle/>
          <a:p>
            <a:r>
              <a:rPr lang="ru-RU" sz="2400" b="1">
                <a:solidFill>
                  <a:schemeClr val="accent2"/>
                </a:solidFill>
                <a:latin typeface="Times New Roman" pitchFamily="18" charset="0"/>
              </a:rPr>
              <a:t>П</a:t>
            </a:r>
            <a:r>
              <a:rPr lang="ru-RU" sz="2400" b="1" baseline="-25000">
                <a:solidFill>
                  <a:schemeClr val="accent2"/>
                </a:solidFill>
                <a:latin typeface="Times New Roman" pitchFamily="18" charset="0"/>
              </a:rPr>
              <a:t>1</a:t>
            </a:r>
            <a:endParaRPr lang="en-US" sz="2400" b="1" baseline="-25000">
              <a:solidFill>
                <a:schemeClr val="accent2"/>
              </a:solidFill>
              <a:latin typeface="Times New Roman" pitchFamily="18" charset="0"/>
            </a:endParaRPr>
          </a:p>
        </p:txBody>
      </p:sp>
      <p:sp>
        <p:nvSpPr>
          <p:cNvPr id="22538" name="Text Box 8"/>
          <p:cNvSpPr txBox="1">
            <a:spLocks noChangeArrowheads="1"/>
          </p:cNvSpPr>
          <p:nvPr/>
        </p:nvSpPr>
        <p:spPr bwMode="auto">
          <a:xfrm>
            <a:off x="3505200" y="2971800"/>
            <a:ext cx="381000" cy="365125"/>
          </a:xfrm>
          <a:prstGeom prst="rect">
            <a:avLst/>
          </a:prstGeom>
          <a:solidFill>
            <a:srgbClr val="FFFFFF">
              <a:alpha val="50195"/>
            </a:srgbClr>
          </a:solidFill>
          <a:ln w="9525">
            <a:noFill/>
            <a:miter lim="800000"/>
            <a:headEnd/>
            <a:tailEnd/>
          </a:ln>
        </p:spPr>
        <p:txBody>
          <a:bodyPr lIns="0" tIns="0" rIns="0" bIns="0">
            <a:spAutoFit/>
          </a:bodyPr>
          <a:lstStyle/>
          <a:p>
            <a:r>
              <a:rPr lang="ru-RU" sz="2400" b="1">
                <a:solidFill>
                  <a:schemeClr val="accent2"/>
                </a:solidFill>
                <a:latin typeface="Times New Roman" pitchFamily="18" charset="0"/>
              </a:rPr>
              <a:t>П</a:t>
            </a:r>
            <a:endParaRPr lang="en-US" sz="2400" b="1" baseline="-25000">
              <a:solidFill>
                <a:schemeClr val="accent2"/>
              </a:solidFill>
              <a:latin typeface="Times New Roman" pitchFamily="18" charset="0"/>
            </a:endParaRPr>
          </a:p>
        </p:txBody>
      </p:sp>
      <p:graphicFrame>
        <p:nvGraphicFramePr>
          <p:cNvPr id="22531" name="Object 3"/>
          <p:cNvGraphicFramePr>
            <a:graphicFrameLocks noChangeAspect="1"/>
          </p:cNvGraphicFramePr>
          <p:nvPr/>
        </p:nvGraphicFramePr>
        <p:xfrm>
          <a:off x="4953000" y="2971800"/>
          <a:ext cx="3429000" cy="2968625"/>
        </p:xfrm>
        <a:graphic>
          <a:graphicData uri="http://schemas.openxmlformats.org/presentationml/2006/ole">
            <p:oleObj spid="_x0000_s46083" name="Bitmap Image" r:id="rId4" imgW="10828571" imgH="9371429" progId="PBrush">
              <p:embed/>
            </p:oleObj>
          </a:graphicData>
        </a:graphic>
      </p:graphicFrame>
      <p:sp>
        <p:nvSpPr>
          <p:cNvPr id="22539" name="Freeform 10"/>
          <p:cNvSpPr>
            <a:spLocks/>
          </p:cNvSpPr>
          <p:nvPr/>
        </p:nvSpPr>
        <p:spPr bwMode="auto">
          <a:xfrm>
            <a:off x="4960938" y="3048000"/>
            <a:ext cx="750887" cy="501650"/>
          </a:xfrm>
          <a:custGeom>
            <a:avLst/>
            <a:gdLst>
              <a:gd name="T0" fmla="*/ 2147483647 w 473"/>
              <a:gd name="T1" fmla="*/ 2147483647 h 316"/>
              <a:gd name="T2" fmla="*/ 2147483647 w 473"/>
              <a:gd name="T3" fmla="*/ 2147483647 h 316"/>
              <a:gd name="T4" fmla="*/ 2147483647 w 473"/>
              <a:gd name="T5" fmla="*/ 2147483647 h 316"/>
              <a:gd name="T6" fmla="*/ 2147483647 w 473"/>
              <a:gd name="T7" fmla="*/ 0 h 316"/>
              <a:gd name="T8" fmla="*/ 2147483647 w 473"/>
              <a:gd name="T9" fmla="*/ 2147483647 h 316"/>
              <a:gd name="T10" fmla="*/ 2147483647 w 473"/>
              <a:gd name="T11" fmla="*/ 2147483647 h 316"/>
              <a:gd name="T12" fmla="*/ 2147483647 w 473"/>
              <a:gd name="T13" fmla="*/ 2147483647 h 316"/>
              <a:gd name="T14" fmla="*/ 2147483647 w 473"/>
              <a:gd name="T15" fmla="*/ 2147483647 h 316"/>
              <a:gd name="T16" fmla="*/ 2147483647 w 473"/>
              <a:gd name="T17" fmla="*/ 2147483647 h 316"/>
              <a:gd name="T18" fmla="*/ 2147483647 w 473"/>
              <a:gd name="T19" fmla="*/ 2147483647 h 316"/>
              <a:gd name="T20" fmla="*/ 2147483647 w 473"/>
              <a:gd name="T21" fmla="*/ 2147483647 h 316"/>
              <a:gd name="T22" fmla="*/ 2147483647 w 473"/>
              <a:gd name="T23" fmla="*/ 2147483647 h 316"/>
              <a:gd name="T24" fmla="*/ 2147483647 w 473"/>
              <a:gd name="T25" fmla="*/ 2147483647 h 316"/>
              <a:gd name="T26" fmla="*/ 2147483647 w 473"/>
              <a:gd name="T27" fmla="*/ 2147483647 h 316"/>
              <a:gd name="T28" fmla="*/ 2147483647 w 473"/>
              <a:gd name="T29" fmla="*/ 2147483647 h 316"/>
              <a:gd name="T30" fmla="*/ 2147483647 w 473"/>
              <a:gd name="T31" fmla="*/ 2147483647 h 316"/>
              <a:gd name="T32" fmla="*/ 2147483647 w 473"/>
              <a:gd name="T33" fmla="*/ 2147483647 h 316"/>
              <a:gd name="T34" fmla="*/ 2147483647 w 473"/>
              <a:gd name="T35" fmla="*/ 2147483647 h 316"/>
              <a:gd name="T36" fmla="*/ 2147483647 w 473"/>
              <a:gd name="T37" fmla="*/ 2147483647 h 316"/>
              <a:gd name="T38" fmla="*/ 2147483647 w 473"/>
              <a:gd name="T39" fmla="*/ 2147483647 h 316"/>
              <a:gd name="T40" fmla="*/ 2147483647 w 473"/>
              <a:gd name="T41" fmla="*/ 2147483647 h 316"/>
              <a:gd name="T42" fmla="*/ 2147483647 w 473"/>
              <a:gd name="T43" fmla="*/ 2147483647 h 316"/>
              <a:gd name="T44" fmla="*/ 2147483647 w 473"/>
              <a:gd name="T45" fmla="*/ 2147483647 h 316"/>
              <a:gd name="T46" fmla="*/ 2147483647 w 473"/>
              <a:gd name="T47" fmla="*/ 2147483647 h 316"/>
              <a:gd name="T48" fmla="*/ 2147483647 w 473"/>
              <a:gd name="T49" fmla="*/ 2147483647 h 316"/>
              <a:gd name="T50" fmla="*/ 2147483647 w 473"/>
              <a:gd name="T51" fmla="*/ 2147483647 h 316"/>
              <a:gd name="T52" fmla="*/ 2147483647 w 473"/>
              <a:gd name="T53" fmla="*/ 2147483647 h 3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3"/>
              <a:gd name="T82" fmla="*/ 0 h 316"/>
              <a:gd name="T83" fmla="*/ 473 w 473"/>
              <a:gd name="T84" fmla="*/ 316 h 3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3" h="316">
                <a:moveTo>
                  <a:pt x="1" y="2"/>
                </a:moveTo>
                <a:cubicBezTo>
                  <a:pt x="39" y="5"/>
                  <a:pt x="77" y="3"/>
                  <a:pt x="115" y="4"/>
                </a:cubicBezTo>
                <a:cubicBezTo>
                  <a:pt x="150" y="7"/>
                  <a:pt x="175" y="7"/>
                  <a:pt x="213" y="6"/>
                </a:cubicBezTo>
                <a:cubicBezTo>
                  <a:pt x="228" y="1"/>
                  <a:pt x="221" y="3"/>
                  <a:pt x="235" y="0"/>
                </a:cubicBezTo>
                <a:cubicBezTo>
                  <a:pt x="270" y="2"/>
                  <a:pt x="299" y="9"/>
                  <a:pt x="333" y="14"/>
                </a:cubicBezTo>
                <a:cubicBezTo>
                  <a:pt x="340" y="16"/>
                  <a:pt x="346" y="19"/>
                  <a:pt x="353" y="22"/>
                </a:cubicBezTo>
                <a:cubicBezTo>
                  <a:pt x="357" y="24"/>
                  <a:pt x="365" y="26"/>
                  <a:pt x="365" y="26"/>
                </a:cubicBezTo>
                <a:cubicBezTo>
                  <a:pt x="377" y="38"/>
                  <a:pt x="391" y="40"/>
                  <a:pt x="405" y="48"/>
                </a:cubicBezTo>
                <a:cubicBezTo>
                  <a:pt x="435" y="66"/>
                  <a:pt x="464" y="94"/>
                  <a:pt x="473" y="128"/>
                </a:cubicBezTo>
                <a:cubicBezTo>
                  <a:pt x="471" y="144"/>
                  <a:pt x="470" y="157"/>
                  <a:pt x="453" y="164"/>
                </a:cubicBezTo>
                <a:cubicBezTo>
                  <a:pt x="453" y="164"/>
                  <a:pt x="438" y="169"/>
                  <a:pt x="435" y="170"/>
                </a:cubicBezTo>
                <a:cubicBezTo>
                  <a:pt x="431" y="171"/>
                  <a:pt x="423" y="174"/>
                  <a:pt x="423" y="174"/>
                </a:cubicBezTo>
                <a:cubicBezTo>
                  <a:pt x="385" y="173"/>
                  <a:pt x="367" y="169"/>
                  <a:pt x="335" y="164"/>
                </a:cubicBezTo>
                <a:cubicBezTo>
                  <a:pt x="312" y="167"/>
                  <a:pt x="300" y="178"/>
                  <a:pt x="293" y="200"/>
                </a:cubicBezTo>
                <a:cubicBezTo>
                  <a:pt x="294" y="215"/>
                  <a:pt x="298" y="226"/>
                  <a:pt x="301" y="240"/>
                </a:cubicBezTo>
                <a:cubicBezTo>
                  <a:pt x="298" y="251"/>
                  <a:pt x="292" y="257"/>
                  <a:pt x="281" y="260"/>
                </a:cubicBezTo>
                <a:cubicBezTo>
                  <a:pt x="276" y="261"/>
                  <a:pt x="265" y="264"/>
                  <a:pt x="265" y="264"/>
                </a:cubicBezTo>
                <a:cubicBezTo>
                  <a:pt x="229" y="260"/>
                  <a:pt x="206" y="243"/>
                  <a:pt x="173" y="232"/>
                </a:cubicBezTo>
                <a:cubicBezTo>
                  <a:pt x="140" y="240"/>
                  <a:pt x="152" y="280"/>
                  <a:pt x="129" y="296"/>
                </a:cubicBezTo>
                <a:cubicBezTo>
                  <a:pt x="122" y="307"/>
                  <a:pt x="111" y="312"/>
                  <a:pt x="99" y="316"/>
                </a:cubicBezTo>
                <a:cubicBezTo>
                  <a:pt x="91" y="315"/>
                  <a:pt x="83" y="315"/>
                  <a:pt x="75" y="314"/>
                </a:cubicBezTo>
                <a:cubicBezTo>
                  <a:pt x="69" y="313"/>
                  <a:pt x="57" y="308"/>
                  <a:pt x="57" y="308"/>
                </a:cubicBezTo>
                <a:cubicBezTo>
                  <a:pt x="41" y="292"/>
                  <a:pt x="33" y="283"/>
                  <a:pt x="29" y="260"/>
                </a:cubicBezTo>
                <a:cubicBezTo>
                  <a:pt x="28" y="245"/>
                  <a:pt x="33" y="227"/>
                  <a:pt x="25" y="214"/>
                </a:cubicBezTo>
                <a:cubicBezTo>
                  <a:pt x="21" y="207"/>
                  <a:pt x="7" y="200"/>
                  <a:pt x="7" y="200"/>
                </a:cubicBezTo>
                <a:cubicBezTo>
                  <a:pt x="0" y="189"/>
                  <a:pt x="1" y="188"/>
                  <a:pt x="3" y="174"/>
                </a:cubicBezTo>
                <a:cubicBezTo>
                  <a:pt x="5" y="116"/>
                  <a:pt x="1" y="60"/>
                  <a:pt x="1" y="2"/>
                </a:cubicBezTo>
                <a:close/>
              </a:path>
            </a:pathLst>
          </a:custGeom>
          <a:solidFill>
            <a:schemeClr val="accent1">
              <a:alpha val="50195"/>
            </a:schemeClr>
          </a:solidFill>
          <a:ln w="9525">
            <a:noFill/>
            <a:round/>
            <a:headEnd/>
            <a:tailEnd/>
          </a:ln>
        </p:spPr>
        <p:txBody>
          <a:bodyPr/>
          <a:lstStyle/>
          <a:p>
            <a:endParaRPr lang="en-US"/>
          </a:p>
        </p:txBody>
      </p:sp>
      <p:sp>
        <p:nvSpPr>
          <p:cNvPr id="22540" name="Freeform 11"/>
          <p:cNvSpPr>
            <a:spLocks/>
          </p:cNvSpPr>
          <p:nvPr/>
        </p:nvSpPr>
        <p:spPr bwMode="auto">
          <a:xfrm>
            <a:off x="6323013" y="4067175"/>
            <a:ext cx="460375" cy="320675"/>
          </a:xfrm>
          <a:custGeom>
            <a:avLst/>
            <a:gdLst>
              <a:gd name="T0" fmla="*/ 2147483647 w 290"/>
              <a:gd name="T1" fmla="*/ 2147483647 h 202"/>
              <a:gd name="T2" fmla="*/ 2147483647 w 290"/>
              <a:gd name="T3" fmla="*/ 0 h 202"/>
              <a:gd name="T4" fmla="*/ 2147483647 w 290"/>
              <a:gd name="T5" fmla="*/ 2147483647 h 202"/>
              <a:gd name="T6" fmla="*/ 2147483647 w 290"/>
              <a:gd name="T7" fmla="*/ 2147483647 h 202"/>
              <a:gd name="T8" fmla="*/ 2147483647 w 290"/>
              <a:gd name="T9" fmla="*/ 2147483647 h 202"/>
              <a:gd name="T10" fmla="*/ 2147483647 w 290"/>
              <a:gd name="T11" fmla="*/ 2147483647 h 202"/>
              <a:gd name="T12" fmla="*/ 2147483647 w 290"/>
              <a:gd name="T13" fmla="*/ 2147483647 h 202"/>
              <a:gd name="T14" fmla="*/ 2147483647 w 290"/>
              <a:gd name="T15" fmla="*/ 2147483647 h 202"/>
              <a:gd name="T16" fmla="*/ 2147483647 w 290"/>
              <a:gd name="T17" fmla="*/ 2147483647 h 202"/>
              <a:gd name="T18" fmla="*/ 2147483647 w 290"/>
              <a:gd name="T19" fmla="*/ 2147483647 h 202"/>
              <a:gd name="T20" fmla="*/ 2147483647 w 290"/>
              <a:gd name="T21" fmla="*/ 2147483647 h 202"/>
              <a:gd name="T22" fmla="*/ 2147483647 w 290"/>
              <a:gd name="T23" fmla="*/ 2147483647 h 202"/>
              <a:gd name="T24" fmla="*/ 2147483647 w 290"/>
              <a:gd name="T25" fmla="*/ 2147483647 h 202"/>
              <a:gd name="T26" fmla="*/ 2147483647 w 290"/>
              <a:gd name="T27" fmla="*/ 2147483647 h 202"/>
              <a:gd name="T28" fmla="*/ 2147483647 w 290"/>
              <a:gd name="T29" fmla="*/ 2147483647 h 202"/>
              <a:gd name="T30" fmla="*/ 2147483647 w 290"/>
              <a:gd name="T31" fmla="*/ 2147483647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202"/>
              <a:gd name="T50" fmla="*/ 290 w 290"/>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202">
                <a:moveTo>
                  <a:pt x="13" y="84"/>
                </a:moveTo>
                <a:cubicBezTo>
                  <a:pt x="29" y="36"/>
                  <a:pt x="87" y="8"/>
                  <a:pt x="133" y="0"/>
                </a:cubicBezTo>
                <a:cubicBezTo>
                  <a:pt x="150" y="3"/>
                  <a:pt x="153" y="5"/>
                  <a:pt x="167" y="12"/>
                </a:cubicBezTo>
                <a:cubicBezTo>
                  <a:pt x="198" y="53"/>
                  <a:pt x="237" y="96"/>
                  <a:pt x="279" y="124"/>
                </a:cubicBezTo>
                <a:cubicBezTo>
                  <a:pt x="290" y="147"/>
                  <a:pt x="270" y="179"/>
                  <a:pt x="251" y="192"/>
                </a:cubicBezTo>
                <a:cubicBezTo>
                  <a:pt x="243" y="191"/>
                  <a:pt x="235" y="192"/>
                  <a:pt x="227" y="190"/>
                </a:cubicBezTo>
                <a:cubicBezTo>
                  <a:pt x="221" y="189"/>
                  <a:pt x="218" y="183"/>
                  <a:pt x="213" y="180"/>
                </a:cubicBezTo>
                <a:cubicBezTo>
                  <a:pt x="193" y="167"/>
                  <a:pt x="170" y="150"/>
                  <a:pt x="147" y="144"/>
                </a:cubicBezTo>
                <a:cubicBezTo>
                  <a:pt x="137" y="137"/>
                  <a:pt x="124" y="134"/>
                  <a:pt x="113" y="130"/>
                </a:cubicBezTo>
                <a:cubicBezTo>
                  <a:pt x="108" y="146"/>
                  <a:pt x="107" y="167"/>
                  <a:pt x="93" y="178"/>
                </a:cubicBezTo>
                <a:cubicBezTo>
                  <a:pt x="86" y="184"/>
                  <a:pt x="75" y="195"/>
                  <a:pt x="67" y="198"/>
                </a:cubicBezTo>
                <a:cubicBezTo>
                  <a:pt x="63" y="200"/>
                  <a:pt x="55" y="202"/>
                  <a:pt x="55" y="202"/>
                </a:cubicBezTo>
                <a:cubicBezTo>
                  <a:pt x="28" y="199"/>
                  <a:pt x="22" y="189"/>
                  <a:pt x="7" y="168"/>
                </a:cubicBezTo>
                <a:cubicBezTo>
                  <a:pt x="0" y="135"/>
                  <a:pt x="10" y="118"/>
                  <a:pt x="27" y="92"/>
                </a:cubicBezTo>
                <a:cubicBezTo>
                  <a:pt x="26" y="88"/>
                  <a:pt x="28" y="83"/>
                  <a:pt x="25" y="80"/>
                </a:cubicBezTo>
                <a:cubicBezTo>
                  <a:pt x="10" y="63"/>
                  <a:pt x="13" y="79"/>
                  <a:pt x="13" y="84"/>
                </a:cubicBezTo>
                <a:close/>
              </a:path>
            </a:pathLst>
          </a:custGeom>
          <a:solidFill>
            <a:schemeClr val="accent1">
              <a:alpha val="50195"/>
            </a:schemeClr>
          </a:solidFill>
          <a:ln w="9525">
            <a:noFill/>
            <a:round/>
            <a:headEnd/>
            <a:tailEnd/>
          </a:ln>
        </p:spPr>
        <p:txBody>
          <a:bodyPr/>
          <a:lstStyle/>
          <a:p>
            <a:endParaRPr lang="en-US"/>
          </a:p>
        </p:txBody>
      </p:sp>
      <p:sp>
        <p:nvSpPr>
          <p:cNvPr id="22541" name="Freeform 12"/>
          <p:cNvSpPr>
            <a:spLocks/>
          </p:cNvSpPr>
          <p:nvPr/>
        </p:nvSpPr>
        <p:spPr bwMode="auto">
          <a:xfrm>
            <a:off x="7632700" y="4140200"/>
            <a:ext cx="720725" cy="808038"/>
          </a:xfrm>
          <a:custGeom>
            <a:avLst/>
            <a:gdLst>
              <a:gd name="T0" fmla="*/ 2147483647 w 454"/>
              <a:gd name="T1" fmla="*/ 2147483647 h 509"/>
              <a:gd name="T2" fmla="*/ 2147483647 w 454"/>
              <a:gd name="T3" fmla="*/ 2147483647 h 509"/>
              <a:gd name="T4" fmla="*/ 2147483647 w 454"/>
              <a:gd name="T5" fmla="*/ 2147483647 h 509"/>
              <a:gd name="T6" fmla="*/ 2147483647 w 454"/>
              <a:gd name="T7" fmla="*/ 2147483647 h 509"/>
              <a:gd name="T8" fmla="*/ 2147483647 w 454"/>
              <a:gd name="T9" fmla="*/ 2147483647 h 509"/>
              <a:gd name="T10" fmla="*/ 2147483647 w 454"/>
              <a:gd name="T11" fmla="*/ 0 h 509"/>
              <a:gd name="T12" fmla="*/ 2147483647 w 454"/>
              <a:gd name="T13" fmla="*/ 2147483647 h 509"/>
              <a:gd name="T14" fmla="*/ 2147483647 w 454"/>
              <a:gd name="T15" fmla="*/ 2147483647 h 509"/>
              <a:gd name="T16" fmla="*/ 2147483647 w 454"/>
              <a:gd name="T17" fmla="*/ 2147483647 h 509"/>
              <a:gd name="T18" fmla="*/ 2147483647 w 454"/>
              <a:gd name="T19" fmla="*/ 2147483647 h 509"/>
              <a:gd name="T20" fmla="*/ 2147483647 w 454"/>
              <a:gd name="T21" fmla="*/ 2147483647 h 509"/>
              <a:gd name="T22" fmla="*/ 2147483647 w 454"/>
              <a:gd name="T23" fmla="*/ 2147483647 h 509"/>
              <a:gd name="T24" fmla="*/ 2147483647 w 454"/>
              <a:gd name="T25" fmla="*/ 2147483647 h 509"/>
              <a:gd name="T26" fmla="*/ 2147483647 w 454"/>
              <a:gd name="T27" fmla="*/ 2147483647 h 509"/>
              <a:gd name="T28" fmla="*/ 2147483647 w 454"/>
              <a:gd name="T29" fmla="*/ 2147483647 h 509"/>
              <a:gd name="T30" fmla="*/ 2147483647 w 454"/>
              <a:gd name="T31" fmla="*/ 2147483647 h 509"/>
              <a:gd name="T32" fmla="*/ 2147483647 w 454"/>
              <a:gd name="T33" fmla="*/ 2147483647 h 509"/>
              <a:gd name="T34" fmla="*/ 2147483647 w 454"/>
              <a:gd name="T35" fmla="*/ 2147483647 h 509"/>
              <a:gd name="T36" fmla="*/ 2147483647 w 454"/>
              <a:gd name="T37" fmla="*/ 2147483647 h 509"/>
              <a:gd name="T38" fmla="*/ 2147483647 w 454"/>
              <a:gd name="T39" fmla="*/ 2147483647 h 509"/>
              <a:gd name="T40" fmla="*/ 2147483647 w 454"/>
              <a:gd name="T41" fmla="*/ 2147483647 h 509"/>
              <a:gd name="T42" fmla="*/ 2147483647 w 454"/>
              <a:gd name="T43" fmla="*/ 2147483647 h 509"/>
              <a:gd name="T44" fmla="*/ 2147483647 w 454"/>
              <a:gd name="T45" fmla="*/ 2147483647 h 509"/>
              <a:gd name="T46" fmla="*/ 2147483647 w 454"/>
              <a:gd name="T47" fmla="*/ 2147483647 h 509"/>
              <a:gd name="T48" fmla="*/ 2147483647 w 454"/>
              <a:gd name="T49" fmla="*/ 2147483647 h 509"/>
              <a:gd name="T50" fmla="*/ 2147483647 w 454"/>
              <a:gd name="T51" fmla="*/ 2147483647 h 509"/>
              <a:gd name="T52" fmla="*/ 2147483647 w 454"/>
              <a:gd name="T53" fmla="*/ 2147483647 h 5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4"/>
              <a:gd name="T82" fmla="*/ 0 h 509"/>
              <a:gd name="T83" fmla="*/ 454 w 454"/>
              <a:gd name="T84" fmla="*/ 509 h 5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4" h="509">
                <a:moveTo>
                  <a:pt x="444" y="118"/>
                </a:moveTo>
                <a:cubicBezTo>
                  <a:pt x="422" y="114"/>
                  <a:pt x="403" y="98"/>
                  <a:pt x="384" y="86"/>
                </a:cubicBezTo>
                <a:cubicBezTo>
                  <a:pt x="377" y="82"/>
                  <a:pt x="362" y="78"/>
                  <a:pt x="362" y="78"/>
                </a:cubicBezTo>
                <a:cubicBezTo>
                  <a:pt x="343" y="67"/>
                  <a:pt x="319" y="62"/>
                  <a:pt x="298" y="56"/>
                </a:cubicBezTo>
                <a:cubicBezTo>
                  <a:pt x="274" y="50"/>
                  <a:pt x="253" y="38"/>
                  <a:pt x="230" y="30"/>
                </a:cubicBezTo>
                <a:cubicBezTo>
                  <a:pt x="220" y="20"/>
                  <a:pt x="208" y="5"/>
                  <a:pt x="194" y="0"/>
                </a:cubicBezTo>
                <a:cubicBezTo>
                  <a:pt x="175" y="6"/>
                  <a:pt x="155" y="37"/>
                  <a:pt x="146" y="54"/>
                </a:cubicBezTo>
                <a:cubicBezTo>
                  <a:pt x="142" y="62"/>
                  <a:pt x="141" y="70"/>
                  <a:pt x="138" y="78"/>
                </a:cubicBezTo>
                <a:cubicBezTo>
                  <a:pt x="137" y="82"/>
                  <a:pt x="134" y="90"/>
                  <a:pt x="134" y="90"/>
                </a:cubicBezTo>
                <a:cubicBezTo>
                  <a:pt x="131" y="114"/>
                  <a:pt x="127" y="130"/>
                  <a:pt x="136" y="152"/>
                </a:cubicBezTo>
                <a:cubicBezTo>
                  <a:pt x="132" y="200"/>
                  <a:pt x="113" y="184"/>
                  <a:pt x="60" y="186"/>
                </a:cubicBezTo>
                <a:cubicBezTo>
                  <a:pt x="37" y="190"/>
                  <a:pt x="26" y="202"/>
                  <a:pt x="14" y="222"/>
                </a:cubicBezTo>
                <a:cubicBezTo>
                  <a:pt x="0" y="277"/>
                  <a:pt x="63" y="342"/>
                  <a:pt x="116" y="350"/>
                </a:cubicBezTo>
                <a:cubicBezTo>
                  <a:pt x="134" y="368"/>
                  <a:pt x="145" y="411"/>
                  <a:pt x="150" y="436"/>
                </a:cubicBezTo>
                <a:cubicBezTo>
                  <a:pt x="152" y="475"/>
                  <a:pt x="148" y="500"/>
                  <a:pt x="186" y="508"/>
                </a:cubicBezTo>
                <a:cubicBezTo>
                  <a:pt x="210" y="506"/>
                  <a:pt x="221" y="509"/>
                  <a:pt x="238" y="498"/>
                </a:cubicBezTo>
                <a:cubicBezTo>
                  <a:pt x="247" y="484"/>
                  <a:pt x="244" y="491"/>
                  <a:pt x="248" y="480"/>
                </a:cubicBezTo>
                <a:cubicBezTo>
                  <a:pt x="251" y="456"/>
                  <a:pt x="253" y="432"/>
                  <a:pt x="256" y="408"/>
                </a:cubicBezTo>
                <a:cubicBezTo>
                  <a:pt x="255" y="382"/>
                  <a:pt x="253" y="358"/>
                  <a:pt x="250" y="332"/>
                </a:cubicBezTo>
                <a:cubicBezTo>
                  <a:pt x="256" y="279"/>
                  <a:pt x="257" y="285"/>
                  <a:pt x="310" y="282"/>
                </a:cubicBezTo>
                <a:cubicBezTo>
                  <a:pt x="330" y="279"/>
                  <a:pt x="349" y="273"/>
                  <a:pt x="364" y="258"/>
                </a:cubicBezTo>
                <a:cubicBezTo>
                  <a:pt x="369" y="239"/>
                  <a:pt x="357" y="221"/>
                  <a:pt x="346" y="206"/>
                </a:cubicBezTo>
                <a:cubicBezTo>
                  <a:pt x="344" y="200"/>
                  <a:pt x="340" y="188"/>
                  <a:pt x="340" y="188"/>
                </a:cubicBezTo>
                <a:cubicBezTo>
                  <a:pt x="341" y="184"/>
                  <a:pt x="340" y="180"/>
                  <a:pt x="342" y="176"/>
                </a:cubicBezTo>
                <a:cubicBezTo>
                  <a:pt x="345" y="169"/>
                  <a:pt x="360" y="168"/>
                  <a:pt x="366" y="166"/>
                </a:cubicBezTo>
                <a:cubicBezTo>
                  <a:pt x="390" y="158"/>
                  <a:pt x="416" y="158"/>
                  <a:pt x="440" y="150"/>
                </a:cubicBezTo>
                <a:cubicBezTo>
                  <a:pt x="454" y="128"/>
                  <a:pt x="431" y="131"/>
                  <a:pt x="444" y="118"/>
                </a:cubicBezTo>
                <a:close/>
              </a:path>
            </a:pathLst>
          </a:custGeom>
          <a:solidFill>
            <a:schemeClr val="accent1">
              <a:alpha val="50195"/>
            </a:schemeClr>
          </a:solidFill>
          <a:ln w="9525">
            <a:noFill/>
            <a:round/>
            <a:headEnd/>
            <a:tailEnd/>
          </a:ln>
        </p:spPr>
        <p:txBody>
          <a:bodyPr/>
          <a:lstStyle/>
          <a:p>
            <a:endParaRPr lang="en-US"/>
          </a:p>
        </p:txBody>
      </p:sp>
      <p:sp>
        <p:nvSpPr>
          <p:cNvPr id="22542" name="Rectangle 13"/>
          <p:cNvSpPr>
            <a:spLocks noChangeArrowheads="1"/>
          </p:cNvSpPr>
          <p:nvPr/>
        </p:nvSpPr>
        <p:spPr bwMode="auto">
          <a:xfrm>
            <a:off x="4800600" y="2667000"/>
            <a:ext cx="1143000" cy="1219200"/>
          </a:xfrm>
          <a:prstGeom prst="rect">
            <a:avLst/>
          </a:prstGeom>
          <a:noFill/>
          <a:ln w="38100">
            <a:solidFill>
              <a:schemeClr val="accent2"/>
            </a:solidFill>
            <a:miter lim="800000"/>
            <a:headEnd/>
            <a:tailEnd/>
          </a:ln>
        </p:spPr>
        <p:txBody>
          <a:bodyPr wrap="none" anchor="ctr"/>
          <a:lstStyle/>
          <a:p>
            <a:endParaRPr lang="en-US"/>
          </a:p>
        </p:txBody>
      </p:sp>
      <p:sp>
        <p:nvSpPr>
          <p:cNvPr id="22543" name="Text Box 14"/>
          <p:cNvSpPr txBox="1">
            <a:spLocks noChangeArrowheads="1"/>
          </p:cNvSpPr>
          <p:nvPr/>
        </p:nvSpPr>
        <p:spPr bwMode="auto">
          <a:xfrm>
            <a:off x="4343400" y="2667000"/>
            <a:ext cx="381000" cy="365125"/>
          </a:xfrm>
          <a:prstGeom prst="rect">
            <a:avLst/>
          </a:prstGeom>
          <a:noFill/>
          <a:ln w="9525">
            <a:noFill/>
            <a:miter lim="800000"/>
            <a:headEnd/>
            <a:tailEnd/>
          </a:ln>
        </p:spPr>
        <p:txBody>
          <a:bodyPr lIns="0" tIns="0" rIns="0" bIns="0">
            <a:spAutoFit/>
          </a:bodyPr>
          <a:lstStyle/>
          <a:p>
            <a:r>
              <a:rPr lang="ru-RU" sz="2400" b="1">
                <a:solidFill>
                  <a:schemeClr val="accent2"/>
                </a:solidFill>
                <a:latin typeface="Times New Roman" pitchFamily="18" charset="0"/>
              </a:rPr>
              <a:t>П</a:t>
            </a:r>
            <a:r>
              <a:rPr lang="en-US" sz="2400" b="1" baseline="-25000">
                <a:solidFill>
                  <a:schemeClr val="accent2"/>
                </a:solidFill>
                <a:latin typeface="Times New Roman" pitchFamily="18" charset="0"/>
              </a:rPr>
              <a:t>2</a:t>
            </a:r>
          </a:p>
        </p:txBody>
      </p:sp>
      <p:sp>
        <p:nvSpPr>
          <p:cNvPr id="22544" name="Text Box 15"/>
          <p:cNvSpPr txBox="1">
            <a:spLocks noChangeArrowheads="1"/>
          </p:cNvSpPr>
          <p:nvPr/>
        </p:nvSpPr>
        <p:spPr bwMode="auto">
          <a:xfrm>
            <a:off x="8001000" y="3048000"/>
            <a:ext cx="381000" cy="365125"/>
          </a:xfrm>
          <a:prstGeom prst="rect">
            <a:avLst/>
          </a:prstGeom>
          <a:solidFill>
            <a:srgbClr val="FFFFFF">
              <a:alpha val="50195"/>
            </a:srgbClr>
          </a:solidFill>
          <a:ln w="9525">
            <a:noFill/>
            <a:miter lim="800000"/>
            <a:headEnd/>
            <a:tailEnd/>
          </a:ln>
        </p:spPr>
        <p:txBody>
          <a:bodyPr lIns="0" tIns="0" rIns="0" bIns="0">
            <a:spAutoFit/>
          </a:bodyPr>
          <a:lstStyle/>
          <a:p>
            <a:r>
              <a:rPr lang="ru-RU" sz="2400" b="1">
                <a:solidFill>
                  <a:schemeClr val="accent2"/>
                </a:solidFill>
                <a:latin typeface="Times New Roman" pitchFamily="18" charset="0"/>
              </a:rPr>
              <a:t>П</a:t>
            </a:r>
            <a:endParaRPr lang="en-US" sz="2400" b="1" baseline="-25000">
              <a:solidFill>
                <a:schemeClr val="accent2"/>
              </a:solidFill>
              <a:latin typeface="Times New Roman" pitchFamily="18" charset="0"/>
            </a:endParaRPr>
          </a:p>
        </p:txBody>
      </p:sp>
      <p:sp>
        <p:nvSpPr>
          <p:cNvPr id="22545" name="Text Box 16"/>
          <p:cNvSpPr txBox="1">
            <a:spLocks noChangeArrowheads="1"/>
          </p:cNvSpPr>
          <p:nvPr/>
        </p:nvSpPr>
        <p:spPr bwMode="auto">
          <a:xfrm>
            <a:off x="1295400" y="1447800"/>
            <a:ext cx="6705600" cy="822325"/>
          </a:xfrm>
          <a:prstGeom prst="rect">
            <a:avLst/>
          </a:prstGeom>
          <a:noFill/>
          <a:ln w="9525">
            <a:noFill/>
            <a:miter lim="800000"/>
            <a:headEnd/>
            <a:tailEnd/>
          </a:ln>
        </p:spPr>
        <p:txBody>
          <a:bodyPr>
            <a:spAutoFit/>
          </a:bodyPr>
          <a:lstStyle/>
          <a:p>
            <a:r>
              <a:rPr lang="en-US" sz="2400" b="1" i="1">
                <a:latin typeface="Times New Roman" pitchFamily="18" charset="0"/>
              </a:rPr>
              <a:t>Construction of the new regions for the search of optimal solutions – </a:t>
            </a:r>
            <a:r>
              <a:rPr lang="ru-RU" sz="2400" b="1" i="1">
                <a:latin typeface="Times New Roman" pitchFamily="18" charset="0"/>
              </a:rPr>
              <a:t>П</a:t>
            </a:r>
            <a:r>
              <a:rPr lang="en-US" sz="2400" b="1" i="1" baseline="-25000">
                <a:latin typeface="Times New Roman" pitchFamily="18" charset="0"/>
              </a:rPr>
              <a:t>1</a:t>
            </a:r>
            <a:r>
              <a:rPr lang="en-US" sz="2400" b="1" i="1">
                <a:latin typeface="Times New Roman" pitchFamily="18" charset="0"/>
              </a:rPr>
              <a:t> and </a:t>
            </a:r>
            <a:r>
              <a:rPr lang="ru-RU" sz="2400" b="1" i="1">
                <a:latin typeface="Times New Roman" pitchFamily="18" charset="0"/>
              </a:rPr>
              <a:t>П</a:t>
            </a:r>
            <a:r>
              <a:rPr lang="ru-RU" sz="2400" b="1" i="1" baseline="-25000">
                <a:latin typeface="Times New Roman" pitchFamily="18" charset="0"/>
              </a:rPr>
              <a:t>2</a:t>
            </a:r>
            <a:endParaRPr lang="en-US" sz="2400" b="1" i="1" baseline="-25000">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Slide Number Placeholder 4"/>
          <p:cNvSpPr>
            <a:spLocks noGrp="1"/>
          </p:cNvSpPr>
          <p:nvPr>
            <p:ph type="sldNum" sz="quarter" idx="12"/>
          </p:nvPr>
        </p:nvSpPr>
        <p:spPr>
          <a:noFill/>
        </p:spPr>
        <p:txBody>
          <a:bodyPr/>
          <a:lstStyle/>
          <a:p>
            <a:fld id="{C67FABAA-BD71-491A-BF9B-374481A0FC5E}" type="slidenum">
              <a:rPr lang="en-US" smtClean="0"/>
              <a:pPr/>
              <a:t>15</a:t>
            </a:fld>
            <a:endParaRPr lang="en-US" smtClean="0"/>
          </a:p>
        </p:txBody>
      </p:sp>
      <p:sp>
        <p:nvSpPr>
          <p:cNvPr id="23558" name="Rectangle 2"/>
          <p:cNvSpPr>
            <a:spLocks noGrp="1" noChangeArrowheads="1"/>
          </p:cNvSpPr>
          <p:nvPr>
            <p:ph type="title"/>
          </p:nvPr>
        </p:nvSpPr>
        <p:spPr>
          <a:xfrm>
            <a:off x="609600" y="76200"/>
            <a:ext cx="7772400" cy="685800"/>
          </a:xfrm>
        </p:spPr>
        <p:txBody>
          <a:bodyPr>
            <a:normAutofit fontScale="90000"/>
          </a:bodyPr>
          <a:lstStyle/>
          <a:p>
            <a:pPr eaLnBrk="1" hangingPunct="1"/>
            <a:r>
              <a:rPr lang="en-US" sz="3000" dirty="0" smtClean="0"/>
              <a:t>Elements of </a:t>
            </a:r>
            <a:r>
              <a:rPr lang="en-US" sz="3000" dirty="0" err="1" smtClean="0"/>
              <a:t>Multicriteria</a:t>
            </a:r>
            <a:r>
              <a:rPr lang="en-US" sz="3000" dirty="0" smtClean="0"/>
              <a:t> Analysis.</a:t>
            </a:r>
            <a:br>
              <a:rPr lang="en-US" sz="3000" dirty="0" smtClean="0"/>
            </a:br>
            <a:r>
              <a:rPr lang="en-US" sz="3000" dirty="0" smtClean="0"/>
              <a:t>Investigation of Criteria Space (2/3)</a:t>
            </a:r>
          </a:p>
        </p:txBody>
      </p:sp>
      <p:sp>
        <p:nvSpPr>
          <p:cNvPr id="23559" name="Text Box 3"/>
          <p:cNvSpPr txBox="1">
            <a:spLocks noChangeArrowheads="1"/>
          </p:cNvSpPr>
          <p:nvPr/>
        </p:nvSpPr>
        <p:spPr bwMode="auto">
          <a:xfrm>
            <a:off x="762000" y="39624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1</a:t>
            </a:r>
            <a:r>
              <a:rPr lang="en-US">
                <a:latin typeface="Times New Roman" pitchFamily="18" charset="0"/>
                <a:sym typeface="Symbol" pitchFamily="18" charset="2"/>
              </a:rPr>
              <a:t> vs. </a:t>
            </a:r>
            <a:r>
              <a:rPr lang="en-US" baseline="-25000">
                <a:latin typeface="Times New Roman" pitchFamily="18" charset="0"/>
                <a:sym typeface="Symbol" pitchFamily="18" charset="2"/>
              </a:rPr>
              <a:t>2</a:t>
            </a:r>
          </a:p>
        </p:txBody>
      </p:sp>
      <p:sp>
        <p:nvSpPr>
          <p:cNvPr id="23560" name="Text Box 4"/>
          <p:cNvSpPr txBox="1">
            <a:spLocks noChangeArrowheads="1"/>
          </p:cNvSpPr>
          <p:nvPr/>
        </p:nvSpPr>
        <p:spPr bwMode="auto">
          <a:xfrm>
            <a:off x="457200" y="53340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1</a:t>
            </a:r>
            <a:r>
              <a:rPr lang="en-US">
                <a:latin typeface="Times New Roman" pitchFamily="18" charset="0"/>
                <a:sym typeface="Symbol" pitchFamily="18" charset="2"/>
              </a:rPr>
              <a:t> vs. </a:t>
            </a:r>
            <a:r>
              <a:rPr lang="en-US" baseline="-25000">
                <a:latin typeface="Times New Roman" pitchFamily="18" charset="0"/>
                <a:sym typeface="Symbol" pitchFamily="18" charset="2"/>
              </a:rPr>
              <a:t>4</a:t>
            </a:r>
          </a:p>
        </p:txBody>
      </p:sp>
      <p:sp>
        <p:nvSpPr>
          <p:cNvPr id="23561" name="Text Box 5"/>
          <p:cNvSpPr txBox="1">
            <a:spLocks noChangeArrowheads="1"/>
          </p:cNvSpPr>
          <p:nvPr/>
        </p:nvSpPr>
        <p:spPr bwMode="auto">
          <a:xfrm>
            <a:off x="6934200" y="40386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1</a:t>
            </a:r>
            <a:r>
              <a:rPr lang="en-US">
                <a:latin typeface="Times New Roman" pitchFamily="18" charset="0"/>
                <a:sym typeface="Symbol" pitchFamily="18" charset="2"/>
              </a:rPr>
              <a:t> vs. </a:t>
            </a:r>
            <a:r>
              <a:rPr lang="en-US" baseline="-25000">
                <a:latin typeface="Times New Roman" pitchFamily="18" charset="0"/>
                <a:sym typeface="Symbol" pitchFamily="18" charset="2"/>
              </a:rPr>
              <a:t>3</a:t>
            </a:r>
          </a:p>
        </p:txBody>
      </p:sp>
      <p:sp>
        <p:nvSpPr>
          <p:cNvPr id="23562" name="Line 6"/>
          <p:cNvSpPr>
            <a:spLocks noChangeShapeType="1"/>
          </p:cNvSpPr>
          <p:nvPr/>
        </p:nvSpPr>
        <p:spPr bwMode="auto">
          <a:xfrm flipV="1">
            <a:off x="1676400" y="5257800"/>
            <a:ext cx="1066800" cy="304800"/>
          </a:xfrm>
          <a:prstGeom prst="line">
            <a:avLst/>
          </a:prstGeom>
          <a:noFill/>
          <a:ln w="9525">
            <a:solidFill>
              <a:schemeClr val="tx1"/>
            </a:solidFill>
            <a:round/>
            <a:headEnd/>
            <a:tailEnd type="triangle" w="med" len="med"/>
          </a:ln>
        </p:spPr>
        <p:txBody>
          <a:bodyPr/>
          <a:lstStyle/>
          <a:p>
            <a:endParaRPr lang="en-US"/>
          </a:p>
        </p:txBody>
      </p:sp>
      <p:sp>
        <p:nvSpPr>
          <p:cNvPr id="23563" name="Line 7"/>
          <p:cNvSpPr>
            <a:spLocks noChangeShapeType="1"/>
          </p:cNvSpPr>
          <p:nvPr/>
        </p:nvSpPr>
        <p:spPr bwMode="auto">
          <a:xfrm flipV="1">
            <a:off x="1371600" y="3581400"/>
            <a:ext cx="304800" cy="381000"/>
          </a:xfrm>
          <a:prstGeom prst="line">
            <a:avLst/>
          </a:prstGeom>
          <a:noFill/>
          <a:ln w="9525">
            <a:solidFill>
              <a:schemeClr val="tx1"/>
            </a:solidFill>
            <a:round/>
            <a:headEnd/>
            <a:tailEnd type="triangle" w="med" len="med"/>
          </a:ln>
        </p:spPr>
        <p:txBody>
          <a:bodyPr/>
          <a:lstStyle/>
          <a:p>
            <a:endParaRPr lang="en-US"/>
          </a:p>
        </p:txBody>
      </p:sp>
      <p:sp>
        <p:nvSpPr>
          <p:cNvPr id="23564" name="Line 8"/>
          <p:cNvSpPr>
            <a:spLocks noChangeShapeType="1"/>
          </p:cNvSpPr>
          <p:nvPr/>
        </p:nvSpPr>
        <p:spPr bwMode="auto">
          <a:xfrm flipH="1" flipV="1">
            <a:off x="7239000" y="3581400"/>
            <a:ext cx="381000" cy="457200"/>
          </a:xfrm>
          <a:prstGeom prst="line">
            <a:avLst/>
          </a:prstGeom>
          <a:noFill/>
          <a:ln w="9525">
            <a:solidFill>
              <a:schemeClr val="tx1"/>
            </a:solidFill>
            <a:round/>
            <a:headEnd/>
            <a:tailEnd type="triangle" w="med" len="med"/>
          </a:ln>
        </p:spPr>
        <p:txBody>
          <a:bodyPr/>
          <a:lstStyle/>
          <a:p>
            <a:endParaRPr lang="en-US"/>
          </a:p>
        </p:txBody>
      </p:sp>
      <p:graphicFrame>
        <p:nvGraphicFramePr>
          <p:cNvPr id="23554" name="Object 2"/>
          <p:cNvGraphicFramePr>
            <a:graphicFrameLocks noChangeAspect="1"/>
          </p:cNvGraphicFramePr>
          <p:nvPr/>
        </p:nvGraphicFramePr>
        <p:xfrm>
          <a:off x="533400" y="1025525"/>
          <a:ext cx="3505200" cy="2543175"/>
        </p:xfrm>
        <a:graphic>
          <a:graphicData uri="http://schemas.openxmlformats.org/presentationml/2006/ole">
            <p:oleObj spid="_x0000_s47106" name="Bitmap Image" r:id="rId3" imgW="13400000" imgH="9723810" progId="PBrush">
              <p:embed/>
            </p:oleObj>
          </a:graphicData>
        </a:graphic>
      </p:graphicFrame>
      <p:sp>
        <p:nvSpPr>
          <p:cNvPr id="23565" name="Rectangle 10"/>
          <p:cNvSpPr>
            <a:spLocks noChangeArrowheads="1"/>
          </p:cNvSpPr>
          <p:nvPr/>
        </p:nvSpPr>
        <p:spPr bwMode="auto">
          <a:xfrm>
            <a:off x="2057400" y="3810000"/>
            <a:ext cx="4800600" cy="336550"/>
          </a:xfrm>
          <a:prstGeom prst="rect">
            <a:avLst/>
          </a:prstGeom>
          <a:noFill/>
          <a:ln w="9525">
            <a:noFill/>
            <a:miter lim="800000"/>
            <a:headEnd/>
            <a:tailEnd/>
          </a:ln>
        </p:spPr>
        <p:txBody>
          <a:bodyPr>
            <a:spAutoFit/>
          </a:bodyPr>
          <a:lstStyle/>
          <a:p>
            <a:r>
              <a:rPr lang="en-US" sz="1600">
                <a:solidFill>
                  <a:srgbClr val="FF0000"/>
                </a:solidFill>
                <a:latin typeface="Times New Roman" pitchFamily="18" charset="0"/>
                <a:sym typeface="Symbol" pitchFamily="18" charset="2"/>
              </a:rPr>
              <a:t>Most Pareto optimal solutions are located in this region</a:t>
            </a:r>
          </a:p>
        </p:txBody>
      </p:sp>
      <p:graphicFrame>
        <p:nvGraphicFramePr>
          <p:cNvPr id="23555" name="Object 3"/>
          <p:cNvGraphicFramePr>
            <a:graphicFrameLocks noChangeAspect="1"/>
          </p:cNvGraphicFramePr>
          <p:nvPr/>
        </p:nvGraphicFramePr>
        <p:xfrm>
          <a:off x="2743200" y="4176713"/>
          <a:ext cx="3581400" cy="2598737"/>
        </p:xfrm>
        <a:graphic>
          <a:graphicData uri="http://schemas.openxmlformats.org/presentationml/2006/ole">
            <p:oleObj spid="_x0000_s47107" name="Bitmap Image" r:id="rId4" imgW="13400000" imgH="9723810" progId="PBrush">
              <p:embed/>
            </p:oleObj>
          </a:graphicData>
        </a:graphic>
      </p:graphicFrame>
      <p:graphicFrame>
        <p:nvGraphicFramePr>
          <p:cNvPr id="23556" name="Object 4"/>
          <p:cNvGraphicFramePr>
            <a:graphicFrameLocks noChangeAspect="1"/>
          </p:cNvGraphicFramePr>
          <p:nvPr/>
        </p:nvGraphicFramePr>
        <p:xfrm>
          <a:off x="4343400" y="990600"/>
          <a:ext cx="3486150" cy="2528888"/>
        </p:xfrm>
        <a:graphic>
          <a:graphicData uri="http://schemas.openxmlformats.org/presentationml/2006/ole">
            <p:oleObj spid="_x0000_s47108" name="Photo Editor Photo" r:id="rId5" imgW="13400000" imgH="9723810" progId="">
              <p:embed/>
            </p:oleObj>
          </a:graphicData>
        </a:graphic>
      </p:graphicFrame>
      <p:sp>
        <p:nvSpPr>
          <p:cNvPr id="23566" name="Rectangle 13"/>
          <p:cNvSpPr>
            <a:spLocks noChangeArrowheads="1"/>
          </p:cNvSpPr>
          <p:nvPr/>
        </p:nvSpPr>
        <p:spPr bwMode="auto">
          <a:xfrm>
            <a:off x="4800600" y="2895600"/>
            <a:ext cx="2971800" cy="304800"/>
          </a:xfrm>
          <a:prstGeom prst="rect">
            <a:avLst/>
          </a:prstGeom>
          <a:noFill/>
          <a:ln w="28575">
            <a:solidFill>
              <a:srgbClr val="FF0000"/>
            </a:solidFill>
            <a:miter lim="800000"/>
            <a:headEnd/>
            <a:tailEnd/>
          </a:ln>
        </p:spPr>
        <p:txBody>
          <a:bodyPr wrap="none" anchor="ctr"/>
          <a:lstStyle/>
          <a:p>
            <a:endParaRPr lang="en-US"/>
          </a:p>
        </p:txBody>
      </p:sp>
      <p:sp>
        <p:nvSpPr>
          <p:cNvPr id="23567" name="Line 14"/>
          <p:cNvSpPr>
            <a:spLocks noChangeShapeType="1"/>
          </p:cNvSpPr>
          <p:nvPr/>
        </p:nvSpPr>
        <p:spPr bwMode="auto">
          <a:xfrm flipH="1">
            <a:off x="4648200" y="3200400"/>
            <a:ext cx="762000" cy="685800"/>
          </a:xfrm>
          <a:prstGeom prst="line">
            <a:avLst/>
          </a:prstGeom>
          <a:noFill/>
          <a:ln w="19050">
            <a:solidFill>
              <a:srgbClr val="FF0000"/>
            </a:solidFill>
            <a:round/>
            <a:headEnd type="triangle" w="med" len="med"/>
            <a:tailEn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Slide Number Placeholder 4"/>
          <p:cNvSpPr>
            <a:spLocks noGrp="1"/>
          </p:cNvSpPr>
          <p:nvPr>
            <p:ph type="sldNum" sz="quarter" idx="12"/>
          </p:nvPr>
        </p:nvSpPr>
        <p:spPr>
          <a:noFill/>
        </p:spPr>
        <p:txBody>
          <a:bodyPr/>
          <a:lstStyle/>
          <a:p>
            <a:fld id="{9CA1F258-0B6D-41AA-84CB-97F90BEFBB20}" type="slidenum">
              <a:rPr lang="en-US" smtClean="0"/>
              <a:pPr/>
              <a:t>16</a:t>
            </a:fld>
            <a:endParaRPr lang="en-US" smtClean="0"/>
          </a:p>
        </p:txBody>
      </p:sp>
      <p:sp>
        <p:nvSpPr>
          <p:cNvPr id="24582" name="Rectangle 2"/>
          <p:cNvSpPr>
            <a:spLocks noGrp="1" noChangeArrowheads="1"/>
          </p:cNvSpPr>
          <p:nvPr>
            <p:ph type="title"/>
          </p:nvPr>
        </p:nvSpPr>
        <p:spPr>
          <a:xfrm>
            <a:off x="609600" y="76200"/>
            <a:ext cx="7772400" cy="685800"/>
          </a:xfrm>
        </p:spPr>
        <p:txBody>
          <a:bodyPr>
            <a:normAutofit fontScale="90000"/>
          </a:bodyPr>
          <a:lstStyle/>
          <a:p>
            <a:pPr eaLnBrk="1" hangingPunct="1"/>
            <a:r>
              <a:rPr lang="en-US" sz="3000" dirty="0" smtClean="0"/>
              <a:t>Elements of </a:t>
            </a:r>
            <a:r>
              <a:rPr lang="en-US" sz="3000" dirty="0" err="1" smtClean="0"/>
              <a:t>Multicriteria</a:t>
            </a:r>
            <a:r>
              <a:rPr lang="en-US" sz="3000" dirty="0" smtClean="0"/>
              <a:t> Analysis.</a:t>
            </a:r>
            <a:br>
              <a:rPr lang="en-US" sz="3000" dirty="0" smtClean="0"/>
            </a:br>
            <a:r>
              <a:rPr lang="en-US" sz="3000" dirty="0" smtClean="0"/>
              <a:t>Investigation of Criteria Space (3/3)</a:t>
            </a:r>
          </a:p>
        </p:txBody>
      </p:sp>
      <p:sp>
        <p:nvSpPr>
          <p:cNvPr id="24583" name="Text Box 3"/>
          <p:cNvSpPr txBox="1">
            <a:spLocks noChangeArrowheads="1"/>
          </p:cNvSpPr>
          <p:nvPr/>
        </p:nvSpPr>
        <p:spPr bwMode="auto">
          <a:xfrm>
            <a:off x="762000" y="40386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3</a:t>
            </a:r>
            <a:r>
              <a:rPr lang="en-US">
                <a:latin typeface="Times New Roman" pitchFamily="18" charset="0"/>
                <a:sym typeface="Symbol" pitchFamily="18" charset="2"/>
              </a:rPr>
              <a:t> vs. </a:t>
            </a:r>
            <a:r>
              <a:rPr lang="en-US" baseline="-25000">
                <a:latin typeface="Times New Roman" pitchFamily="18" charset="0"/>
                <a:sym typeface="Symbol" pitchFamily="18" charset="2"/>
              </a:rPr>
              <a:t>2</a:t>
            </a:r>
          </a:p>
        </p:txBody>
      </p:sp>
      <p:sp>
        <p:nvSpPr>
          <p:cNvPr id="24584" name="Text Box 4"/>
          <p:cNvSpPr txBox="1">
            <a:spLocks noChangeArrowheads="1"/>
          </p:cNvSpPr>
          <p:nvPr/>
        </p:nvSpPr>
        <p:spPr bwMode="auto">
          <a:xfrm>
            <a:off x="609600" y="53340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4</a:t>
            </a:r>
            <a:r>
              <a:rPr lang="en-US">
                <a:latin typeface="Times New Roman" pitchFamily="18" charset="0"/>
                <a:sym typeface="Symbol" pitchFamily="18" charset="2"/>
              </a:rPr>
              <a:t> vs. </a:t>
            </a:r>
            <a:r>
              <a:rPr lang="en-US" baseline="-25000">
                <a:latin typeface="Times New Roman" pitchFamily="18" charset="0"/>
                <a:sym typeface="Symbol" pitchFamily="18" charset="2"/>
              </a:rPr>
              <a:t>3</a:t>
            </a:r>
          </a:p>
        </p:txBody>
      </p:sp>
      <p:sp>
        <p:nvSpPr>
          <p:cNvPr id="24585" name="Text Box 5"/>
          <p:cNvSpPr txBox="1">
            <a:spLocks noChangeArrowheads="1"/>
          </p:cNvSpPr>
          <p:nvPr/>
        </p:nvSpPr>
        <p:spPr bwMode="auto">
          <a:xfrm>
            <a:off x="6934200" y="40386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4</a:t>
            </a:r>
            <a:r>
              <a:rPr lang="en-US">
                <a:latin typeface="Times New Roman" pitchFamily="18" charset="0"/>
                <a:sym typeface="Symbol" pitchFamily="18" charset="2"/>
              </a:rPr>
              <a:t> vs. </a:t>
            </a:r>
            <a:r>
              <a:rPr lang="en-US" baseline="-25000">
                <a:latin typeface="Times New Roman" pitchFamily="18" charset="0"/>
                <a:sym typeface="Symbol" pitchFamily="18" charset="2"/>
              </a:rPr>
              <a:t>2</a:t>
            </a:r>
          </a:p>
        </p:txBody>
      </p:sp>
      <p:sp>
        <p:nvSpPr>
          <p:cNvPr id="24586" name="Line 6"/>
          <p:cNvSpPr>
            <a:spLocks noChangeShapeType="1"/>
          </p:cNvSpPr>
          <p:nvPr/>
        </p:nvSpPr>
        <p:spPr bwMode="auto">
          <a:xfrm flipV="1">
            <a:off x="1828800" y="5257800"/>
            <a:ext cx="838200" cy="304800"/>
          </a:xfrm>
          <a:prstGeom prst="line">
            <a:avLst/>
          </a:prstGeom>
          <a:noFill/>
          <a:ln w="9525">
            <a:solidFill>
              <a:schemeClr val="tx1"/>
            </a:solidFill>
            <a:round/>
            <a:headEnd/>
            <a:tailEnd type="triangle" w="med" len="med"/>
          </a:ln>
        </p:spPr>
        <p:txBody>
          <a:bodyPr/>
          <a:lstStyle/>
          <a:p>
            <a:endParaRPr lang="en-US"/>
          </a:p>
        </p:txBody>
      </p:sp>
      <p:sp>
        <p:nvSpPr>
          <p:cNvPr id="24587" name="Line 7"/>
          <p:cNvSpPr>
            <a:spLocks noChangeShapeType="1"/>
          </p:cNvSpPr>
          <p:nvPr/>
        </p:nvSpPr>
        <p:spPr bwMode="auto">
          <a:xfrm flipV="1">
            <a:off x="1371600" y="3657600"/>
            <a:ext cx="304800" cy="381000"/>
          </a:xfrm>
          <a:prstGeom prst="line">
            <a:avLst/>
          </a:prstGeom>
          <a:noFill/>
          <a:ln w="9525">
            <a:solidFill>
              <a:schemeClr val="tx1"/>
            </a:solidFill>
            <a:round/>
            <a:headEnd/>
            <a:tailEnd type="triangle" w="med" len="med"/>
          </a:ln>
        </p:spPr>
        <p:txBody>
          <a:bodyPr/>
          <a:lstStyle/>
          <a:p>
            <a:endParaRPr lang="en-US"/>
          </a:p>
        </p:txBody>
      </p:sp>
      <p:sp>
        <p:nvSpPr>
          <p:cNvPr id="24588" name="Line 8"/>
          <p:cNvSpPr>
            <a:spLocks noChangeShapeType="1"/>
          </p:cNvSpPr>
          <p:nvPr/>
        </p:nvSpPr>
        <p:spPr bwMode="auto">
          <a:xfrm flipH="1" flipV="1">
            <a:off x="7162800" y="3657600"/>
            <a:ext cx="457200" cy="381000"/>
          </a:xfrm>
          <a:prstGeom prst="line">
            <a:avLst/>
          </a:prstGeom>
          <a:noFill/>
          <a:ln w="9525">
            <a:solidFill>
              <a:schemeClr val="tx1"/>
            </a:solidFill>
            <a:round/>
            <a:headEnd/>
            <a:tailEnd type="triangle" w="med" len="med"/>
          </a:ln>
        </p:spPr>
        <p:txBody>
          <a:bodyPr/>
          <a:lstStyle/>
          <a:p>
            <a:endParaRPr lang="en-US"/>
          </a:p>
        </p:txBody>
      </p:sp>
      <p:sp>
        <p:nvSpPr>
          <p:cNvPr id="24589" name="Rectangle 9"/>
          <p:cNvSpPr>
            <a:spLocks noChangeArrowheads="1"/>
          </p:cNvSpPr>
          <p:nvPr/>
        </p:nvSpPr>
        <p:spPr bwMode="auto">
          <a:xfrm>
            <a:off x="2286000" y="3733800"/>
            <a:ext cx="4953000" cy="336550"/>
          </a:xfrm>
          <a:prstGeom prst="rect">
            <a:avLst/>
          </a:prstGeom>
          <a:noFill/>
          <a:ln w="9525">
            <a:noFill/>
            <a:miter lim="800000"/>
            <a:headEnd/>
            <a:tailEnd/>
          </a:ln>
        </p:spPr>
        <p:txBody>
          <a:bodyPr>
            <a:spAutoFit/>
          </a:bodyPr>
          <a:lstStyle/>
          <a:p>
            <a:r>
              <a:rPr lang="en-US" sz="1600">
                <a:solidFill>
                  <a:srgbClr val="FF0000"/>
                </a:solidFill>
                <a:latin typeface="Times New Roman" pitchFamily="18" charset="0"/>
                <a:sym typeface="Symbol" pitchFamily="18" charset="2"/>
              </a:rPr>
              <a:t>Most Pareto optimal solutions are located in these regions</a:t>
            </a:r>
          </a:p>
        </p:txBody>
      </p:sp>
      <p:graphicFrame>
        <p:nvGraphicFramePr>
          <p:cNvPr id="24578" name="Object 2"/>
          <p:cNvGraphicFramePr>
            <a:graphicFrameLocks noChangeAspect="1"/>
          </p:cNvGraphicFramePr>
          <p:nvPr/>
        </p:nvGraphicFramePr>
        <p:xfrm>
          <a:off x="4724400" y="914400"/>
          <a:ext cx="3962400" cy="2727325"/>
        </p:xfrm>
        <a:graphic>
          <a:graphicData uri="http://schemas.openxmlformats.org/presentationml/2006/ole">
            <p:oleObj spid="_x0000_s48130" name="Bitmap Image" r:id="rId3" imgW="13400000" imgH="9723810" progId="PBrush">
              <p:embed/>
            </p:oleObj>
          </a:graphicData>
        </a:graphic>
      </p:graphicFrame>
      <p:graphicFrame>
        <p:nvGraphicFramePr>
          <p:cNvPr id="24579" name="Object 3"/>
          <p:cNvGraphicFramePr>
            <a:graphicFrameLocks noChangeAspect="1"/>
          </p:cNvGraphicFramePr>
          <p:nvPr/>
        </p:nvGraphicFramePr>
        <p:xfrm>
          <a:off x="609600" y="914400"/>
          <a:ext cx="3733800" cy="2708275"/>
        </p:xfrm>
        <a:graphic>
          <a:graphicData uri="http://schemas.openxmlformats.org/presentationml/2006/ole">
            <p:oleObj spid="_x0000_s48131" name="Photo Editor Photo" r:id="rId4" imgW="13400000" imgH="9723810" progId="">
              <p:embed/>
            </p:oleObj>
          </a:graphicData>
        </a:graphic>
      </p:graphicFrame>
      <p:graphicFrame>
        <p:nvGraphicFramePr>
          <p:cNvPr id="24580" name="Object 4"/>
          <p:cNvGraphicFramePr>
            <a:graphicFrameLocks noChangeAspect="1"/>
          </p:cNvGraphicFramePr>
          <p:nvPr/>
        </p:nvGraphicFramePr>
        <p:xfrm>
          <a:off x="2743200" y="4191000"/>
          <a:ext cx="3790950" cy="2522538"/>
        </p:xfrm>
        <a:graphic>
          <a:graphicData uri="http://schemas.openxmlformats.org/presentationml/2006/ole">
            <p:oleObj spid="_x0000_s48132" name="Photo Editor Photo" r:id="rId5" imgW="13400000" imgH="9723810" progId="">
              <p:embed/>
            </p:oleObj>
          </a:graphicData>
        </a:graphic>
      </p:graphicFrame>
      <p:sp>
        <p:nvSpPr>
          <p:cNvPr id="24590" name="Rectangle 13"/>
          <p:cNvSpPr>
            <a:spLocks noChangeArrowheads="1"/>
          </p:cNvSpPr>
          <p:nvPr/>
        </p:nvSpPr>
        <p:spPr bwMode="auto">
          <a:xfrm>
            <a:off x="1295400" y="2819400"/>
            <a:ext cx="2971800" cy="457200"/>
          </a:xfrm>
          <a:prstGeom prst="rect">
            <a:avLst/>
          </a:prstGeom>
          <a:noFill/>
          <a:ln w="28575">
            <a:solidFill>
              <a:srgbClr val="FF0000"/>
            </a:solidFill>
            <a:miter lim="800000"/>
            <a:headEnd/>
            <a:tailEnd/>
          </a:ln>
        </p:spPr>
        <p:txBody>
          <a:bodyPr wrap="none" anchor="ctr"/>
          <a:lstStyle/>
          <a:p>
            <a:endParaRPr lang="en-US"/>
          </a:p>
        </p:txBody>
      </p:sp>
      <p:sp>
        <p:nvSpPr>
          <p:cNvPr id="24591" name="Line 14"/>
          <p:cNvSpPr>
            <a:spLocks noChangeShapeType="1"/>
          </p:cNvSpPr>
          <p:nvPr/>
        </p:nvSpPr>
        <p:spPr bwMode="auto">
          <a:xfrm>
            <a:off x="3352800" y="3276600"/>
            <a:ext cx="304800" cy="533400"/>
          </a:xfrm>
          <a:prstGeom prst="line">
            <a:avLst/>
          </a:prstGeom>
          <a:noFill/>
          <a:ln w="19050">
            <a:solidFill>
              <a:srgbClr val="FF0000"/>
            </a:solidFill>
            <a:round/>
            <a:headEnd type="triangle" w="med" len="med"/>
            <a:tailEnd/>
          </a:ln>
        </p:spPr>
        <p:txBody>
          <a:bodyPr/>
          <a:lstStyle/>
          <a:p>
            <a:endParaRPr lang="en-US"/>
          </a:p>
        </p:txBody>
      </p:sp>
      <p:sp>
        <p:nvSpPr>
          <p:cNvPr id="24592" name="Rectangle 15"/>
          <p:cNvSpPr>
            <a:spLocks noChangeArrowheads="1"/>
          </p:cNvSpPr>
          <p:nvPr/>
        </p:nvSpPr>
        <p:spPr bwMode="auto">
          <a:xfrm>
            <a:off x="2895600" y="4343400"/>
            <a:ext cx="533400" cy="1447800"/>
          </a:xfrm>
          <a:prstGeom prst="rect">
            <a:avLst/>
          </a:prstGeom>
          <a:noFill/>
          <a:ln w="28575">
            <a:solidFill>
              <a:srgbClr val="FF0000"/>
            </a:solidFill>
            <a:miter lim="800000"/>
            <a:headEnd/>
            <a:tailEnd/>
          </a:ln>
        </p:spPr>
        <p:txBody>
          <a:bodyPr wrap="none" anchor="ctr"/>
          <a:lstStyle/>
          <a:p>
            <a:endParaRPr lang="en-US"/>
          </a:p>
        </p:txBody>
      </p:sp>
      <p:sp>
        <p:nvSpPr>
          <p:cNvPr id="24593" name="Line 16"/>
          <p:cNvSpPr>
            <a:spLocks noChangeShapeType="1"/>
          </p:cNvSpPr>
          <p:nvPr/>
        </p:nvSpPr>
        <p:spPr bwMode="auto">
          <a:xfrm flipV="1">
            <a:off x="3429000" y="4038600"/>
            <a:ext cx="533400" cy="533400"/>
          </a:xfrm>
          <a:prstGeom prst="line">
            <a:avLst/>
          </a:prstGeom>
          <a:noFill/>
          <a:ln w="19050">
            <a:solidFill>
              <a:srgbClr val="FF0000"/>
            </a:solidFill>
            <a:round/>
            <a:headEnd type="triangle" w="med" len="med"/>
            <a:tailEnd/>
          </a:ln>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5"/>
          <p:cNvSpPr>
            <a:spLocks noGrp="1"/>
          </p:cNvSpPr>
          <p:nvPr>
            <p:ph type="sldNum" sz="quarter" idx="12"/>
          </p:nvPr>
        </p:nvSpPr>
        <p:spPr>
          <a:noFill/>
        </p:spPr>
        <p:txBody>
          <a:bodyPr/>
          <a:lstStyle/>
          <a:p>
            <a:fld id="{EAA0E1FD-56BC-4B87-AB24-8D163C67D891}" type="slidenum">
              <a:rPr lang="en-US" smtClean="0"/>
              <a:pPr/>
              <a:t>17</a:t>
            </a:fld>
            <a:endParaRPr lang="en-US" smtClean="0"/>
          </a:p>
        </p:txBody>
      </p:sp>
      <p:sp>
        <p:nvSpPr>
          <p:cNvPr id="11268" name="Rectangle 2"/>
          <p:cNvSpPr>
            <a:spLocks noGrp="1" noChangeArrowheads="1"/>
          </p:cNvSpPr>
          <p:nvPr>
            <p:ph type="title"/>
          </p:nvPr>
        </p:nvSpPr>
        <p:spPr>
          <a:xfrm>
            <a:off x="457200" y="0"/>
            <a:ext cx="8229600" cy="1143000"/>
          </a:xfrm>
        </p:spPr>
        <p:txBody>
          <a:bodyPr>
            <a:normAutofit fontScale="90000"/>
          </a:bodyPr>
          <a:lstStyle/>
          <a:p>
            <a:pPr eaLnBrk="1" hangingPunct="1"/>
            <a:r>
              <a:rPr lang="en-US" sz="2800" b="1" smtClean="0">
                <a:latin typeface="Times New Roman" pitchFamily="18" charset="0"/>
              </a:rPr>
              <a:t>Multicriteria Analysis:</a:t>
            </a:r>
            <a:r>
              <a:rPr lang="en-US" sz="2400" b="1" smtClean="0">
                <a:solidFill>
                  <a:schemeClr val="tx1"/>
                </a:solidFill>
                <a:latin typeface="Times New Roman" pitchFamily="18" charset="0"/>
              </a:rPr>
              <a:t/>
            </a:r>
            <a:br>
              <a:rPr lang="en-US" sz="2400" b="1" smtClean="0">
                <a:solidFill>
                  <a:schemeClr val="tx1"/>
                </a:solidFill>
                <a:latin typeface="Times New Roman" pitchFamily="18" charset="0"/>
              </a:rPr>
            </a:br>
            <a:r>
              <a:rPr lang="en-US" sz="2400" b="1" smtClean="0">
                <a:solidFill>
                  <a:schemeClr val="tx1"/>
                </a:solidFill>
                <a:latin typeface="Times New Roman" pitchFamily="18" charset="0"/>
              </a:rPr>
              <a:t>Distributions of  feasible solutions for the 1</a:t>
            </a:r>
            <a:r>
              <a:rPr lang="en-US" sz="2400" b="1" baseline="30000" smtClean="0">
                <a:solidFill>
                  <a:schemeClr val="tx1"/>
                </a:solidFill>
                <a:latin typeface="Times New Roman" pitchFamily="18" charset="0"/>
              </a:rPr>
              <a:t>st</a:t>
            </a:r>
            <a:r>
              <a:rPr lang="en-US" sz="2400" b="1" smtClean="0">
                <a:solidFill>
                  <a:schemeClr val="tx1"/>
                </a:solidFill>
                <a:latin typeface="Times New Roman" pitchFamily="18" charset="0"/>
              </a:rPr>
              <a:t> design variable</a:t>
            </a:r>
            <a:br>
              <a:rPr lang="en-US" sz="2400" b="1" smtClean="0">
                <a:solidFill>
                  <a:schemeClr val="tx1"/>
                </a:solidFill>
                <a:latin typeface="Times New Roman" pitchFamily="18" charset="0"/>
              </a:rPr>
            </a:br>
            <a:r>
              <a:rPr lang="en-US" sz="2400" b="1" smtClean="0">
                <a:solidFill>
                  <a:schemeClr val="tx1"/>
                </a:solidFill>
                <a:latin typeface="Times New Roman" pitchFamily="18" charset="0"/>
              </a:rPr>
              <a:t>in six experiments</a:t>
            </a:r>
          </a:p>
        </p:txBody>
      </p:sp>
      <p:graphicFrame>
        <p:nvGraphicFramePr>
          <p:cNvPr id="11266" name="Object 3"/>
          <p:cNvGraphicFramePr>
            <a:graphicFrameLocks noChangeAspect="1"/>
          </p:cNvGraphicFramePr>
          <p:nvPr>
            <p:ph idx="1"/>
          </p:nvPr>
        </p:nvGraphicFramePr>
        <p:xfrm>
          <a:off x="2819400" y="1447800"/>
          <a:ext cx="4924425" cy="5029200"/>
        </p:xfrm>
        <a:graphic>
          <a:graphicData uri="http://schemas.openxmlformats.org/presentationml/2006/ole">
            <p:oleObj spid="_x0000_s49154" name="Document" r:id="rId3" imgW="5497524" imgH="7166197" progId="Word.Document.8">
              <p:embed/>
            </p:oleObj>
          </a:graphicData>
        </a:graphic>
      </p:graphicFrame>
      <p:sp>
        <p:nvSpPr>
          <p:cNvPr id="11269" name="Oval 4"/>
          <p:cNvSpPr>
            <a:spLocks noChangeArrowheads="1"/>
          </p:cNvSpPr>
          <p:nvPr/>
        </p:nvSpPr>
        <p:spPr bwMode="auto">
          <a:xfrm>
            <a:off x="2971800" y="3657600"/>
            <a:ext cx="3352800" cy="457200"/>
          </a:xfrm>
          <a:prstGeom prst="ellipse">
            <a:avLst/>
          </a:prstGeom>
          <a:noFill/>
          <a:ln w="38100">
            <a:solidFill>
              <a:srgbClr val="FF6600"/>
            </a:solidFill>
            <a:round/>
            <a:headEnd/>
            <a:tailEnd/>
          </a:ln>
        </p:spPr>
        <p:txBody>
          <a:bodyPr wrap="none" anchor="ctr"/>
          <a:lstStyle/>
          <a:p>
            <a:endParaRPr lang="en-US"/>
          </a:p>
        </p:txBody>
      </p:sp>
      <p:sp>
        <p:nvSpPr>
          <p:cNvPr id="11270" name="Oval 5"/>
          <p:cNvSpPr>
            <a:spLocks noChangeArrowheads="1"/>
          </p:cNvSpPr>
          <p:nvPr/>
        </p:nvSpPr>
        <p:spPr bwMode="auto">
          <a:xfrm>
            <a:off x="5867400" y="1828800"/>
            <a:ext cx="1447800" cy="609600"/>
          </a:xfrm>
          <a:prstGeom prst="ellipse">
            <a:avLst/>
          </a:prstGeom>
          <a:noFill/>
          <a:ln w="38100">
            <a:solidFill>
              <a:srgbClr val="FF6600"/>
            </a:solidFill>
            <a:round/>
            <a:headEnd/>
            <a:tailEnd/>
          </a:ln>
        </p:spPr>
        <p:txBody>
          <a:bodyPr wrap="none" anchor="ctr"/>
          <a:lstStyle/>
          <a:p>
            <a:endParaRPr lang="en-US"/>
          </a:p>
        </p:txBody>
      </p:sp>
      <p:sp>
        <p:nvSpPr>
          <p:cNvPr id="11271" name="Oval 6"/>
          <p:cNvSpPr>
            <a:spLocks noChangeArrowheads="1"/>
          </p:cNvSpPr>
          <p:nvPr/>
        </p:nvSpPr>
        <p:spPr bwMode="auto">
          <a:xfrm>
            <a:off x="3124200" y="2667000"/>
            <a:ext cx="1676400" cy="457200"/>
          </a:xfrm>
          <a:prstGeom prst="ellipse">
            <a:avLst/>
          </a:prstGeom>
          <a:noFill/>
          <a:ln w="38100">
            <a:solidFill>
              <a:srgbClr val="FF6600"/>
            </a:solidFill>
            <a:round/>
            <a:headEnd/>
            <a:tailEnd/>
          </a:ln>
        </p:spPr>
        <p:txBody>
          <a:bodyPr wrap="none" anchor="ctr"/>
          <a:lstStyle/>
          <a:p>
            <a:endParaRPr lang="en-US"/>
          </a:p>
        </p:txBody>
      </p:sp>
      <p:sp>
        <p:nvSpPr>
          <p:cNvPr id="11272" name="Text Box 7"/>
          <p:cNvSpPr txBox="1">
            <a:spLocks noChangeArrowheads="1"/>
          </p:cNvSpPr>
          <p:nvPr/>
        </p:nvSpPr>
        <p:spPr bwMode="auto">
          <a:xfrm>
            <a:off x="60325" y="1611313"/>
            <a:ext cx="2751138" cy="942975"/>
          </a:xfrm>
          <a:prstGeom prst="rect">
            <a:avLst/>
          </a:prstGeom>
          <a:noFill/>
          <a:ln w="9525">
            <a:noFill/>
            <a:miter lim="800000"/>
            <a:headEnd/>
            <a:tailEnd/>
          </a:ln>
        </p:spPr>
        <p:txBody>
          <a:bodyPr>
            <a:spAutoFit/>
          </a:bodyPr>
          <a:lstStyle/>
          <a:p>
            <a:r>
              <a:rPr lang="en-US" sz="1400" b="1"/>
              <a:t>The “gaps” in the initial range </a:t>
            </a:r>
          </a:p>
          <a:p>
            <a:r>
              <a:rPr lang="en-US" sz="1400" b="1"/>
              <a:t>of change, and “gaps” in the </a:t>
            </a:r>
          </a:p>
          <a:p>
            <a:r>
              <a:rPr lang="en-US" sz="1400" b="1"/>
              <a:t>2nd and 3rd experiments </a:t>
            </a:r>
          </a:p>
          <a:p>
            <a:r>
              <a:rPr lang="en-US" sz="1400" b="1"/>
              <a:t>are circled</a:t>
            </a:r>
            <a:endParaRPr lang="en-US" sz="1400"/>
          </a:p>
        </p:txBody>
      </p:sp>
      <p:sp>
        <p:nvSpPr>
          <p:cNvPr id="11273" name="Line 8"/>
          <p:cNvSpPr>
            <a:spLocks noChangeShapeType="1"/>
          </p:cNvSpPr>
          <p:nvPr/>
        </p:nvSpPr>
        <p:spPr bwMode="auto">
          <a:xfrm>
            <a:off x="1143000" y="2438400"/>
            <a:ext cx="2286000" cy="304800"/>
          </a:xfrm>
          <a:prstGeom prst="line">
            <a:avLst/>
          </a:prstGeom>
          <a:noFill/>
          <a:ln w="9525">
            <a:solidFill>
              <a:schemeClr val="tx1"/>
            </a:solidFill>
            <a:round/>
            <a:headEnd/>
            <a:tailEnd type="triangle" w="med" len="med"/>
          </a:ln>
        </p:spPr>
        <p:txBody>
          <a:bodyPr/>
          <a:lstStyle/>
          <a:p>
            <a:endParaRPr lang="en-US"/>
          </a:p>
        </p:txBody>
      </p:sp>
      <p:sp>
        <p:nvSpPr>
          <p:cNvPr id="11274" name="Line 9"/>
          <p:cNvSpPr>
            <a:spLocks noChangeShapeType="1"/>
          </p:cNvSpPr>
          <p:nvPr/>
        </p:nvSpPr>
        <p:spPr bwMode="auto">
          <a:xfrm>
            <a:off x="1066800" y="2438400"/>
            <a:ext cx="3124200" cy="1219200"/>
          </a:xfrm>
          <a:prstGeom prst="line">
            <a:avLst/>
          </a:prstGeom>
          <a:noFill/>
          <a:ln w="9525">
            <a:solidFill>
              <a:schemeClr val="tx1"/>
            </a:solidFill>
            <a:round/>
            <a:headEnd/>
            <a:tailEnd type="triangle" w="med" len="med"/>
          </a:ln>
        </p:spPr>
        <p:txBody>
          <a:bodyPr/>
          <a:lstStyle/>
          <a:p>
            <a:endParaRPr lang="en-US"/>
          </a:p>
        </p:txBody>
      </p:sp>
      <p:sp>
        <p:nvSpPr>
          <p:cNvPr id="11275" name="Line 10"/>
          <p:cNvSpPr>
            <a:spLocks noChangeShapeType="1"/>
          </p:cNvSpPr>
          <p:nvPr/>
        </p:nvSpPr>
        <p:spPr bwMode="auto">
          <a:xfrm flipV="1">
            <a:off x="1066800" y="2133600"/>
            <a:ext cx="5029200" cy="304800"/>
          </a:xfrm>
          <a:prstGeom prst="line">
            <a:avLst/>
          </a:prstGeom>
          <a:noFill/>
          <a:ln w="9525">
            <a:solidFill>
              <a:schemeClr val="tx1"/>
            </a:solidFill>
            <a:round/>
            <a:headEnd/>
            <a:tailEnd type="triangle" w="med" len="med"/>
          </a:ln>
        </p:spPr>
        <p:txBody>
          <a:bodyPr/>
          <a:lstStyle/>
          <a:p>
            <a:endParaRPr lang="en-US"/>
          </a:p>
        </p:txBody>
      </p:sp>
      <p:sp>
        <p:nvSpPr>
          <p:cNvPr id="11276" name="Text Box 11"/>
          <p:cNvSpPr txBox="1">
            <a:spLocks noChangeArrowheads="1"/>
          </p:cNvSpPr>
          <p:nvPr/>
        </p:nvSpPr>
        <p:spPr bwMode="auto">
          <a:xfrm>
            <a:off x="60325" y="4832350"/>
            <a:ext cx="2682875" cy="730250"/>
          </a:xfrm>
          <a:prstGeom prst="rect">
            <a:avLst/>
          </a:prstGeom>
          <a:noFill/>
          <a:ln w="9525">
            <a:noFill/>
            <a:miter lim="800000"/>
            <a:headEnd/>
            <a:tailEnd/>
          </a:ln>
        </p:spPr>
        <p:txBody>
          <a:bodyPr wrap="none">
            <a:spAutoFit/>
          </a:bodyPr>
          <a:lstStyle/>
          <a:p>
            <a:r>
              <a:rPr lang="en-US" sz="1400" b="1"/>
              <a:t>Good</a:t>
            </a:r>
            <a:r>
              <a:rPr lang="en-US" sz="1400"/>
              <a:t> </a:t>
            </a:r>
            <a:r>
              <a:rPr lang="en-US" sz="1400" b="1"/>
              <a:t>distribution of feasible </a:t>
            </a:r>
          </a:p>
          <a:p>
            <a:r>
              <a:rPr lang="en-US" sz="1400" b="1"/>
              <a:t>solutions is observed in the </a:t>
            </a:r>
          </a:p>
          <a:p>
            <a:r>
              <a:rPr lang="en-US" sz="1400" b="1"/>
              <a:t>4th, 5th, and 6th experiments</a:t>
            </a:r>
            <a:r>
              <a:rPr lang="en-US" sz="1400"/>
              <a:t> </a:t>
            </a:r>
          </a:p>
        </p:txBody>
      </p:sp>
      <p:sp>
        <p:nvSpPr>
          <p:cNvPr id="11277" name="Text Box 12"/>
          <p:cNvSpPr txBox="1">
            <a:spLocks noChangeArrowheads="1"/>
          </p:cNvSpPr>
          <p:nvPr/>
        </p:nvSpPr>
        <p:spPr bwMode="auto">
          <a:xfrm>
            <a:off x="7620000" y="1611313"/>
            <a:ext cx="1531938" cy="304800"/>
          </a:xfrm>
          <a:prstGeom prst="rect">
            <a:avLst/>
          </a:prstGeom>
          <a:noFill/>
          <a:ln w="9525">
            <a:noFill/>
            <a:miter lim="800000"/>
            <a:headEnd/>
            <a:tailEnd/>
          </a:ln>
        </p:spPr>
        <p:txBody>
          <a:bodyPr wrap="none">
            <a:spAutoFit/>
          </a:bodyPr>
          <a:lstStyle/>
          <a:p>
            <a:r>
              <a:rPr lang="en-US" sz="1400" b="1"/>
              <a:t>Initial statement</a:t>
            </a:r>
          </a:p>
        </p:txBody>
      </p:sp>
      <p:sp>
        <p:nvSpPr>
          <p:cNvPr id="11278" name="Text Box 13"/>
          <p:cNvSpPr txBox="1">
            <a:spLocks noChangeArrowheads="1"/>
          </p:cNvSpPr>
          <p:nvPr/>
        </p:nvSpPr>
        <p:spPr bwMode="auto">
          <a:xfrm>
            <a:off x="7696200" y="2373313"/>
            <a:ext cx="1417638" cy="304800"/>
          </a:xfrm>
          <a:prstGeom prst="rect">
            <a:avLst/>
          </a:prstGeom>
          <a:noFill/>
          <a:ln w="9525">
            <a:noFill/>
            <a:miter lim="800000"/>
            <a:headEnd/>
            <a:tailEnd/>
          </a:ln>
        </p:spPr>
        <p:txBody>
          <a:bodyPr wrap="none">
            <a:spAutoFit/>
          </a:bodyPr>
          <a:lstStyle/>
          <a:p>
            <a:r>
              <a:rPr lang="en-US" sz="1400" b="1"/>
              <a:t>2</a:t>
            </a:r>
            <a:r>
              <a:rPr lang="en-US" sz="1400" b="1" baseline="30000"/>
              <a:t>nd</a:t>
            </a:r>
            <a:r>
              <a:rPr lang="en-US" sz="1400" b="1"/>
              <a:t> experiment</a:t>
            </a:r>
          </a:p>
        </p:txBody>
      </p:sp>
      <p:sp>
        <p:nvSpPr>
          <p:cNvPr id="11279" name="Text Box 14"/>
          <p:cNvSpPr txBox="1">
            <a:spLocks noChangeArrowheads="1"/>
          </p:cNvSpPr>
          <p:nvPr/>
        </p:nvSpPr>
        <p:spPr bwMode="auto">
          <a:xfrm>
            <a:off x="7680325" y="3211513"/>
            <a:ext cx="1441450" cy="304800"/>
          </a:xfrm>
          <a:prstGeom prst="rect">
            <a:avLst/>
          </a:prstGeom>
          <a:noFill/>
          <a:ln w="9525">
            <a:noFill/>
            <a:miter lim="800000"/>
            <a:headEnd/>
            <a:tailEnd/>
          </a:ln>
        </p:spPr>
        <p:txBody>
          <a:bodyPr wrap="none">
            <a:spAutoFit/>
          </a:bodyPr>
          <a:lstStyle/>
          <a:p>
            <a:r>
              <a:rPr lang="en-US" sz="1400" b="1"/>
              <a:t>3</a:t>
            </a:r>
            <a:r>
              <a:rPr lang="en-US" sz="1400" b="1" baseline="30000"/>
              <a:t>rd</a:t>
            </a:r>
            <a:r>
              <a:rPr lang="en-US" sz="1400" b="1"/>
              <a:t>  experiment</a:t>
            </a:r>
          </a:p>
        </p:txBody>
      </p:sp>
      <p:sp>
        <p:nvSpPr>
          <p:cNvPr id="11280" name="Text Box 15"/>
          <p:cNvSpPr txBox="1">
            <a:spLocks noChangeArrowheads="1"/>
          </p:cNvSpPr>
          <p:nvPr/>
        </p:nvSpPr>
        <p:spPr bwMode="auto">
          <a:xfrm>
            <a:off x="7620000" y="4049713"/>
            <a:ext cx="1435100" cy="304800"/>
          </a:xfrm>
          <a:prstGeom prst="rect">
            <a:avLst/>
          </a:prstGeom>
          <a:noFill/>
          <a:ln w="9525">
            <a:noFill/>
            <a:miter lim="800000"/>
            <a:headEnd/>
            <a:tailEnd/>
          </a:ln>
        </p:spPr>
        <p:txBody>
          <a:bodyPr wrap="none">
            <a:spAutoFit/>
          </a:bodyPr>
          <a:lstStyle/>
          <a:p>
            <a:r>
              <a:rPr lang="en-US" sz="1400" b="1"/>
              <a:t>4</a:t>
            </a:r>
            <a:r>
              <a:rPr lang="en-US" sz="1400" b="1" baseline="30000"/>
              <a:t>th</a:t>
            </a:r>
            <a:r>
              <a:rPr lang="en-US" sz="1400" b="1"/>
              <a:t>  experiment</a:t>
            </a:r>
          </a:p>
        </p:txBody>
      </p:sp>
      <p:sp>
        <p:nvSpPr>
          <p:cNvPr id="11281" name="Text Box 16"/>
          <p:cNvSpPr txBox="1">
            <a:spLocks noChangeArrowheads="1"/>
          </p:cNvSpPr>
          <p:nvPr/>
        </p:nvSpPr>
        <p:spPr bwMode="auto">
          <a:xfrm>
            <a:off x="7680325" y="4887913"/>
            <a:ext cx="1435100" cy="304800"/>
          </a:xfrm>
          <a:prstGeom prst="rect">
            <a:avLst/>
          </a:prstGeom>
          <a:noFill/>
          <a:ln w="9525">
            <a:noFill/>
            <a:miter lim="800000"/>
            <a:headEnd/>
            <a:tailEnd/>
          </a:ln>
        </p:spPr>
        <p:txBody>
          <a:bodyPr wrap="none">
            <a:spAutoFit/>
          </a:bodyPr>
          <a:lstStyle/>
          <a:p>
            <a:r>
              <a:rPr lang="en-US" sz="1400" b="1"/>
              <a:t>5</a:t>
            </a:r>
            <a:r>
              <a:rPr lang="en-US" sz="1400" b="1" baseline="30000"/>
              <a:t>th</a:t>
            </a:r>
            <a:r>
              <a:rPr lang="en-US" sz="1400" b="1"/>
              <a:t>  experiment</a:t>
            </a:r>
          </a:p>
        </p:txBody>
      </p:sp>
      <p:sp>
        <p:nvSpPr>
          <p:cNvPr id="11282" name="Text Box 17"/>
          <p:cNvSpPr txBox="1">
            <a:spLocks noChangeArrowheads="1"/>
          </p:cNvSpPr>
          <p:nvPr/>
        </p:nvSpPr>
        <p:spPr bwMode="auto">
          <a:xfrm>
            <a:off x="7680325" y="5726113"/>
            <a:ext cx="1435100" cy="304800"/>
          </a:xfrm>
          <a:prstGeom prst="rect">
            <a:avLst/>
          </a:prstGeom>
          <a:noFill/>
          <a:ln w="9525">
            <a:noFill/>
            <a:miter lim="800000"/>
            <a:headEnd/>
            <a:tailEnd/>
          </a:ln>
        </p:spPr>
        <p:txBody>
          <a:bodyPr wrap="none">
            <a:spAutoFit/>
          </a:bodyPr>
          <a:lstStyle/>
          <a:p>
            <a:r>
              <a:rPr lang="en-US" sz="1400" b="1"/>
              <a:t>6</a:t>
            </a:r>
            <a:r>
              <a:rPr lang="en-US" sz="1400" b="1" baseline="30000"/>
              <a:t>th</a:t>
            </a:r>
            <a:r>
              <a:rPr lang="en-US" sz="1400" b="1"/>
              <a:t>  experiment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p:cNvSpPr>
            <a:spLocks noGrp="1"/>
          </p:cNvSpPr>
          <p:nvPr>
            <p:ph type="sldNum" sz="quarter" idx="12"/>
          </p:nvPr>
        </p:nvSpPr>
        <p:spPr>
          <a:noFill/>
        </p:spPr>
        <p:txBody>
          <a:bodyPr/>
          <a:lstStyle/>
          <a:p>
            <a:fld id="{9C472758-125E-4197-95EA-99C7C3C07995}" type="slidenum">
              <a:rPr lang="en-US" smtClean="0"/>
              <a:pPr/>
              <a:t>18</a:t>
            </a:fld>
            <a:endParaRPr lang="en-US" smtClean="0"/>
          </a:p>
        </p:txBody>
      </p:sp>
      <p:pic>
        <p:nvPicPr>
          <p:cNvPr id="49155" name="Picture 2" descr="11"/>
          <p:cNvPicPr>
            <a:picLocks noGrp="1" noChangeAspect="1" noChangeArrowheads="1"/>
          </p:cNvPicPr>
          <p:nvPr>
            <p:ph idx="4294967295"/>
          </p:nvPr>
        </p:nvPicPr>
        <p:blipFill>
          <a:blip r:embed="rId3" cstate="print"/>
          <a:srcRect/>
          <a:stretch>
            <a:fillRect/>
          </a:stretch>
        </p:blipFill>
        <p:spPr>
          <a:xfrm>
            <a:off x="1600200" y="1295400"/>
            <a:ext cx="6324600" cy="5334000"/>
          </a:xfrm>
          <a:noFill/>
        </p:spPr>
      </p:pic>
      <p:sp>
        <p:nvSpPr>
          <p:cNvPr id="49156" name="Rectangle 3"/>
          <p:cNvSpPr>
            <a:spLocks noChangeArrowheads="1"/>
          </p:cNvSpPr>
          <p:nvPr/>
        </p:nvSpPr>
        <p:spPr bwMode="auto">
          <a:xfrm>
            <a:off x="304800" y="0"/>
            <a:ext cx="8458200" cy="1143000"/>
          </a:xfrm>
          <a:prstGeom prst="rect">
            <a:avLst/>
          </a:prstGeom>
          <a:noFill/>
          <a:ln w="9525">
            <a:noFill/>
            <a:miter lim="800000"/>
            <a:headEnd/>
            <a:tailEnd/>
          </a:ln>
        </p:spPr>
        <p:txBody>
          <a:bodyPr anchor="ctr"/>
          <a:lstStyle/>
          <a:p>
            <a:pPr algn="ctr"/>
            <a:r>
              <a:rPr lang="en-US" sz="3200" b="1">
                <a:solidFill>
                  <a:schemeClr val="tx2"/>
                </a:solidFill>
                <a:latin typeface="Times New Roman" pitchFamily="18" charset="0"/>
              </a:rPr>
              <a:t>Multicriteria Analysis with MOVI 1.3:</a:t>
            </a:r>
            <a:r>
              <a:rPr lang="en-US" sz="1800" b="1"/>
              <a:t> </a:t>
            </a:r>
            <a:br>
              <a:rPr lang="en-US" sz="1800" b="1"/>
            </a:br>
            <a:r>
              <a:rPr lang="en-US" sz="1800" b="1"/>
              <a:t>Dependencies between criteria. </a:t>
            </a:r>
            <a:br>
              <a:rPr lang="en-US" sz="1800" b="1"/>
            </a:br>
            <a:r>
              <a:rPr lang="en-US" sz="1800" b="1"/>
              <a:t>Location of Pareto solutions in criteria space (3</a:t>
            </a:r>
            <a:r>
              <a:rPr lang="en-US" sz="1800" b="1" baseline="30000"/>
              <a:t>rd</a:t>
            </a:r>
            <a:r>
              <a:rPr lang="en-US" sz="1800" b="1"/>
              <a:t> optimization experiment)</a:t>
            </a:r>
          </a:p>
        </p:txBody>
      </p:sp>
      <p:sp>
        <p:nvSpPr>
          <p:cNvPr id="49157" name="Text Box 4"/>
          <p:cNvSpPr txBox="1">
            <a:spLocks noChangeArrowheads="1"/>
          </p:cNvSpPr>
          <p:nvPr/>
        </p:nvSpPr>
        <p:spPr bwMode="auto">
          <a:xfrm>
            <a:off x="7375525" y="1812925"/>
            <a:ext cx="1597025" cy="581025"/>
          </a:xfrm>
          <a:prstGeom prst="rect">
            <a:avLst/>
          </a:prstGeom>
          <a:noFill/>
          <a:ln w="9525">
            <a:noFill/>
            <a:miter lim="800000"/>
            <a:headEnd/>
            <a:tailEnd/>
          </a:ln>
        </p:spPr>
        <p:txBody>
          <a:bodyPr wrap="none">
            <a:spAutoFit/>
          </a:bodyPr>
          <a:lstStyle/>
          <a:p>
            <a:r>
              <a:rPr lang="en-US" sz="1600" b="1"/>
              <a:t>We carried out</a:t>
            </a:r>
          </a:p>
          <a:p>
            <a:r>
              <a:rPr lang="en-US" sz="1600" b="1"/>
              <a:t>200,000 trails.</a:t>
            </a:r>
          </a:p>
        </p:txBody>
      </p:sp>
      <p:sp>
        <p:nvSpPr>
          <p:cNvPr id="49158" name="Text Box 5"/>
          <p:cNvSpPr txBox="1">
            <a:spLocks noChangeArrowheads="1"/>
          </p:cNvSpPr>
          <p:nvPr/>
        </p:nvSpPr>
        <p:spPr bwMode="auto">
          <a:xfrm>
            <a:off x="7451725" y="2678113"/>
            <a:ext cx="1673225" cy="517525"/>
          </a:xfrm>
          <a:prstGeom prst="rect">
            <a:avLst/>
          </a:prstGeom>
          <a:noFill/>
          <a:ln w="9525">
            <a:noFill/>
            <a:miter lim="800000"/>
            <a:headEnd/>
            <a:tailEnd/>
          </a:ln>
        </p:spPr>
        <p:txBody>
          <a:bodyPr wrap="none">
            <a:spAutoFit/>
          </a:bodyPr>
          <a:lstStyle/>
          <a:p>
            <a:r>
              <a:rPr lang="en-US" sz="1400" b="1"/>
              <a:t>Number of Pareto</a:t>
            </a:r>
          </a:p>
          <a:p>
            <a:r>
              <a:rPr lang="en-US" sz="1400" b="1"/>
              <a:t>solutions = 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p>
            <a:fld id="{F90C99B4-B18A-4D9A-B1B7-F6CCF8D961CD}" type="slidenum">
              <a:rPr lang="en-US" smtClean="0"/>
              <a:pPr/>
              <a:t>19</a:t>
            </a:fld>
            <a:endParaRPr lang="en-US" smtClean="0"/>
          </a:p>
        </p:txBody>
      </p:sp>
      <p:sp>
        <p:nvSpPr>
          <p:cNvPr id="50179" name="Text Box 2"/>
          <p:cNvSpPr txBox="1">
            <a:spLocks noChangeArrowheads="1"/>
          </p:cNvSpPr>
          <p:nvPr/>
        </p:nvSpPr>
        <p:spPr bwMode="auto">
          <a:xfrm>
            <a:off x="457200" y="188913"/>
            <a:ext cx="8305800" cy="366712"/>
          </a:xfrm>
          <a:prstGeom prst="rect">
            <a:avLst/>
          </a:prstGeom>
          <a:noFill/>
          <a:ln w="9525">
            <a:noFill/>
            <a:miter lim="800000"/>
            <a:headEnd/>
            <a:tailEnd/>
          </a:ln>
        </p:spPr>
        <p:txBody>
          <a:bodyPr>
            <a:spAutoFit/>
          </a:bodyPr>
          <a:lstStyle/>
          <a:p>
            <a:r>
              <a:rPr lang="en-US" sz="1800" b="1"/>
              <a:t>Criterion 1 (Minimized) vs. Criterion 6 (Minimized) – 3rd Optimization</a:t>
            </a:r>
          </a:p>
        </p:txBody>
      </p:sp>
      <p:pic>
        <p:nvPicPr>
          <p:cNvPr id="50180" name="Picture 3"/>
          <p:cNvPicPr>
            <a:picLocks noChangeAspect="1" noChangeArrowheads="1"/>
          </p:cNvPicPr>
          <p:nvPr/>
        </p:nvPicPr>
        <p:blipFill>
          <a:blip r:embed="rId3" cstate="print"/>
          <a:srcRect/>
          <a:stretch>
            <a:fillRect/>
          </a:stretch>
        </p:blipFill>
        <p:spPr bwMode="auto">
          <a:xfrm>
            <a:off x="1806575" y="762000"/>
            <a:ext cx="4552950" cy="5867400"/>
          </a:xfrm>
          <a:prstGeom prst="rect">
            <a:avLst/>
          </a:prstGeom>
          <a:noFill/>
          <a:ln w="9525">
            <a:noFill/>
            <a:miter lim="800000"/>
            <a:headEnd/>
            <a:tailEnd/>
          </a:ln>
        </p:spPr>
      </p:pic>
      <p:sp>
        <p:nvSpPr>
          <p:cNvPr id="50181" name="Text Box 4"/>
          <p:cNvSpPr txBox="1">
            <a:spLocks noChangeArrowheads="1"/>
          </p:cNvSpPr>
          <p:nvPr/>
        </p:nvSpPr>
        <p:spPr bwMode="auto">
          <a:xfrm>
            <a:off x="6613525" y="1127125"/>
            <a:ext cx="2352675" cy="1558925"/>
          </a:xfrm>
          <a:prstGeom prst="rect">
            <a:avLst/>
          </a:prstGeom>
          <a:noFill/>
          <a:ln w="9525">
            <a:noFill/>
            <a:miter lim="800000"/>
            <a:headEnd/>
            <a:tailEnd/>
          </a:ln>
        </p:spPr>
        <p:txBody>
          <a:bodyPr wrap="none">
            <a:spAutoFit/>
          </a:bodyPr>
          <a:lstStyle/>
          <a:p>
            <a:r>
              <a:rPr lang="en-US" sz="1600" b="1"/>
              <a:t>Each point has </a:t>
            </a:r>
          </a:p>
          <a:p>
            <a:r>
              <a:rPr lang="en-US" sz="1600" b="1"/>
              <a:t>number of dimension </a:t>
            </a:r>
          </a:p>
          <a:p>
            <a:r>
              <a:rPr lang="en-US" sz="1600" b="1"/>
              <a:t>equal to 6 in criteria </a:t>
            </a:r>
          </a:p>
          <a:p>
            <a:r>
              <a:rPr lang="en-US" sz="1600" b="1"/>
              <a:t>space and 45 in </a:t>
            </a:r>
          </a:p>
          <a:p>
            <a:r>
              <a:rPr lang="en-US" sz="1600" b="1"/>
              <a:t>design variable space.</a:t>
            </a:r>
          </a:p>
          <a:p>
            <a:endParaRPr lang="en-US" sz="1600" b="1"/>
          </a:p>
        </p:txBody>
      </p:sp>
      <p:sp>
        <p:nvSpPr>
          <p:cNvPr id="50182" name="Text Box 5"/>
          <p:cNvSpPr txBox="1">
            <a:spLocks noChangeArrowheads="1"/>
          </p:cNvSpPr>
          <p:nvPr/>
        </p:nvSpPr>
        <p:spPr bwMode="auto">
          <a:xfrm>
            <a:off x="0" y="2590800"/>
            <a:ext cx="184150" cy="1371600"/>
          </a:xfrm>
          <a:prstGeom prst="rect">
            <a:avLst/>
          </a:prstGeom>
          <a:noFill/>
          <a:ln w="9525">
            <a:noFill/>
            <a:miter lim="800000"/>
            <a:headEnd/>
            <a:tailEnd/>
          </a:ln>
        </p:spPr>
        <p:txBody>
          <a:bodyPr wrap="none">
            <a:spAutoFit/>
          </a:bodyPr>
          <a:lstStyle/>
          <a:p>
            <a:endParaRPr lang="ru-RU" sz="8400">
              <a:solidFill>
                <a:srgbClr val="FF0000"/>
              </a:solidFill>
            </a:endParaRPr>
          </a:p>
        </p:txBody>
      </p:sp>
      <p:sp>
        <p:nvSpPr>
          <p:cNvPr id="50183" name="Rectangle 6"/>
          <p:cNvSpPr>
            <a:spLocks noChangeArrowheads="1"/>
          </p:cNvSpPr>
          <p:nvPr/>
        </p:nvSpPr>
        <p:spPr bwMode="auto">
          <a:xfrm>
            <a:off x="4191000" y="4724400"/>
            <a:ext cx="1981200" cy="381000"/>
          </a:xfrm>
          <a:prstGeom prst="rect">
            <a:avLst/>
          </a:prstGeom>
          <a:solidFill>
            <a:schemeClr val="bg1"/>
          </a:solidFill>
          <a:ln w="9525">
            <a:solidFill>
              <a:schemeClr val="tx1"/>
            </a:solidFill>
            <a:miter lim="800000"/>
            <a:headEnd/>
            <a:tailEnd/>
          </a:ln>
        </p:spPr>
        <p:txBody>
          <a:bodyPr wrap="none" anchor="ctr"/>
          <a:lstStyle/>
          <a:p>
            <a:pPr algn="ctr"/>
            <a:r>
              <a:rPr lang="en-US" sz="1600" b="1">
                <a:latin typeface="Times New Roman" pitchFamily="18" charset="0"/>
              </a:rPr>
              <a:t>The scale is increased</a:t>
            </a:r>
            <a:endParaRPr lang="ru-RU" sz="1600" b="1">
              <a:latin typeface="Times New Roman" pitchFamily="18" charset="0"/>
            </a:endParaRPr>
          </a:p>
        </p:txBody>
      </p:sp>
      <p:sp>
        <p:nvSpPr>
          <p:cNvPr id="50184" name="Line 9"/>
          <p:cNvSpPr>
            <a:spLocks noChangeShapeType="1"/>
          </p:cNvSpPr>
          <p:nvPr/>
        </p:nvSpPr>
        <p:spPr bwMode="auto">
          <a:xfrm>
            <a:off x="2590800" y="2971800"/>
            <a:ext cx="1219200" cy="1524000"/>
          </a:xfrm>
          <a:prstGeom prst="line">
            <a:avLst/>
          </a:prstGeom>
          <a:noFill/>
          <a:ln w="190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z="4000" smtClean="0">
                <a:latin typeface="Arial" charset="0"/>
                <a:cs typeface="Arial" charset="0"/>
              </a:rPr>
              <a:t>Outline</a:t>
            </a:r>
          </a:p>
        </p:txBody>
      </p:sp>
      <p:sp>
        <p:nvSpPr>
          <p:cNvPr id="4099" name="Content Placeholder 2"/>
          <p:cNvSpPr>
            <a:spLocks noGrp="1"/>
          </p:cNvSpPr>
          <p:nvPr>
            <p:ph idx="1"/>
          </p:nvPr>
        </p:nvSpPr>
        <p:spPr/>
        <p:txBody>
          <a:bodyPr/>
          <a:lstStyle/>
          <a:p>
            <a:r>
              <a:rPr lang="en-US" sz="2800" smtClean="0">
                <a:latin typeface="Arial" charset="0"/>
                <a:cs typeface="Arial" charset="0"/>
              </a:rPr>
              <a:t>What is this course about and why it is important?</a:t>
            </a:r>
          </a:p>
          <a:p>
            <a:r>
              <a:rPr lang="en-US" sz="2800" smtClean="0">
                <a:latin typeface="Arial" charset="0"/>
                <a:cs typeface="Arial" charset="0"/>
              </a:rPr>
              <a:t>Course structure &amp; contents</a:t>
            </a:r>
          </a:p>
          <a:p>
            <a:r>
              <a:rPr lang="en-US" sz="2800" smtClean="0">
                <a:latin typeface="Arial" charset="0"/>
                <a:cs typeface="Arial" charset="0"/>
              </a:rPr>
              <a:t>Online demonstration of the course and some of its interactive media elements</a:t>
            </a:r>
          </a:p>
          <a:p>
            <a:r>
              <a:rPr lang="en-US" sz="2800" smtClean="0">
                <a:latin typeface="Arial" charset="0"/>
                <a:cs typeface="Arial" charset="0"/>
              </a:rPr>
              <a:t>Overview of student final projects</a:t>
            </a:r>
          </a:p>
          <a:p>
            <a:r>
              <a:rPr lang="en-US" sz="2800" smtClean="0">
                <a:latin typeface="Arial" charset="0"/>
                <a:cs typeface="Arial" charset="0"/>
              </a:rPr>
              <a:t>Information about short version of this course for faculty, researchers, and graduate students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Roman\Documents\Book_11_18\Papa_Book_Final\Chapter3_Figures\Figure_3_36.jpg"/>
          <p:cNvPicPr>
            <a:picLocks noChangeAspect="1" noChangeArrowheads="1"/>
          </p:cNvPicPr>
          <p:nvPr/>
        </p:nvPicPr>
        <p:blipFill>
          <a:blip r:embed="rId2" cstate="print"/>
          <a:srcRect/>
          <a:stretch>
            <a:fillRect/>
          </a:stretch>
        </p:blipFill>
        <p:spPr bwMode="auto">
          <a:xfrm>
            <a:off x="1320798" y="949568"/>
            <a:ext cx="5994402" cy="4841632"/>
          </a:xfrm>
          <a:prstGeom prst="rect">
            <a:avLst/>
          </a:prstGeom>
          <a:noFill/>
        </p:spPr>
      </p:pic>
      <p:sp>
        <p:nvSpPr>
          <p:cNvPr id="4" name="Rectangle 3"/>
          <p:cNvSpPr/>
          <p:nvPr/>
        </p:nvSpPr>
        <p:spPr>
          <a:xfrm>
            <a:off x="990600" y="6107668"/>
            <a:ext cx="7315200" cy="369332"/>
          </a:xfrm>
          <a:prstGeom prst="rect">
            <a:avLst/>
          </a:prstGeom>
        </p:spPr>
        <p:txBody>
          <a:bodyPr wrap="square">
            <a:spAutoFit/>
          </a:bodyPr>
          <a:lstStyle/>
          <a:p>
            <a:r>
              <a:rPr lang="en-US" b="1" dirty="0" smtClean="0"/>
              <a:t>Table of functional failures for the third functional constraint (fragment)</a:t>
            </a:r>
            <a:endParaRPr lang="en-US" b="1" dirty="0"/>
          </a:p>
        </p:txBody>
      </p:sp>
      <p:sp>
        <p:nvSpPr>
          <p:cNvPr id="5" name="Rectangle 4"/>
          <p:cNvSpPr/>
          <p:nvPr/>
        </p:nvSpPr>
        <p:spPr>
          <a:xfrm>
            <a:off x="1371600" y="152400"/>
            <a:ext cx="6400800" cy="646331"/>
          </a:xfrm>
          <a:prstGeom prst="rect">
            <a:avLst/>
          </a:prstGeom>
        </p:spPr>
        <p:txBody>
          <a:bodyPr wrap="square">
            <a:spAutoFit/>
          </a:bodyPr>
          <a:lstStyle/>
          <a:p>
            <a:pPr algn="ctr"/>
            <a:r>
              <a:rPr lang="en-US" sz="3600" dirty="0" smtClean="0"/>
              <a:t>Table of Functional Failures, 1/2 </a:t>
            </a:r>
            <a:endParaRPr lang="en-US" sz="3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Roman\Documents\Book_11_18\Papa_Book_Final\Chapter3_Figures\Figure_3_37.jpg"/>
          <p:cNvPicPr>
            <a:picLocks noChangeAspect="1" noChangeArrowheads="1"/>
          </p:cNvPicPr>
          <p:nvPr/>
        </p:nvPicPr>
        <p:blipFill>
          <a:blip r:embed="rId3" cstate="print"/>
          <a:srcRect/>
          <a:stretch>
            <a:fillRect/>
          </a:stretch>
        </p:blipFill>
        <p:spPr bwMode="auto">
          <a:xfrm>
            <a:off x="746188" y="1143000"/>
            <a:ext cx="7676910" cy="4157661"/>
          </a:xfrm>
          <a:prstGeom prst="rect">
            <a:avLst/>
          </a:prstGeom>
          <a:noFill/>
        </p:spPr>
      </p:pic>
      <p:graphicFrame>
        <p:nvGraphicFramePr>
          <p:cNvPr id="52227" name="Object 3"/>
          <p:cNvGraphicFramePr>
            <a:graphicFrameLocks noChangeAspect="1"/>
          </p:cNvGraphicFramePr>
          <p:nvPr/>
        </p:nvGraphicFramePr>
        <p:xfrm>
          <a:off x="1377950" y="6021388"/>
          <a:ext cx="5926138" cy="225425"/>
        </p:xfrm>
        <a:graphic>
          <a:graphicData uri="http://schemas.openxmlformats.org/presentationml/2006/ole">
            <p:oleObj spid="_x0000_s52227" name="Document" r:id="rId4" imgW="5949456" imgH="233583" progId="Word.Document.12">
              <p:embed/>
            </p:oleObj>
          </a:graphicData>
        </a:graphic>
      </p:graphicFrame>
      <p:sp>
        <p:nvSpPr>
          <p:cNvPr id="4" name="Rectangle 3"/>
          <p:cNvSpPr/>
          <p:nvPr/>
        </p:nvSpPr>
        <p:spPr>
          <a:xfrm>
            <a:off x="1451626" y="381000"/>
            <a:ext cx="6240747" cy="646331"/>
          </a:xfrm>
          <a:prstGeom prst="rect">
            <a:avLst/>
          </a:prstGeom>
        </p:spPr>
        <p:txBody>
          <a:bodyPr wrap="none">
            <a:spAutoFit/>
          </a:bodyPr>
          <a:lstStyle/>
          <a:p>
            <a:pPr algn="ctr"/>
            <a:r>
              <a:rPr lang="en-US" sz="3600" dirty="0" smtClean="0"/>
              <a:t>Table of Functional Failures, 2/2 </a:t>
            </a:r>
            <a:endParaRPr lang="en-US"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429000" y="1295400"/>
            <a:ext cx="3124200" cy="234315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3" cstate="print"/>
          <a:srcRect/>
          <a:stretch>
            <a:fillRect/>
          </a:stretch>
        </p:blipFill>
        <p:spPr bwMode="auto">
          <a:xfrm>
            <a:off x="5791200" y="1219200"/>
            <a:ext cx="3352800" cy="2514600"/>
          </a:xfrm>
          <a:prstGeom prst="rect">
            <a:avLst/>
          </a:prstGeom>
          <a:noFill/>
          <a:ln w="9525">
            <a:noFill/>
            <a:miter lim="800000"/>
            <a:headEnd/>
            <a:tailEnd/>
          </a:ln>
          <a:effectLst/>
        </p:spPr>
      </p:pic>
      <p:sp>
        <p:nvSpPr>
          <p:cNvPr id="48132" name="Rectangle 4"/>
          <p:cNvSpPr>
            <a:spLocks noGrp="1"/>
          </p:cNvSpPr>
          <p:nvPr>
            <p:ph type="title"/>
          </p:nvPr>
        </p:nvSpPr>
        <p:spPr>
          <a:xfrm>
            <a:off x="0" y="0"/>
            <a:ext cx="9144000" cy="1143000"/>
          </a:xfrm>
        </p:spPr>
        <p:txBody>
          <a:bodyPr/>
          <a:lstStyle/>
          <a:p>
            <a:r>
              <a:rPr lang="en-US" sz="2600" b="1" smtClean="0"/>
              <a:t>PSI Method and MOVI software are Widely Integrated into Various Fields of Industry, Science, and Technology</a:t>
            </a:r>
          </a:p>
        </p:txBody>
      </p:sp>
      <p:sp>
        <p:nvSpPr>
          <p:cNvPr id="48133" name="Rectangle 5"/>
          <p:cNvSpPr>
            <a:spLocks noGrp="1"/>
          </p:cNvSpPr>
          <p:nvPr>
            <p:ph type="body" idx="1"/>
          </p:nvPr>
        </p:nvSpPr>
        <p:spPr>
          <a:xfrm>
            <a:off x="152400" y="1295400"/>
            <a:ext cx="4114800" cy="2667000"/>
          </a:xfrm>
        </p:spPr>
        <p:txBody>
          <a:bodyPr/>
          <a:lstStyle/>
          <a:p>
            <a:pPr marL="115888" indent="-115888">
              <a:lnSpc>
                <a:spcPct val="80000"/>
              </a:lnSpc>
              <a:buFont typeface="Arial" charset="0"/>
              <a:buNone/>
            </a:pPr>
            <a:r>
              <a:rPr lang="en-US" sz="2100" b="1" smtClean="0"/>
              <a:t>Some applications:</a:t>
            </a:r>
          </a:p>
          <a:p>
            <a:pPr marL="115888" indent="-115888">
              <a:lnSpc>
                <a:spcPct val="80000"/>
              </a:lnSpc>
              <a:buFont typeface="Arial" charset="0"/>
              <a:buNone/>
            </a:pPr>
            <a:endParaRPr lang="en-US" sz="1000" b="1" smtClean="0"/>
          </a:p>
          <a:p>
            <a:pPr marL="115888" indent="-115888">
              <a:lnSpc>
                <a:spcPct val="80000"/>
              </a:lnSpc>
            </a:pPr>
            <a:r>
              <a:rPr lang="en-US" sz="1700" b="1" smtClean="0"/>
              <a:t>Naval Ship Design.</a:t>
            </a:r>
          </a:p>
          <a:p>
            <a:pPr marL="115888" indent="-115888">
              <a:lnSpc>
                <a:spcPct val="80000"/>
              </a:lnSpc>
            </a:pPr>
            <a:r>
              <a:rPr lang="en-US" sz="1700" b="1" smtClean="0"/>
              <a:t>Multistage Axial Flow Compressor for an Aircraft Engine.</a:t>
            </a:r>
          </a:p>
          <a:p>
            <a:pPr marL="115888" indent="-115888">
              <a:lnSpc>
                <a:spcPct val="80000"/>
              </a:lnSpc>
            </a:pPr>
            <a:r>
              <a:rPr lang="en-US" sz="1700" b="1" smtClean="0"/>
              <a:t>Controllable Descending System  </a:t>
            </a:r>
          </a:p>
          <a:p>
            <a:pPr marL="115888" indent="-115888">
              <a:lnSpc>
                <a:spcPct val="80000"/>
              </a:lnSpc>
            </a:pPr>
            <a:r>
              <a:rPr lang="en-US" sz="1700" b="1" smtClean="0"/>
              <a:t>Metal Cutting Machine Tools and Their Units.</a:t>
            </a:r>
          </a:p>
          <a:p>
            <a:pPr marL="115888" indent="-115888">
              <a:lnSpc>
                <a:spcPct val="80000"/>
              </a:lnSpc>
            </a:pPr>
            <a:r>
              <a:rPr lang="ru-RU" sz="1700" b="1" smtClean="0"/>
              <a:t>Operational Development of a Vehicle</a:t>
            </a:r>
            <a:r>
              <a:rPr lang="en-US" sz="1700" b="1" smtClean="0"/>
              <a:t>.</a:t>
            </a:r>
          </a:p>
          <a:p>
            <a:pPr marL="115888" indent="-115888">
              <a:lnSpc>
                <a:spcPct val="80000"/>
              </a:lnSpc>
            </a:pPr>
            <a:r>
              <a:rPr lang="en-US" sz="1700" b="1" smtClean="0"/>
              <a:t>Automobiles' Active Safety etc.</a:t>
            </a:r>
          </a:p>
        </p:txBody>
      </p:sp>
      <p:pic>
        <p:nvPicPr>
          <p:cNvPr id="48134" name="Picture 6"/>
          <p:cNvPicPr>
            <a:picLocks noChangeAspect="1" noChangeArrowheads="1"/>
          </p:cNvPicPr>
          <p:nvPr/>
        </p:nvPicPr>
        <p:blipFill>
          <a:blip r:embed="rId4" cstate="print"/>
          <a:srcRect/>
          <a:stretch>
            <a:fillRect/>
          </a:stretch>
        </p:blipFill>
        <p:spPr bwMode="auto">
          <a:xfrm>
            <a:off x="0" y="4114800"/>
            <a:ext cx="3124200" cy="2343150"/>
          </a:xfrm>
          <a:prstGeom prst="rect">
            <a:avLst/>
          </a:prstGeom>
          <a:noFill/>
          <a:ln w="9525">
            <a:noFill/>
            <a:miter lim="800000"/>
            <a:headEnd/>
            <a:tailEnd/>
          </a:ln>
          <a:effectLst/>
        </p:spPr>
      </p:pic>
      <p:pic>
        <p:nvPicPr>
          <p:cNvPr id="48135" name="Picture 7"/>
          <p:cNvPicPr>
            <a:picLocks noChangeAspect="1" noChangeArrowheads="1"/>
          </p:cNvPicPr>
          <p:nvPr/>
        </p:nvPicPr>
        <p:blipFill>
          <a:blip r:embed="rId5" cstate="print"/>
          <a:srcRect/>
          <a:stretch>
            <a:fillRect/>
          </a:stretch>
        </p:blipFill>
        <p:spPr bwMode="auto">
          <a:xfrm>
            <a:off x="2971800" y="4114800"/>
            <a:ext cx="3200400" cy="2400300"/>
          </a:xfrm>
          <a:prstGeom prst="rect">
            <a:avLst/>
          </a:prstGeom>
          <a:noFill/>
          <a:ln w="9525">
            <a:noFill/>
            <a:miter lim="800000"/>
            <a:headEnd/>
            <a:tailEnd/>
          </a:ln>
          <a:effectLst/>
        </p:spPr>
      </p:pic>
      <p:pic>
        <p:nvPicPr>
          <p:cNvPr id="48136" name="Picture 8"/>
          <p:cNvPicPr>
            <a:picLocks noChangeAspect="1" noChangeArrowheads="1"/>
          </p:cNvPicPr>
          <p:nvPr/>
        </p:nvPicPr>
        <p:blipFill>
          <a:blip r:embed="rId6" cstate="print"/>
          <a:srcRect/>
          <a:stretch>
            <a:fillRect/>
          </a:stretch>
        </p:blipFill>
        <p:spPr bwMode="auto">
          <a:xfrm>
            <a:off x="5867400" y="4114800"/>
            <a:ext cx="3048000" cy="2286000"/>
          </a:xfrm>
          <a:prstGeom prst="rect">
            <a:avLst/>
          </a:prstGeom>
          <a:noFill/>
          <a:ln w="9525">
            <a:noFill/>
            <a:miter lim="800000"/>
            <a:headEnd/>
            <a:tailEnd/>
          </a:ln>
          <a:effectLst/>
        </p:spPr>
      </p:pic>
      <p:sp>
        <p:nvSpPr>
          <p:cNvPr id="48137" name="Rectangle 9"/>
          <p:cNvSpPr>
            <a:spLocks noChangeArrowheads="1"/>
          </p:cNvSpPr>
          <p:nvPr/>
        </p:nvSpPr>
        <p:spPr bwMode="auto">
          <a:xfrm>
            <a:off x="152400" y="4038600"/>
            <a:ext cx="3124200" cy="2438400"/>
          </a:xfrm>
          <a:prstGeom prst="rect">
            <a:avLst/>
          </a:prstGeom>
          <a:noFill/>
          <a:ln w="9525">
            <a:solidFill>
              <a:schemeClr val="tx1"/>
            </a:solidFill>
            <a:miter lim="800000"/>
            <a:headEnd/>
            <a:tailEnd/>
          </a:ln>
          <a:effectLst/>
        </p:spPr>
        <p:txBody>
          <a:bodyPr wrap="none" anchor="ctr"/>
          <a:lstStyle/>
          <a:p>
            <a:endParaRPr lang="en-US"/>
          </a:p>
        </p:txBody>
      </p:sp>
      <p:sp>
        <p:nvSpPr>
          <p:cNvPr id="48138" name="Rectangle 10"/>
          <p:cNvSpPr>
            <a:spLocks noChangeArrowheads="1"/>
          </p:cNvSpPr>
          <p:nvPr/>
        </p:nvSpPr>
        <p:spPr bwMode="auto">
          <a:xfrm>
            <a:off x="3276600" y="4038600"/>
            <a:ext cx="2667000" cy="2438400"/>
          </a:xfrm>
          <a:prstGeom prst="rect">
            <a:avLst/>
          </a:prstGeom>
          <a:noFill/>
          <a:ln w="9525">
            <a:solidFill>
              <a:schemeClr val="tx1"/>
            </a:solidFill>
            <a:miter lim="800000"/>
            <a:headEnd/>
            <a:tailEnd/>
          </a:ln>
          <a:effectLst/>
        </p:spPr>
        <p:txBody>
          <a:bodyPr wrap="none" anchor="ctr"/>
          <a:lstStyle/>
          <a:p>
            <a:endParaRPr lang="en-US"/>
          </a:p>
        </p:txBody>
      </p:sp>
      <p:sp>
        <p:nvSpPr>
          <p:cNvPr id="48139" name="Rectangle 11"/>
          <p:cNvSpPr>
            <a:spLocks noChangeArrowheads="1"/>
          </p:cNvSpPr>
          <p:nvPr/>
        </p:nvSpPr>
        <p:spPr bwMode="auto">
          <a:xfrm>
            <a:off x="5943600" y="4038600"/>
            <a:ext cx="3048000" cy="2438400"/>
          </a:xfrm>
          <a:prstGeom prst="rect">
            <a:avLst/>
          </a:prstGeom>
          <a:noFill/>
          <a:ln w="9525">
            <a:solidFill>
              <a:schemeClr val="tx1"/>
            </a:solidFill>
            <a:miter lim="800000"/>
            <a:headEnd/>
            <a:tailEnd/>
          </a:ln>
          <a:effectLst/>
        </p:spPr>
        <p:txBody>
          <a:bodyPr wrap="none" anchor="ctr"/>
          <a:lstStyle/>
          <a:p>
            <a:endParaRPr lang="en-US"/>
          </a:p>
        </p:txBody>
      </p:sp>
      <p:sp>
        <p:nvSpPr>
          <p:cNvPr id="48140" name="Rectangle 12"/>
          <p:cNvSpPr>
            <a:spLocks noChangeArrowheads="1"/>
          </p:cNvSpPr>
          <p:nvPr/>
        </p:nvSpPr>
        <p:spPr bwMode="auto">
          <a:xfrm>
            <a:off x="4038600" y="1219200"/>
            <a:ext cx="1905000" cy="2438400"/>
          </a:xfrm>
          <a:prstGeom prst="rect">
            <a:avLst/>
          </a:prstGeom>
          <a:noFill/>
          <a:ln w="9525">
            <a:solidFill>
              <a:schemeClr val="tx1"/>
            </a:solidFill>
            <a:miter lim="800000"/>
            <a:headEnd/>
            <a:tailEnd/>
          </a:ln>
          <a:effectLst/>
        </p:spPr>
        <p:txBody>
          <a:bodyPr wrap="none" anchor="ctr"/>
          <a:lstStyle/>
          <a:p>
            <a:endParaRPr lang="en-US"/>
          </a:p>
        </p:txBody>
      </p:sp>
      <p:sp>
        <p:nvSpPr>
          <p:cNvPr id="48141" name="Rectangle 13"/>
          <p:cNvSpPr>
            <a:spLocks noChangeArrowheads="1"/>
          </p:cNvSpPr>
          <p:nvPr/>
        </p:nvSpPr>
        <p:spPr bwMode="auto">
          <a:xfrm>
            <a:off x="5943600" y="1219200"/>
            <a:ext cx="3048000" cy="2438400"/>
          </a:xfrm>
          <a:prstGeom prst="rect">
            <a:avLst/>
          </a:prstGeom>
          <a:no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59EE3592-96F4-4526-9DCD-01D2DB4FCD8E}" type="slidenum">
              <a:rPr lang="en-US"/>
              <a:pPr>
                <a:defRPr/>
              </a:pPr>
              <a:t>23</a:t>
            </a:fld>
            <a:endParaRPr lang="en-US" dirty="0"/>
          </a:p>
        </p:txBody>
      </p:sp>
      <p:sp>
        <p:nvSpPr>
          <p:cNvPr id="64515" name="Title 1"/>
          <p:cNvSpPr>
            <a:spLocks noGrp="1"/>
          </p:cNvSpPr>
          <p:nvPr>
            <p:ph type="title" idx="4294967295"/>
          </p:nvPr>
        </p:nvSpPr>
        <p:spPr>
          <a:xfrm>
            <a:off x="457200" y="2438400"/>
            <a:ext cx="8229600" cy="1143000"/>
          </a:xfrm>
        </p:spPr>
        <p:txBody>
          <a:bodyPr/>
          <a:lstStyle/>
          <a:p>
            <a:pPr eaLnBrk="1" hangingPunct="1"/>
            <a:r>
              <a:rPr lang="en-US" smtClean="0">
                <a:latin typeface="Arial" pitchFamily="34" charset="0"/>
                <a:cs typeface="Arial" pitchFamily="34" charset="0"/>
              </a:rPr>
              <a:t>Course Structure &amp; Contents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C021BCE3-0200-49DA-98EC-E984492987A5}" type="slidenum">
              <a:rPr lang="en-US"/>
              <a:pPr>
                <a:defRPr/>
              </a:pPr>
              <a:t>24</a:t>
            </a:fld>
            <a:endParaRPr lang="en-US" dirty="0"/>
          </a:p>
        </p:txBody>
      </p:sp>
      <p:sp>
        <p:nvSpPr>
          <p:cNvPr id="6" name="TextBox 5"/>
          <p:cNvSpPr txBox="1"/>
          <p:nvPr/>
        </p:nvSpPr>
        <p:spPr>
          <a:xfrm>
            <a:off x="685800" y="1371600"/>
            <a:ext cx="8077200" cy="5078313"/>
          </a:xfrm>
          <a:prstGeom prst="rect">
            <a:avLst/>
          </a:prstGeom>
          <a:noFill/>
        </p:spPr>
        <p:txBody>
          <a:bodyPr>
            <a:spAutoFit/>
          </a:bodyPr>
          <a:lstStyle/>
          <a:p>
            <a:pPr marL="169863" indent="-169863" fontAlgn="auto">
              <a:spcBef>
                <a:spcPts val="0"/>
              </a:spcBef>
              <a:spcAft>
                <a:spcPts val="0"/>
              </a:spcAft>
              <a:defRPr/>
            </a:pPr>
            <a:r>
              <a:rPr lang="en-US" sz="1800" u="sng" dirty="0">
                <a:cs typeface="Arial" pitchFamily="34" charset="0"/>
              </a:rPr>
              <a:t>Main learning material:</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6 main modules (lectures)</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2 interactive assignments</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4 interactive &amp; animated presentations</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MOVI software</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Textbook “</a:t>
            </a:r>
            <a:r>
              <a:rPr lang="en-US" sz="1800" i="1" dirty="0">
                <a:solidFill>
                  <a:schemeClr val="tx2">
                    <a:lumMod val="75000"/>
                  </a:schemeClr>
                </a:solidFill>
                <a:cs typeface="Arial" pitchFamily="34" charset="0"/>
              </a:rPr>
              <a:t>Multicriteria Analysis in Engineering</a:t>
            </a:r>
            <a:r>
              <a:rPr lang="en-US" sz="1800" dirty="0" smtClean="0">
                <a:solidFill>
                  <a:schemeClr val="tx2">
                    <a:lumMod val="75000"/>
                  </a:schemeClr>
                </a:solidFill>
                <a:cs typeface="Arial" pitchFamily="34" charset="0"/>
              </a:rPr>
              <a:t>”</a:t>
            </a:r>
          </a:p>
          <a:p>
            <a:pPr marL="169863" indent="-169863" fontAlgn="auto">
              <a:spcBef>
                <a:spcPts val="0"/>
              </a:spcBef>
              <a:spcAft>
                <a:spcPts val="0"/>
              </a:spcAft>
              <a:buFont typeface="Arial" pitchFamily="34" charset="0"/>
              <a:buChar char="•"/>
              <a:defRPr/>
            </a:pPr>
            <a:r>
              <a:rPr lang="en-US" dirty="0" smtClean="0">
                <a:solidFill>
                  <a:schemeClr val="tx2">
                    <a:lumMod val="75000"/>
                  </a:schemeClr>
                </a:solidFill>
                <a:cs typeface="Arial" pitchFamily="34" charset="0"/>
              </a:rPr>
              <a:t>Textbook “</a:t>
            </a:r>
            <a:r>
              <a:rPr lang="en-US" i="1" dirty="0" smtClean="0">
                <a:solidFill>
                  <a:schemeClr val="tx2">
                    <a:lumMod val="75000"/>
                  </a:schemeClr>
                </a:solidFill>
                <a:cs typeface="Arial" pitchFamily="34" charset="0"/>
              </a:rPr>
              <a:t>The Parameter Space Investigation </a:t>
            </a:r>
          </a:p>
          <a:p>
            <a:pPr marL="169863" indent="-169863" fontAlgn="auto">
              <a:spcBef>
                <a:spcPts val="0"/>
              </a:spcBef>
              <a:spcAft>
                <a:spcPts val="0"/>
              </a:spcAft>
              <a:defRPr/>
            </a:pPr>
            <a:r>
              <a:rPr lang="en-US" i="1" dirty="0" smtClean="0">
                <a:solidFill>
                  <a:schemeClr val="tx2">
                    <a:lumMod val="75000"/>
                  </a:schemeClr>
                </a:solidFill>
                <a:cs typeface="Arial" pitchFamily="34" charset="0"/>
              </a:rPr>
              <a:t>    Method Toolkit</a:t>
            </a:r>
            <a:r>
              <a:rPr lang="en-US" dirty="0" smtClean="0">
                <a:solidFill>
                  <a:schemeClr val="tx2">
                    <a:lumMod val="75000"/>
                  </a:schemeClr>
                </a:solidFill>
                <a:cs typeface="Arial" pitchFamily="34" charset="0"/>
              </a:rPr>
              <a:t>”</a:t>
            </a:r>
            <a:endParaRPr lang="en-US" sz="1800" dirty="0">
              <a:solidFill>
                <a:schemeClr val="tx2">
                  <a:lumMod val="75000"/>
                </a:schemeClr>
              </a:solidFill>
              <a:cs typeface="Arial" pitchFamily="34" charset="0"/>
            </a:endParaRP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PowerPoint presentations</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Online tutorials</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Research articles</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Access to materials of the short course (I will talk about it further)</a:t>
            </a:r>
          </a:p>
          <a:p>
            <a:pPr marL="169863" indent="-169863" fontAlgn="auto">
              <a:spcBef>
                <a:spcPts val="0"/>
              </a:spcBef>
              <a:spcAft>
                <a:spcPts val="0"/>
              </a:spcAft>
              <a:buFont typeface="Arial" pitchFamily="34" charset="0"/>
              <a:buChar char="•"/>
              <a:defRPr/>
            </a:pPr>
            <a:endParaRPr lang="en-US" sz="1800" dirty="0">
              <a:cs typeface="Arial" pitchFamily="34" charset="0"/>
            </a:endParaRPr>
          </a:p>
          <a:p>
            <a:pPr marL="169863" indent="-169863" fontAlgn="auto">
              <a:spcBef>
                <a:spcPts val="0"/>
              </a:spcBef>
              <a:spcAft>
                <a:spcPts val="0"/>
              </a:spcAft>
              <a:defRPr/>
            </a:pPr>
            <a:r>
              <a:rPr lang="en-US" sz="1800" u="sng" dirty="0">
                <a:cs typeface="Arial" pitchFamily="34" charset="0"/>
              </a:rPr>
              <a:t>Assessment is based on:</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3 projects (two mandatory and one extra-credit)</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4 homework assignments </a:t>
            </a:r>
            <a:r>
              <a:rPr lang="en-US" sz="1800" dirty="0" smtClean="0">
                <a:solidFill>
                  <a:schemeClr val="tx2">
                    <a:lumMod val="75000"/>
                  </a:schemeClr>
                </a:solidFill>
                <a:cs typeface="Arial" pitchFamily="34" charset="0"/>
              </a:rPr>
              <a:t>and 5 quizzes </a:t>
            </a:r>
            <a:r>
              <a:rPr lang="en-US" sz="1800" dirty="0">
                <a:solidFill>
                  <a:schemeClr val="tx2">
                    <a:lumMod val="75000"/>
                  </a:schemeClr>
                </a:solidFill>
                <a:cs typeface="Arial" pitchFamily="34" charset="0"/>
              </a:rPr>
              <a:t>(some of them are extra-credit)</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Final exam</a:t>
            </a:r>
          </a:p>
          <a:p>
            <a:pPr marL="169863" indent="-169863" fontAlgn="auto">
              <a:spcBef>
                <a:spcPts val="0"/>
              </a:spcBef>
              <a:spcAft>
                <a:spcPts val="0"/>
              </a:spcAft>
              <a:buFont typeface="Arial" pitchFamily="34" charset="0"/>
              <a:buChar char="•"/>
              <a:defRPr/>
            </a:pPr>
            <a:r>
              <a:rPr lang="en-US" sz="1800" dirty="0">
                <a:solidFill>
                  <a:schemeClr val="tx2">
                    <a:lumMod val="75000"/>
                  </a:schemeClr>
                </a:solidFill>
                <a:cs typeface="Arial" pitchFamily="34" charset="0"/>
              </a:rPr>
              <a:t>Participation in the discussion board forums</a:t>
            </a:r>
          </a:p>
        </p:txBody>
      </p:sp>
      <p:sp>
        <p:nvSpPr>
          <p:cNvPr id="65540" name="Title 1"/>
          <p:cNvSpPr>
            <a:spLocks noGrp="1"/>
          </p:cNvSpPr>
          <p:nvPr>
            <p:ph type="title" idx="4294967295"/>
          </p:nvPr>
        </p:nvSpPr>
        <p:spPr>
          <a:xfrm>
            <a:off x="457200" y="76200"/>
            <a:ext cx="8229600" cy="1143000"/>
          </a:xfrm>
        </p:spPr>
        <p:txBody>
          <a:bodyPr/>
          <a:lstStyle/>
          <a:p>
            <a:pPr eaLnBrk="1" hangingPunct="1"/>
            <a:r>
              <a:rPr lang="en-US" sz="4000" dirty="0" smtClean="0">
                <a:latin typeface="Arial" pitchFamily="34" charset="0"/>
                <a:cs typeface="Arial" pitchFamily="34" charset="0"/>
              </a:rPr>
              <a:t>Course Overview</a:t>
            </a:r>
          </a:p>
        </p:txBody>
      </p:sp>
      <p:pic>
        <p:nvPicPr>
          <p:cNvPr id="65541" name="Picture 1"/>
          <p:cNvPicPr>
            <a:picLocks noChangeAspect="1" noChangeArrowheads="1"/>
          </p:cNvPicPr>
          <p:nvPr/>
        </p:nvPicPr>
        <p:blipFill>
          <a:blip r:embed="rId2" cstate="print"/>
          <a:srcRect/>
          <a:stretch>
            <a:fillRect/>
          </a:stretch>
        </p:blipFill>
        <p:spPr bwMode="auto">
          <a:xfrm>
            <a:off x="6248400" y="1371600"/>
            <a:ext cx="2362200" cy="206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pPr>
              <a:defRPr/>
            </a:pPr>
            <a:fld id="{A23DFA35-978A-41C8-BFCF-9A665B4E0F59}" type="slidenum">
              <a:rPr lang="en-US"/>
              <a:pPr>
                <a:defRPr/>
              </a:pPr>
              <a:t>25</a:t>
            </a:fld>
            <a:endParaRPr lang="en-US" dirty="0"/>
          </a:p>
        </p:txBody>
      </p:sp>
      <p:sp>
        <p:nvSpPr>
          <p:cNvPr id="66563" name="Title 1"/>
          <p:cNvSpPr>
            <a:spLocks noGrp="1"/>
          </p:cNvSpPr>
          <p:nvPr>
            <p:ph type="title" idx="4294967295"/>
          </p:nvPr>
        </p:nvSpPr>
        <p:spPr>
          <a:xfrm>
            <a:off x="457200" y="228600"/>
            <a:ext cx="8229600" cy="1143000"/>
          </a:xfrm>
        </p:spPr>
        <p:txBody>
          <a:bodyPr/>
          <a:lstStyle/>
          <a:p>
            <a:pPr eaLnBrk="1" hangingPunct="1"/>
            <a:r>
              <a:rPr lang="en-US" sz="4000" smtClean="0">
                <a:latin typeface="Arial" pitchFamily="34" charset="0"/>
                <a:cs typeface="Arial" pitchFamily="34" charset="0"/>
              </a:rPr>
              <a:t>Main Modules</a:t>
            </a:r>
          </a:p>
        </p:txBody>
      </p:sp>
      <p:graphicFrame>
        <p:nvGraphicFramePr>
          <p:cNvPr id="5" name="Group 40"/>
          <p:cNvGraphicFramePr>
            <a:graphicFrameLocks/>
          </p:cNvGraphicFramePr>
          <p:nvPr/>
        </p:nvGraphicFramePr>
        <p:xfrm>
          <a:off x="228600" y="1981200"/>
          <a:ext cx="6934200" cy="3794441"/>
        </p:xfrm>
        <a:graphic>
          <a:graphicData uri="http://schemas.openxmlformats.org/drawingml/2006/table">
            <a:tbl>
              <a:tblPr/>
              <a:tblGrid>
                <a:gridCol w="6934200"/>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Module 1: </a:t>
                      </a:r>
                      <a:r>
                        <a:rPr kumimoji="0" lang="en-US" sz="1800" b="1" i="1" u="none" strike="noStrike" cap="none" normalizeH="0" baseline="0" dirty="0" smtClean="0">
                          <a:ln>
                            <a:noFill/>
                          </a:ln>
                          <a:solidFill>
                            <a:srgbClr val="FF3300"/>
                          </a:solidFill>
                          <a:effectLst/>
                          <a:latin typeface="Arial" charset="0"/>
                        </a:rPr>
                        <a:t>Introduction: The Best Solutions and Where to Look for Them</a:t>
                      </a:r>
                      <a:r>
                        <a:rPr kumimoji="0" lang="en-US" sz="1800" b="0" i="1" u="none" strike="noStrike" cap="none" normalizeH="0" baseline="0" dirty="0" smtClean="0">
                          <a:ln>
                            <a:noFill/>
                          </a:ln>
                          <a:solidFill>
                            <a:srgbClr val="FF3300"/>
                          </a:solidFill>
                          <a:effectLst/>
                          <a:latin typeface="Arial"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175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Arial" charset="0"/>
                          <a:ea typeface="+mn-ea"/>
                          <a:cs typeface="+mn-cs"/>
                        </a:rPr>
                        <a:t>Module 2: </a:t>
                      </a:r>
                      <a:r>
                        <a:rPr kumimoji="0" lang="en-US" sz="1800" b="1" i="1" u="none" strike="noStrike" cap="none" normalizeH="0" baseline="0" dirty="0" smtClean="0">
                          <a:ln>
                            <a:noFill/>
                          </a:ln>
                          <a:solidFill>
                            <a:srgbClr val="00B0F0"/>
                          </a:solidFill>
                          <a:effectLst/>
                          <a:latin typeface="Arial" charset="0"/>
                        </a:rPr>
                        <a:t>Multicriteria Optimization and Parameter Space Investigation Method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Arial" charset="0"/>
                          <a:ea typeface="+mn-ea"/>
                          <a:cs typeface="+mn-cs"/>
                        </a:rPr>
                        <a:t>Module 3: </a:t>
                      </a:r>
                      <a:r>
                        <a:rPr kumimoji="0" lang="en-US" sz="1800" b="1" i="1" u="none" strike="noStrike" cap="none" normalizeH="0" baseline="0" dirty="0" smtClean="0">
                          <a:ln>
                            <a:noFill/>
                          </a:ln>
                          <a:solidFill>
                            <a:schemeClr val="accent2">
                              <a:lumMod val="75000"/>
                            </a:schemeClr>
                          </a:solidFill>
                          <a:effectLst/>
                          <a:latin typeface="Arial" charset="0"/>
                        </a:rPr>
                        <a:t>MOVI (Multicriteria Optimization and Vector Identification) Software Package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3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Arial" charset="0"/>
                          <a:ea typeface="+mn-ea"/>
                          <a:cs typeface="+mn-cs"/>
                        </a:rPr>
                        <a:t>Module 4: </a:t>
                      </a:r>
                      <a:r>
                        <a:rPr kumimoji="0" lang="en-US" altLang="zh-CN" sz="1800" b="1" i="1" u="none" strike="noStrike" cap="none" normalizeH="0" baseline="0" dirty="0" smtClean="0">
                          <a:ln>
                            <a:noFill/>
                          </a:ln>
                          <a:solidFill>
                            <a:srgbClr val="00FF00"/>
                          </a:solidFill>
                          <a:effectLst/>
                          <a:latin typeface="Arial" charset="0"/>
                          <a:ea typeface="宋体" pitchFamily="2" charset="-122"/>
                        </a:rPr>
                        <a:t>Multicriteria Design</a:t>
                      </a:r>
                      <a:endParaRPr kumimoji="0" lang="en-US" sz="1800" b="1" i="1" u="none" strike="noStrike" cap="none" normalizeH="0" baseline="0" dirty="0" smtClean="0">
                        <a:ln>
                          <a:noFill/>
                        </a:ln>
                        <a:solidFill>
                          <a:srgbClr val="00FF00"/>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11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Arial" charset="0"/>
                          <a:ea typeface="+mn-ea"/>
                          <a:cs typeface="+mn-cs"/>
                        </a:rPr>
                        <a:t>Module 5: </a:t>
                      </a:r>
                      <a:r>
                        <a:rPr kumimoji="0" lang="en-US" sz="1800" b="1" i="1" u="none" strike="noStrike" cap="none" normalizeH="0" baseline="0" dirty="0" smtClean="0">
                          <a:ln>
                            <a:noFill/>
                          </a:ln>
                          <a:solidFill>
                            <a:srgbClr val="6666FF"/>
                          </a:solidFill>
                          <a:effectLst/>
                          <a:latin typeface="Arial" charset="0"/>
                        </a:rPr>
                        <a:t>Multicriteria 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54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Arial" charset="0"/>
                          <a:ea typeface="+mn-ea"/>
                          <a:cs typeface="+mn-cs"/>
                        </a:rPr>
                        <a:t>Module 6: </a:t>
                      </a:r>
                      <a:r>
                        <a:rPr kumimoji="0" lang="en-US" sz="1800" b="1" i="1" u="none" strike="noStrike" cap="none" normalizeH="0" baseline="0" dirty="0" smtClean="0">
                          <a:ln>
                            <a:noFill/>
                          </a:ln>
                          <a:solidFill>
                            <a:srgbClr val="808000"/>
                          </a:solidFill>
                          <a:effectLst/>
                          <a:latin typeface="Arial" charset="0"/>
                        </a:rPr>
                        <a:t>Other Multicriteria Problems: Large-Scale Systems, Design of Controlled Engineering Systems, Multicriteria Analysis When Mathematical Model is Not Available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66580" name="TextBox 5"/>
          <p:cNvSpPr txBox="1">
            <a:spLocks noChangeArrowheads="1"/>
          </p:cNvSpPr>
          <p:nvPr/>
        </p:nvSpPr>
        <p:spPr bwMode="auto">
          <a:xfrm>
            <a:off x="152400" y="1371600"/>
            <a:ext cx="4627563" cy="400050"/>
          </a:xfrm>
          <a:prstGeom prst="rect">
            <a:avLst/>
          </a:prstGeom>
          <a:noFill/>
          <a:ln w="9525">
            <a:noFill/>
            <a:miter lim="800000"/>
            <a:headEnd/>
            <a:tailEnd/>
          </a:ln>
        </p:spPr>
        <p:txBody>
          <a:bodyPr wrap="none">
            <a:spAutoFit/>
          </a:bodyPr>
          <a:lstStyle/>
          <a:p>
            <a:r>
              <a:rPr lang="en-US">
                <a:cs typeface="Arial" pitchFamily="34" charset="0"/>
              </a:rPr>
              <a:t>The course consists of 6 main modules</a:t>
            </a:r>
          </a:p>
        </p:txBody>
      </p:sp>
      <p:grpSp>
        <p:nvGrpSpPr>
          <p:cNvPr id="2" name="Group 31"/>
          <p:cNvGrpSpPr>
            <a:grpSpLocks/>
          </p:cNvGrpSpPr>
          <p:nvPr/>
        </p:nvGrpSpPr>
        <p:grpSpPr bwMode="auto">
          <a:xfrm>
            <a:off x="282575" y="2590800"/>
            <a:ext cx="8686800" cy="3829050"/>
            <a:chOff x="457200" y="2590800"/>
            <a:chExt cx="8686800" cy="3829110"/>
          </a:xfrm>
        </p:grpSpPr>
        <p:sp>
          <p:nvSpPr>
            <p:cNvPr id="7" name="TextBox 6"/>
            <p:cNvSpPr txBox="1"/>
            <p:nvPr/>
          </p:nvSpPr>
          <p:spPr>
            <a:xfrm>
              <a:off x="7794625" y="2590800"/>
              <a:ext cx="1349375" cy="615960"/>
            </a:xfrm>
            <a:prstGeom prst="rect">
              <a:avLst/>
            </a:prstGeom>
            <a:ln>
              <a:solidFill>
                <a:srgbClr val="00B0F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sz="1800" dirty="0">
                  <a:latin typeface="Arial" pitchFamily="34" charset="0"/>
                  <a:cs typeface="Arial" pitchFamily="34" charset="0"/>
                </a:rPr>
                <a:t>Project 1</a:t>
              </a:r>
            </a:p>
            <a:p>
              <a:pPr fontAlgn="auto">
                <a:spcBef>
                  <a:spcPts val="0"/>
                </a:spcBef>
                <a:spcAft>
                  <a:spcPts val="0"/>
                </a:spcAft>
                <a:defRPr/>
              </a:pPr>
              <a:r>
                <a:rPr lang="en-US" sz="1600" dirty="0">
                  <a:latin typeface="Arial" pitchFamily="34" charset="0"/>
                  <a:cs typeface="Arial" pitchFamily="34" charset="0"/>
                </a:rPr>
                <a:t>(extra-credit)</a:t>
              </a:r>
            </a:p>
          </p:txBody>
        </p:sp>
        <p:cxnSp>
          <p:nvCxnSpPr>
            <p:cNvPr id="11" name="Straight Arrow Connector 10"/>
            <p:cNvCxnSpPr>
              <a:stCxn id="7" idx="1"/>
            </p:cNvCxnSpPr>
            <p:nvPr/>
          </p:nvCxnSpPr>
          <p:spPr>
            <a:xfrm rot="10800000">
              <a:off x="7337425" y="2895605"/>
              <a:ext cx="457200" cy="3175"/>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7870825" y="3505214"/>
              <a:ext cx="1093788" cy="369894"/>
            </a:xfrm>
            <a:prstGeom prst="rect">
              <a:avLst/>
            </a:prstGeom>
            <a:ln>
              <a:solidFill>
                <a:schemeClr val="accent2">
                  <a:lumMod val="7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sz="1800" dirty="0">
                  <a:latin typeface="Arial" pitchFamily="34" charset="0"/>
                  <a:cs typeface="Arial" pitchFamily="34" charset="0"/>
                </a:rPr>
                <a:t>Project 2</a:t>
              </a:r>
            </a:p>
          </p:txBody>
        </p:sp>
        <p:cxnSp>
          <p:nvCxnSpPr>
            <p:cNvPr id="13" name="Straight Arrow Connector 12"/>
            <p:cNvCxnSpPr/>
            <p:nvPr/>
          </p:nvCxnSpPr>
          <p:spPr>
            <a:xfrm rot="10800000">
              <a:off x="7337425" y="3657617"/>
              <a:ext cx="533400" cy="1588"/>
            </a:xfrm>
            <a:prstGeom prst="straightConnector1">
              <a:avLst/>
            </a:prstGeom>
            <a:ln>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7870825" y="4343427"/>
              <a:ext cx="901700" cy="63501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1700">
                  <a:solidFill>
                    <a:srgbClr val="17375E"/>
                  </a:solidFill>
                  <a:latin typeface="Arial" pitchFamily="34" charset="0"/>
                  <a:cs typeface="Arial" pitchFamily="34" charset="0"/>
                </a:rPr>
                <a:t>Final</a:t>
              </a:r>
            </a:p>
            <a:p>
              <a:pPr>
                <a:defRPr/>
              </a:pPr>
              <a:r>
                <a:rPr lang="en-US" sz="1700">
                  <a:solidFill>
                    <a:srgbClr val="17375E"/>
                  </a:solidFill>
                  <a:latin typeface="Arial" pitchFamily="34" charset="0"/>
                  <a:cs typeface="Arial" pitchFamily="34" charset="0"/>
                </a:rPr>
                <a:t>Project</a:t>
              </a:r>
            </a:p>
          </p:txBody>
        </p:sp>
        <p:cxnSp>
          <p:nvCxnSpPr>
            <p:cNvPr id="15" name="Straight Arrow Connector 14"/>
            <p:cNvCxnSpPr/>
            <p:nvPr/>
          </p:nvCxnSpPr>
          <p:spPr>
            <a:xfrm rot="10800000">
              <a:off x="7337425" y="4267226"/>
              <a:ext cx="533400" cy="228604"/>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14" idx="1"/>
            </p:cNvCxnSpPr>
            <p:nvPr/>
          </p:nvCxnSpPr>
          <p:spPr>
            <a:xfrm rot="10800000">
              <a:off x="7337425" y="4648232"/>
              <a:ext cx="533400" cy="19050"/>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7337425" y="4876836"/>
              <a:ext cx="533400" cy="457207"/>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66590" name="TextBox 30"/>
            <p:cNvSpPr txBox="1">
              <a:spLocks noChangeArrowheads="1"/>
            </p:cNvSpPr>
            <p:nvPr/>
          </p:nvSpPr>
          <p:spPr bwMode="auto">
            <a:xfrm>
              <a:off x="457200" y="6019800"/>
              <a:ext cx="6062878" cy="400110"/>
            </a:xfrm>
            <a:prstGeom prst="rect">
              <a:avLst/>
            </a:prstGeom>
            <a:noFill/>
            <a:ln w="9525">
              <a:noFill/>
              <a:miter lim="800000"/>
              <a:headEnd/>
              <a:tailEnd/>
            </a:ln>
          </p:spPr>
          <p:txBody>
            <a:bodyPr wrap="none">
              <a:spAutoFit/>
            </a:bodyPr>
            <a:lstStyle/>
            <a:p>
              <a:r>
                <a:rPr lang="en-US">
                  <a:cs typeface="Arial" pitchFamily="34" charset="0"/>
                </a:rPr>
                <a:t>and 3 projects (two mandatory and one extra-credit)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E84FAA20-3E43-42F4-900A-4AF125C11406}" type="slidenum">
              <a:rPr lang="en-US"/>
              <a:pPr>
                <a:defRPr/>
              </a:pPr>
              <a:t>26</a:t>
            </a:fld>
            <a:endParaRPr lang="en-US" dirty="0"/>
          </a:p>
        </p:txBody>
      </p:sp>
      <p:graphicFrame>
        <p:nvGraphicFramePr>
          <p:cNvPr id="5164" name="Group 44"/>
          <p:cNvGraphicFramePr>
            <a:graphicFrameLocks noGrp="1"/>
          </p:cNvGraphicFramePr>
          <p:nvPr/>
        </p:nvGraphicFramePr>
        <p:xfrm>
          <a:off x="533400" y="1600200"/>
          <a:ext cx="8229600" cy="4029393"/>
        </p:xfrm>
        <a:graphic>
          <a:graphicData uri="http://schemas.openxmlformats.org/drawingml/2006/table">
            <a:tbl>
              <a:tblPr/>
              <a:tblGrid>
                <a:gridCol w="8229600"/>
              </a:tblGrid>
              <a:tr h="1031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Arial" pitchFamily="34" charset="0"/>
                        </a:rPr>
                        <a:t>Project 1 </a:t>
                      </a:r>
                      <a:r>
                        <a:rPr kumimoji="0" lang="en-US" sz="2400" b="0" i="0" u="none" strike="noStrike" cap="none" normalizeH="0" baseline="0" smtClean="0">
                          <a:ln>
                            <a:noFill/>
                          </a:ln>
                          <a:solidFill>
                            <a:srgbClr val="A6A6A6"/>
                          </a:solidFill>
                          <a:effectLst/>
                          <a:latin typeface="Arial" pitchFamily="34" charset="0"/>
                        </a:rPr>
                        <a:t>(extra-credit)</a:t>
                      </a:r>
                      <a:r>
                        <a:rPr kumimoji="0" lang="en-US" sz="2400" b="0" i="0" u="none" strike="noStrike" cap="none" normalizeH="0" baseline="0" smtClean="0">
                          <a:ln>
                            <a:noFill/>
                          </a:ln>
                          <a:solidFill>
                            <a:schemeClr val="tx1"/>
                          </a:solidFill>
                          <a:effectLst/>
                          <a:latin typeface="Arial" pitchFamily="34" charset="0"/>
                        </a:rPr>
                        <a:t>: </a:t>
                      </a:r>
                      <a:r>
                        <a:rPr kumimoji="0" lang="en-US" sz="1800" b="0" i="0" u="none" strike="noStrike" cap="none" normalizeH="0" baseline="0" smtClean="0">
                          <a:ln>
                            <a:noFill/>
                          </a:ln>
                          <a:solidFill>
                            <a:srgbClr val="0000FF"/>
                          </a:solidFill>
                          <a:effectLst/>
                          <a:latin typeface="Arial" pitchFamily="34" charset="0"/>
                        </a:rPr>
                        <a:t>The goal of this project is to study the process of construction of feasible and Pareto sets based on LP sequences and random number generator.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87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Arial" pitchFamily="34" charset="0"/>
                        </a:rPr>
                        <a:t>Project 2</a:t>
                      </a:r>
                      <a:r>
                        <a:rPr kumimoji="0" lang="en-US" sz="2400" b="0" i="0" u="none" strike="noStrike" cap="none" normalizeH="0" baseline="0" smtClean="0">
                          <a:ln>
                            <a:noFill/>
                          </a:ln>
                          <a:solidFill>
                            <a:schemeClr val="tx1"/>
                          </a:solidFill>
                          <a:effectLst/>
                          <a:latin typeface="Arial" pitchFamily="34" charset="0"/>
                        </a:rPr>
                        <a:t>: </a:t>
                      </a:r>
                      <a:r>
                        <a:rPr kumimoji="0" lang="en-US" sz="1800" b="0" i="0" u="none" strike="noStrike" cap="none" normalizeH="0" baseline="0" smtClean="0">
                          <a:ln>
                            <a:noFill/>
                          </a:ln>
                          <a:solidFill>
                            <a:srgbClr val="E46C0A"/>
                          </a:solidFill>
                          <a:effectLst/>
                          <a:latin typeface="Arial" pitchFamily="34" charset="0"/>
                        </a:rPr>
                        <a:t>The goals of this project are: (i) to learn how to construct feasible and Pareto sets, to perform their analysis and to choose the most preferable solution and (ii) to learn how to improve feasible and Pareto optimal solutions by means of correcting constraints of the design variables. This project is performed using MOVI software system.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43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Arial" pitchFamily="34" charset="0"/>
                        </a:rPr>
                        <a:t>Final Project</a:t>
                      </a:r>
                      <a:r>
                        <a:rPr kumimoji="0" lang="en-US" sz="2400" b="0" i="1" u="none" strike="noStrike" cap="none" normalizeH="0" baseline="0" smtClean="0">
                          <a:ln>
                            <a:noFill/>
                          </a:ln>
                          <a:solidFill>
                            <a:schemeClr val="tx1"/>
                          </a:solidFill>
                          <a:effectLst/>
                          <a:latin typeface="Arial" pitchFamily="34" charset="0"/>
                        </a:rPr>
                        <a:t>: </a:t>
                      </a:r>
                      <a:r>
                        <a:rPr kumimoji="0" lang="en-US" sz="1800" b="0" i="0" u="none" strike="noStrike" cap="none" normalizeH="0" baseline="0" smtClean="0">
                          <a:ln>
                            <a:noFill/>
                          </a:ln>
                          <a:solidFill>
                            <a:srgbClr val="77933C"/>
                          </a:solidFill>
                          <a:effectLst/>
                          <a:latin typeface="Arial" pitchFamily="34" charset="0"/>
                        </a:rPr>
                        <a:t>This project is devoted</a:t>
                      </a:r>
                      <a:r>
                        <a:rPr kumimoji="0" lang="en-US" sz="2800" b="0" i="0" u="none" strike="noStrike" cap="none" normalizeH="0" baseline="0" smtClean="0">
                          <a:ln>
                            <a:noFill/>
                          </a:ln>
                          <a:solidFill>
                            <a:srgbClr val="77933C"/>
                          </a:solidFill>
                          <a:effectLst/>
                          <a:latin typeface="Arial" pitchFamily="34" charset="0"/>
                        </a:rPr>
                        <a:t> </a:t>
                      </a:r>
                      <a:r>
                        <a:rPr kumimoji="0" lang="en-US" sz="1800" b="0" i="0" u="none" strike="noStrike" cap="none" normalizeH="0" baseline="0" smtClean="0">
                          <a:ln>
                            <a:noFill/>
                          </a:ln>
                          <a:solidFill>
                            <a:srgbClr val="77933C"/>
                          </a:solidFill>
                          <a:effectLst/>
                          <a:latin typeface="Arial" pitchFamily="34" charset="0"/>
                        </a:rPr>
                        <a:t>to all topics covered in the course. </a:t>
                      </a:r>
                      <a:r>
                        <a:rPr kumimoji="0" lang="en-US" sz="1800" b="1" i="0" u="none" strike="noStrike" cap="none" normalizeH="0" baseline="0" smtClean="0">
                          <a:ln>
                            <a:noFill/>
                          </a:ln>
                          <a:solidFill>
                            <a:srgbClr val="77933C"/>
                          </a:solidFill>
                          <a:effectLst/>
                          <a:latin typeface="Arial" pitchFamily="34" charset="0"/>
                        </a:rPr>
                        <a:t>Each group of students works on the project related to their area of interest/work/research</a:t>
                      </a:r>
                      <a:r>
                        <a:rPr kumimoji="0" lang="en-US" sz="1800" b="0" i="0" u="none" strike="noStrike" cap="none" normalizeH="0" baseline="0" smtClean="0">
                          <a:ln>
                            <a:noFill/>
                          </a:ln>
                          <a:solidFill>
                            <a:srgbClr val="77933C"/>
                          </a:solidFill>
                          <a:effectLst/>
                          <a:latin typeface="Arial" pitchFamily="34" charset="0"/>
                        </a:rPr>
                        <a:t>. This project may or may not involve using MOVI software.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67597" name="Title 1"/>
          <p:cNvSpPr>
            <a:spLocks noGrp="1"/>
          </p:cNvSpPr>
          <p:nvPr>
            <p:ph type="title" idx="4294967295"/>
          </p:nvPr>
        </p:nvSpPr>
        <p:spPr>
          <a:xfrm>
            <a:off x="457200" y="228600"/>
            <a:ext cx="8229600" cy="1143000"/>
          </a:xfrm>
        </p:spPr>
        <p:txBody>
          <a:bodyPr/>
          <a:lstStyle/>
          <a:p>
            <a:pPr eaLnBrk="1" hangingPunct="1"/>
            <a:r>
              <a:rPr lang="en-US" sz="4000" smtClean="0">
                <a:latin typeface="Arial" pitchFamily="34" charset="0"/>
                <a:cs typeface="Arial" pitchFamily="34" charset="0"/>
              </a:rPr>
              <a:t>Projects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2ED01A52-A874-4AEA-B926-A0F2E5131E5F}" type="slidenum">
              <a:rPr lang="en-US"/>
              <a:pPr>
                <a:defRPr/>
              </a:pPr>
              <a:t>27</a:t>
            </a:fld>
            <a:endParaRPr lang="en-US" dirty="0"/>
          </a:p>
        </p:txBody>
      </p:sp>
      <p:sp>
        <p:nvSpPr>
          <p:cNvPr id="69635" name="Title 1"/>
          <p:cNvSpPr>
            <a:spLocks noGrp="1"/>
          </p:cNvSpPr>
          <p:nvPr>
            <p:ph type="title" idx="4294967295"/>
          </p:nvPr>
        </p:nvSpPr>
        <p:spPr>
          <a:xfrm>
            <a:off x="457200" y="228600"/>
            <a:ext cx="8229600" cy="1143000"/>
          </a:xfrm>
        </p:spPr>
        <p:txBody>
          <a:bodyPr/>
          <a:lstStyle/>
          <a:p>
            <a:pPr eaLnBrk="1" hangingPunct="1"/>
            <a:r>
              <a:rPr lang="en-US" sz="4000" dirty="0" smtClean="0">
                <a:latin typeface="Arial" pitchFamily="34" charset="0"/>
                <a:cs typeface="Arial" pitchFamily="34" charset="0"/>
              </a:rPr>
              <a:t>Key Media Elements</a:t>
            </a:r>
          </a:p>
        </p:txBody>
      </p:sp>
      <p:sp>
        <p:nvSpPr>
          <p:cNvPr id="69636" name="TextBox 5"/>
          <p:cNvSpPr txBox="1">
            <a:spLocks noChangeArrowheads="1"/>
          </p:cNvSpPr>
          <p:nvPr/>
        </p:nvSpPr>
        <p:spPr bwMode="auto">
          <a:xfrm>
            <a:off x="381000" y="1905000"/>
            <a:ext cx="8458200" cy="3416300"/>
          </a:xfrm>
          <a:prstGeom prst="rect">
            <a:avLst/>
          </a:prstGeom>
          <a:noFill/>
          <a:ln w="9525">
            <a:noFill/>
            <a:miter lim="800000"/>
            <a:headEnd/>
            <a:tailEnd/>
          </a:ln>
        </p:spPr>
        <p:txBody>
          <a:bodyPr>
            <a:spAutoFit/>
          </a:bodyPr>
          <a:lstStyle/>
          <a:p>
            <a:pPr marL="457200" indent="-457200">
              <a:buFont typeface="Calibri" pitchFamily="34" charset="0"/>
              <a:buAutoNum type="arabicPeriod"/>
            </a:pPr>
            <a:r>
              <a:rPr lang="en-US" sz="2400" dirty="0">
                <a:cs typeface="Arial" pitchFamily="34" charset="0"/>
              </a:rPr>
              <a:t>Interactive Assignment: </a:t>
            </a:r>
            <a:r>
              <a:rPr lang="en-US" sz="2400" i="1" dirty="0" err="1">
                <a:solidFill>
                  <a:srgbClr val="0000FF"/>
                </a:solidFill>
                <a:cs typeface="Arial" pitchFamily="34" charset="0"/>
              </a:rPr>
              <a:t>Multicriteria</a:t>
            </a:r>
            <a:r>
              <a:rPr lang="en-US" sz="2400" i="1" dirty="0">
                <a:solidFill>
                  <a:srgbClr val="0000FF"/>
                </a:solidFill>
                <a:cs typeface="Arial" pitchFamily="34" charset="0"/>
              </a:rPr>
              <a:t> Optimization in Action</a:t>
            </a:r>
            <a:r>
              <a:rPr lang="en-US" sz="2400" dirty="0">
                <a:cs typeface="Arial" pitchFamily="34" charset="0"/>
              </a:rPr>
              <a:t> (Module 1)</a:t>
            </a:r>
          </a:p>
          <a:p>
            <a:pPr marL="457200" indent="-457200">
              <a:buFont typeface="Calibri" pitchFamily="34" charset="0"/>
              <a:buAutoNum type="arabicPeriod"/>
            </a:pPr>
            <a:r>
              <a:rPr lang="en-US" sz="2400" dirty="0">
                <a:cs typeface="Arial" pitchFamily="34" charset="0"/>
              </a:rPr>
              <a:t>Interactive Assignment: </a:t>
            </a:r>
            <a:r>
              <a:rPr lang="en-US" sz="2400" i="1" dirty="0">
                <a:solidFill>
                  <a:srgbClr val="0000FF"/>
                </a:solidFill>
                <a:cs typeface="Arial" pitchFamily="34" charset="0"/>
              </a:rPr>
              <a:t>Mastering PSI method </a:t>
            </a:r>
            <a:r>
              <a:rPr lang="en-US" sz="2400" dirty="0">
                <a:cs typeface="Arial" pitchFamily="34" charset="0"/>
              </a:rPr>
              <a:t>(Module 2)</a:t>
            </a:r>
          </a:p>
          <a:p>
            <a:pPr marL="457200" indent="-457200">
              <a:buFont typeface="Calibri" pitchFamily="34" charset="0"/>
              <a:buAutoNum type="arabicPeriod"/>
            </a:pPr>
            <a:r>
              <a:rPr lang="en-US" sz="2400" dirty="0">
                <a:cs typeface="Arial" pitchFamily="34" charset="0"/>
              </a:rPr>
              <a:t>Intuitive Introduction to</a:t>
            </a:r>
            <a:r>
              <a:rPr lang="en-US" sz="2400" i="1" dirty="0">
                <a:solidFill>
                  <a:srgbClr val="0000FF"/>
                </a:solidFill>
                <a:cs typeface="Arial" pitchFamily="34" charset="0"/>
              </a:rPr>
              <a:t> Statement and Solution of </a:t>
            </a:r>
            <a:r>
              <a:rPr lang="en-US" sz="2400" i="1" dirty="0" err="1">
                <a:solidFill>
                  <a:srgbClr val="0000FF"/>
                </a:solidFill>
                <a:cs typeface="Arial" pitchFamily="34" charset="0"/>
              </a:rPr>
              <a:t>Multicriteria</a:t>
            </a:r>
            <a:r>
              <a:rPr lang="en-US" sz="2400" i="1" dirty="0">
                <a:solidFill>
                  <a:srgbClr val="0000FF"/>
                </a:solidFill>
                <a:cs typeface="Arial" pitchFamily="34" charset="0"/>
              </a:rPr>
              <a:t> problems by the PSI Method</a:t>
            </a:r>
            <a:r>
              <a:rPr lang="en-US" sz="2400" dirty="0">
                <a:cs typeface="Arial" pitchFamily="34" charset="0"/>
              </a:rPr>
              <a:t> (Module 2)</a:t>
            </a:r>
          </a:p>
          <a:p>
            <a:pPr marL="457200" indent="-457200">
              <a:buFont typeface="Calibri" pitchFamily="34" charset="0"/>
              <a:buAutoNum type="arabicPeriod"/>
            </a:pPr>
            <a:r>
              <a:rPr lang="en-US" sz="2400" dirty="0">
                <a:cs typeface="Arial" pitchFamily="34" charset="0"/>
              </a:rPr>
              <a:t>Animation: </a:t>
            </a:r>
            <a:r>
              <a:rPr lang="en-US" sz="2400" i="1" dirty="0">
                <a:solidFill>
                  <a:srgbClr val="0000FF"/>
                </a:solidFill>
                <a:cs typeface="Arial" pitchFamily="34" charset="0"/>
              </a:rPr>
              <a:t>The geometrical interpretation of the PSI Method </a:t>
            </a:r>
            <a:r>
              <a:rPr lang="en-US" sz="2400" dirty="0">
                <a:cs typeface="Arial" pitchFamily="34" charset="0"/>
              </a:rPr>
              <a:t>(Module 2)</a:t>
            </a:r>
          </a:p>
          <a:p>
            <a:pPr marL="457200" indent="-457200">
              <a:buFont typeface="Calibri" pitchFamily="34" charset="0"/>
              <a:buAutoNum type="arabicPeriod"/>
            </a:pPr>
            <a:r>
              <a:rPr lang="en-US" sz="2400" dirty="0">
                <a:cs typeface="Arial" pitchFamily="34" charset="0"/>
              </a:rPr>
              <a:t>Animation: </a:t>
            </a:r>
            <a:r>
              <a:rPr lang="en-US" sz="2400" i="1" dirty="0">
                <a:solidFill>
                  <a:srgbClr val="0000FF"/>
                </a:solidFill>
                <a:cs typeface="Arial" pitchFamily="34" charset="0"/>
              </a:rPr>
              <a:t>Design of Controlled Engineering Systems </a:t>
            </a:r>
            <a:endParaRPr lang="en-US" sz="2400" i="1" dirty="0" smtClean="0">
              <a:solidFill>
                <a:srgbClr val="0000FF"/>
              </a:solidFill>
              <a:cs typeface="Arial" pitchFamily="34" charset="0"/>
            </a:endParaRPr>
          </a:p>
          <a:p>
            <a:pPr marL="457200" indent="-457200"/>
            <a:r>
              <a:rPr lang="en-US" sz="2400" i="1" dirty="0" smtClean="0">
                <a:solidFill>
                  <a:srgbClr val="0000FF"/>
                </a:solidFill>
                <a:cs typeface="Arial" pitchFamily="34" charset="0"/>
              </a:rPr>
              <a:t>      </a:t>
            </a:r>
            <a:r>
              <a:rPr lang="en-US" sz="2400" dirty="0" smtClean="0">
                <a:cs typeface="Arial" pitchFamily="34" charset="0"/>
              </a:rPr>
              <a:t>(</a:t>
            </a:r>
            <a:r>
              <a:rPr lang="en-US" sz="2400" dirty="0">
                <a:cs typeface="Arial" pitchFamily="34" charset="0"/>
              </a:rPr>
              <a:t>Module 6)</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8E465510-7A00-41CB-A181-79CA16665848}" type="slidenum">
              <a:rPr lang="en-US"/>
              <a:pPr>
                <a:defRPr/>
              </a:pPr>
              <a:t>28</a:t>
            </a:fld>
            <a:endParaRPr lang="en-US" dirty="0"/>
          </a:p>
        </p:txBody>
      </p:sp>
      <p:sp>
        <p:nvSpPr>
          <p:cNvPr id="68611" name="Title 1"/>
          <p:cNvSpPr>
            <a:spLocks noGrp="1"/>
          </p:cNvSpPr>
          <p:nvPr>
            <p:ph type="title" idx="4294967295"/>
          </p:nvPr>
        </p:nvSpPr>
        <p:spPr>
          <a:xfrm>
            <a:off x="457200" y="2133600"/>
            <a:ext cx="8229600" cy="2667000"/>
          </a:xfrm>
        </p:spPr>
        <p:txBody>
          <a:bodyPr/>
          <a:lstStyle/>
          <a:p>
            <a:pPr eaLnBrk="1" hangingPunct="1"/>
            <a:r>
              <a:rPr lang="en-US" smtClean="0">
                <a:latin typeface="Arial" pitchFamily="34" charset="0"/>
                <a:cs typeface="Arial" pitchFamily="34" charset="0"/>
              </a:rPr>
              <a:t>Online Demonstration of the Course and Some of Its Media Elements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E1789FAE-8DE6-4E08-81C6-05F369A4D810}" type="slidenum">
              <a:rPr lang="en-US"/>
              <a:pPr>
                <a:defRPr/>
              </a:pPr>
              <a:t>29</a:t>
            </a:fld>
            <a:endParaRPr lang="en-US" dirty="0"/>
          </a:p>
        </p:txBody>
      </p:sp>
      <p:sp>
        <p:nvSpPr>
          <p:cNvPr id="2" name="Title 1"/>
          <p:cNvSpPr>
            <a:spLocks noGrp="1"/>
          </p:cNvSpPr>
          <p:nvPr>
            <p:ph type="title" idx="4294967295"/>
          </p:nvPr>
        </p:nvSpPr>
        <p:spPr>
          <a:xfrm>
            <a:off x="457200" y="2438400"/>
            <a:ext cx="8229600" cy="1143000"/>
          </a:xfrm>
        </p:spPr>
        <p:txBody>
          <a:bodyPr rtlCol="0">
            <a:normAutofit fontScale="90000"/>
          </a:bodyPr>
          <a:lstStyle/>
          <a:p>
            <a:pPr eaLnBrk="1" fontAlgn="auto" hangingPunct="1">
              <a:spcAft>
                <a:spcPts val="0"/>
              </a:spcAft>
              <a:defRPr/>
            </a:pPr>
            <a:r>
              <a:rPr lang="en-US" kern="1200" dirty="0">
                <a:latin typeface="Arial" pitchFamily="34" charset="0"/>
                <a:cs typeface="Arial" pitchFamily="34" charset="0"/>
              </a:rPr>
              <a:t>Overview of Student Final Projects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457200" y="1066800"/>
            <a:ext cx="8229600" cy="1219200"/>
          </a:xfrm>
          <a:noFill/>
          <a:ln/>
        </p:spPr>
        <p:txBody>
          <a:bodyPr>
            <a:normAutofit fontScale="92500" lnSpcReduction="20000"/>
          </a:bodyPr>
          <a:lstStyle/>
          <a:p>
            <a:pPr algn="ctr">
              <a:buFont typeface="Arial" charset="0"/>
              <a:buNone/>
            </a:pPr>
            <a:r>
              <a:rPr lang="en-US" sz="4400" smtClean="0"/>
              <a:t>What is This Course About and </a:t>
            </a:r>
          </a:p>
          <a:p>
            <a:pPr algn="ctr">
              <a:buFont typeface="Arial" charset="0"/>
              <a:buNone/>
            </a:pPr>
            <a:r>
              <a:rPr lang="en-US" sz="4400" smtClean="0"/>
              <a:t>Why It is Important? </a:t>
            </a:r>
          </a:p>
        </p:txBody>
      </p:sp>
      <p:sp>
        <p:nvSpPr>
          <p:cNvPr id="62467" name="Text Box 3"/>
          <p:cNvSpPr txBox="1">
            <a:spLocks noChangeArrowheads="1"/>
          </p:cNvSpPr>
          <p:nvPr/>
        </p:nvSpPr>
        <p:spPr bwMode="auto">
          <a:xfrm>
            <a:off x="2000250" y="3487738"/>
            <a:ext cx="5292725" cy="2349500"/>
          </a:xfrm>
          <a:prstGeom prst="rect">
            <a:avLst/>
          </a:prstGeom>
          <a:noFill/>
          <a:ln w="9525">
            <a:noFill/>
            <a:miter lim="800000"/>
            <a:headEnd/>
            <a:tailEnd/>
          </a:ln>
          <a:effectLst/>
        </p:spPr>
        <p:txBody>
          <a:bodyPr>
            <a:spAutoFit/>
          </a:bodyPr>
          <a:lstStyle/>
          <a:p>
            <a:pPr algn="ctr"/>
            <a:r>
              <a:rPr lang="en-US" sz="2800"/>
              <a:t>Or</a:t>
            </a:r>
          </a:p>
          <a:p>
            <a:pPr algn="ctr"/>
            <a:r>
              <a:rPr lang="en-US" sz="2800"/>
              <a:t>How to State and Solve </a:t>
            </a:r>
          </a:p>
          <a:p>
            <a:pPr algn="ctr"/>
            <a:r>
              <a:rPr lang="en-US" sz="2800"/>
              <a:t>Real-Life Optimization Problems?</a:t>
            </a:r>
          </a:p>
          <a:p>
            <a:pPr algn="ctr"/>
            <a:r>
              <a:rPr lang="en-US" sz="360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6"/>
          <p:cNvSpPr>
            <a:spLocks noGrp="1"/>
          </p:cNvSpPr>
          <p:nvPr>
            <p:ph type="sldNum" sz="quarter" idx="12"/>
          </p:nvPr>
        </p:nvSpPr>
        <p:spPr>
          <a:noFill/>
        </p:spPr>
        <p:txBody>
          <a:bodyPr/>
          <a:lstStyle/>
          <a:p>
            <a:fld id="{47B7D2AE-9F0C-42DF-8832-0B0E4D468288}" type="slidenum">
              <a:rPr lang="en-US" smtClean="0"/>
              <a:pPr/>
              <a:t>30</a:t>
            </a:fld>
            <a:endParaRPr lang="en-US" smtClean="0"/>
          </a:p>
        </p:txBody>
      </p:sp>
      <p:sp>
        <p:nvSpPr>
          <p:cNvPr id="17413" name="Rectangle 2"/>
          <p:cNvSpPr>
            <a:spLocks noGrp="1" noChangeArrowheads="1"/>
          </p:cNvSpPr>
          <p:nvPr>
            <p:ph type="title"/>
          </p:nvPr>
        </p:nvSpPr>
        <p:spPr/>
        <p:txBody>
          <a:bodyPr>
            <a:normAutofit fontScale="90000"/>
          </a:bodyPr>
          <a:lstStyle/>
          <a:p>
            <a:pPr eaLnBrk="1" hangingPunct="1"/>
            <a:r>
              <a:rPr lang="en-US" sz="2400" b="1" dirty="0" smtClean="0"/>
              <a:t>Ryan J Davis, (1/2)</a:t>
            </a:r>
            <a:br>
              <a:rPr lang="en-US" sz="2400" b="1" dirty="0" smtClean="0"/>
            </a:br>
            <a:r>
              <a:rPr lang="en-US" sz="2000" b="1" dirty="0" err="1" smtClean="0"/>
              <a:t>Multicriteria</a:t>
            </a:r>
            <a:r>
              <a:rPr lang="en-US" sz="2000" b="1" dirty="0" smtClean="0"/>
              <a:t> design of a geared winch assembly </a:t>
            </a:r>
            <a:br>
              <a:rPr lang="en-US" sz="2000" b="1" dirty="0" smtClean="0"/>
            </a:br>
            <a:r>
              <a:rPr lang="en-US" sz="2000" b="1" dirty="0" smtClean="0"/>
              <a:t>(that is used to pull a boat onto a trailer)</a:t>
            </a:r>
            <a:r>
              <a:rPr lang="en-US" sz="2000" dirty="0" smtClean="0"/>
              <a:t> </a:t>
            </a:r>
            <a:r>
              <a:rPr lang="en-US" sz="2000" b="1" dirty="0" smtClean="0"/>
              <a:t/>
            </a:r>
            <a:br>
              <a:rPr lang="en-US" sz="2000" b="1" dirty="0" smtClean="0"/>
            </a:br>
            <a:endParaRPr lang="en-US" sz="2000" b="1" dirty="0" smtClean="0"/>
          </a:p>
        </p:txBody>
      </p:sp>
      <p:graphicFrame>
        <p:nvGraphicFramePr>
          <p:cNvPr id="17410" name="Object 3"/>
          <p:cNvGraphicFramePr>
            <a:graphicFrameLocks noChangeAspect="1"/>
          </p:cNvGraphicFramePr>
          <p:nvPr>
            <p:ph sz="half" idx="1"/>
          </p:nvPr>
        </p:nvGraphicFramePr>
        <p:xfrm>
          <a:off x="457200" y="1752600"/>
          <a:ext cx="5410200" cy="3746500"/>
        </p:xfrm>
        <a:graphic>
          <a:graphicData uri="http://schemas.openxmlformats.org/presentationml/2006/ole">
            <p:oleObj spid="_x0000_s1026" name="Document" r:id="rId3" imgW="5488506" imgH="3801025" progId="Word.Document.8">
              <p:embed/>
            </p:oleObj>
          </a:graphicData>
        </a:graphic>
      </p:graphicFrame>
      <p:graphicFrame>
        <p:nvGraphicFramePr>
          <p:cNvPr id="17411" name="Object 4"/>
          <p:cNvGraphicFramePr>
            <a:graphicFrameLocks noChangeAspect="1"/>
          </p:cNvGraphicFramePr>
          <p:nvPr>
            <p:ph sz="half" idx="2"/>
          </p:nvPr>
        </p:nvGraphicFramePr>
        <p:xfrm>
          <a:off x="6434138" y="1752600"/>
          <a:ext cx="2328862" cy="2055813"/>
        </p:xfrm>
        <a:graphic>
          <a:graphicData uri="http://schemas.openxmlformats.org/presentationml/2006/ole">
            <p:oleObj spid="_x0000_s1027" name="Document" r:id="rId4" imgW="2329386" imgH="2056534" progId="Word.Document.8">
              <p:embed/>
            </p:oleObj>
          </a:graphicData>
        </a:graphic>
      </p:graphicFrame>
      <p:sp>
        <p:nvSpPr>
          <p:cNvPr id="17414" name="Text Box 5"/>
          <p:cNvSpPr txBox="1">
            <a:spLocks noChangeArrowheads="1"/>
          </p:cNvSpPr>
          <p:nvPr/>
        </p:nvSpPr>
        <p:spPr bwMode="auto">
          <a:xfrm>
            <a:off x="365125" y="5802313"/>
            <a:ext cx="5375275" cy="396875"/>
          </a:xfrm>
          <a:prstGeom prst="rect">
            <a:avLst/>
          </a:prstGeom>
          <a:noFill/>
          <a:ln w="9525">
            <a:noFill/>
            <a:miter lim="800000"/>
            <a:headEnd/>
            <a:tailEnd/>
          </a:ln>
        </p:spPr>
        <p:txBody>
          <a:bodyPr wrap="none">
            <a:spAutoFit/>
          </a:bodyPr>
          <a:lstStyle/>
          <a:p>
            <a:r>
              <a:rPr lang="en-US" b="1"/>
              <a:t>Exploded View of Complex Winch Example</a:t>
            </a:r>
          </a:p>
        </p:txBody>
      </p:sp>
      <p:sp>
        <p:nvSpPr>
          <p:cNvPr id="17415" name="Text Box 6"/>
          <p:cNvSpPr txBox="1">
            <a:spLocks noChangeArrowheads="1"/>
          </p:cNvSpPr>
          <p:nvPr/>
        </p:nvSpPr>
        <p:spPr bwMode="auto">
          <a:xfrm>
            <a:off x="6324600" y="4202113"/>
            <a:ext cx="2611438" cy="396875"/>
          </a:xfrm>
          <a:prstGeom prst="rect">
            <a:avLst/>
          </a:prstGeom>
          <a:noFill/>
          <a:ln w="9525">
            <a:noFill/>
            <a:miter lim="800000"/>
            <a:headEnd/>
            <a:tailEnd/>
          </a:ln>
        </p:spPr>
        <p:txBody>
          <a:bodyPr wrap="none">
            <a:spAutoFit/>
          </a:bodyPr>
          <a:lstStyle/>
          <a:p>
            <a:r>
              <a:rPr lang="en-US" b="1"/>
              <a:t>Basic Winch Design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6"/>
          <p:cNvSpPr>
            <a:spLocks noGrp="1"/>
          </p:cNvSpPr>
          <p:nvPr>
            <p:ph type="sldNum" sz="quarter" idx="12"/>
          </p:nvPr>
        </p:nvSpPr>
        <p:spPr>
          <a:noFill/>
        </p:spPr>
        <p:txBody>
          <a:bodyPr/>
          <a:lstStyle/>
          <a:p>
            <a:fld id="{838C179B-AF8D-4E7B-8E56-E3B076697B6F}" type="slidenum">
              <a:rPr lang="en-US" smtClean="0"/>
              <a:pPr/>
              <a:t>31</a:t>
            </a:fld>
            <a:endParaRPr lang="en-US" smtClean="0"/>
          </a:p>
        </p:txBody>
      </p:sp>
      <p:sp>
        <p:nvSpPr>
          <p:cNvPr id="73731" name="Rectangle 2"/>
          <p:cNvSpPr>
            <a:spLocks noGrp="1" noChangeArrowheads="1"/>
          </p:cNvSpPr>
          <p:nvPr>
            <p:ph type="title"/>
          </p:nvPr>
        </p:nvSpPr>
        <p:spPr>
          <a:xfrm>
            <a:off x="228600" y="274638"/>
            <a:ext cx="8763000" cy="1143000"/>
          </a:xfrm>
        </p:spPr>
        <p:txBody>
          <a:bodyPr>
            <a:normAutofit fontScale="90000"/>
          </a:bodyPr>
          <a:lstStyle/>
          <a:p>
            <a:pPr eaLnBrk="1" hangingPunct="1"/>
            <a:r>
              <a:rPr lang="en-US" sz="2400" b="1" dirty="0" smtClean="0"/>
              <a:t>Ryan J Davis, (2/2)</a:t>
            </a:r>
            <a:br>
              <a:rPr lang="en-US" sz="2400" b="1" dirty="0" smtClean="0"/>
            </a:br>
            <a:r>
              <a:rPr lang="en-US" sz="2000" b="1" dirty="0" err="1" smtClean="0"/>
              <a:t>Multicriteria</a:t>
            </a:r>
            <a:r>
              <a:rPr lang="en-US" sz="2000" b="1" dirty="0" smtClean="0"/>
              <a:t> design of a geared winch assembly </a:t>
            </a:r>
            <a:br>
              <a:rPr lang="en-US" sz="2000" b="1" dirty="0" smtClean="0"/>
            </a:br>
            <a:r>
              <a:rPr lang="en-US" sz="2000" b="1" dirty="0" smtClean="0"/>
              <a:t>(that is used to pull a boat onto a trailer)</a:t>
            </a:r>
            <a:r>
              <a:rPr lang="en-US" sz="2000" dirty="0" smtClean="0"/>
              <a:t> </a:t>
            </a:r>
            <a:r>
              <a:rPr lang="en-US" sz="2000" b="1" dirty="0" smtClean="0"/>
              <a:t/>
            </a:r>
            <a:br>
              <a:rPr lang="en-US" sz="2000" b="1" dirty="0" smtClean="0"/>
            </a:br>
            <a:endParaRPr lang="en-US" sz="2000" b="1" dirty="0" smtClean="0"/>
          </a:p>
        </p:txBody>
      </p:sp>
      <p:sp>
        <p:nvSpPr>
          <p:cNvPr id="73732" name="Text Box 3"/>
          <p:cNvSpPr txBox="1">
            <a:spLocks noChangeArrowheads="1"/>
          </p:cNvSpPr>
          <p:nvPr/>
        </p:nvSpPr>
        <p:spPr bwMode="auto">
          <a:xfrm>
            <a:off x="228600" y="1447800"/>
            <a:ext cx="8375650" cy="1460500"/>
          </a:xfrm>
          <a:prstGeom prst="rect">
            <a:avLst/>
          </a:prstGeom>
          <a:noFill/>
          <a:ln w="9525">
            <a:noFill/>
            <a:miter lim="800000"/>
            <a:headEnd/>
            <a:tailEnd/>
          </a:ln>
        </p:spPr>
        <p:txBody>
          <a:bodyPr>
            <a:spAutoFit/>
          </a:bodyPr>
          <a:lstStyle/>
          <a:p>
            <a:r>
              <a:rPr lang="en-US" b="1">
                <a:solidFill>
                  <a:srgbClr val="FF0000"/>
                </a:solidFill>
              </a:rPr>
              <a:t>Object Selection</a:t>
            </a:r>
          </a:p>
          <a:p>
            <a:r>
              <a:rPr lang="en-US" sz="1400" b="1">
                <a:latin typeface="Times New Roman" pitchFamily="18" charset="0"/>
              </a:rPr>
              <a:t>The specific object selected for analysis is a geared winch assembly  used to pull a boat onto a trailer.  The purpose of the analysis is to Provide  a design with optimal performance that is capable of supporting</a:t>
            </a:r>
          </a:p>
          <a:p>
            <a:r>
              <a:rPr lang="en-US" sz="1400" b="1">
                <a:latin typeface="Times New Roman" pitchFamily="18" charset="0"/>
              </a:rPr>
              <a:t> a maximum boat load.  The design analysis will take many factors into account including volumetric size, weight, cost, load capacity, etc.  The boat for this design analysis requires approximately 1500 lbs of force</a:t>
            </a:r>
          </a:p>
          <a:p>
            <a:r>
              <a:rPr lang="en-US" sz="1400" b="1">
                <a:latin typeface="Times New Roman" pitchFamily="18" charset="0"/>
              </a:rPr>
              <a:t> to pull while in water.</a:t>
            </a:r>
          </a:p>
        </p:txBody>
      </p:sp>
      <p:sp>
        <p:nvSpPr>
          <p:cNvPr id="73733" name="Text Box 4"/>
          <p:cNvSpPr txBox="1">
            <a:spLocks noChangeArrowheads="1"/>
          </p:cNvSpPr>
          <p:nvPr/>
        </p:nvSpPr>
        <p:spPr bwMode="auto">
          <a:xfrm>
            <a:off x="304800" y="3200400"/>
            <a:ext cx="9090025" cy="2039938"/>
          </a:xfrm>
          <a:prstGeom prst="rect">
            <a:avLst/>
          </a:prstGeom>
          <a:noFill/>
          <a:ln w="9525">
            <a:noFill/>
            <a:miter lim="800000"/>
            <a:headEnd/>
            <a:tailEnd/>
          </a:ln>
        </p:spPr>
        <p:txBody>
          <a:bodyPr>
            <a:spAutoFit/>
          </a:bodyPr>
          <a:lstStyle/>
          <a:p>
            <a:pPr marL="342900" indent="-342900"/>
            <a:r>
              <a:rPr lang="en-US" b="1">
                <a:solidFill>
                  <a:srgbClr val="33CC33"/>
                </a:solidFill>
              </a:rPr>
              <a:t>The performance criteria are:</a:t>
            </a:r>
            <a:endParaRPr lang="en-US">
              <a:solidFill>
                <a:srgbClr val="33CC33"/>
              </a:solidFill>
            </a:endParaRPr>
          </a:p>
          <a:p>
            <a:pPr marL="342900" indent="-342900">
              <a:buFontTx/>
              <a:buAutoNum type="arabicPeriod"/>
            </a:pPr>
            <a:r>
              <a:rPr lang="en-US" sz="1200" b="1"/>
              <a:t>Weight – Minimize – Initial constraint is &lt;= 50 lbs, based on the amount of weight that the average human can </a:t>
            </a:r>
          </a:p>
          <a:p>
            <a:pPr marL="342900" indent="-342900"/>
            <a:r>
              <a:rPr lang="en-US" sz="1200" b="1"/>
              <a:t>comfortably carry.</a:t>
            </a:r>
          </a:p>
          <a:p>
            <a:pPr marL="342900" indent="-342900"/>
            <a:r>
              <a:rPr lang="en-US" sz="1200" b="1"/>
              <a:t>2. Volumetric Size – Minimize – Initial constraint is &lt;= 2 ft^3, based on the size of the enclosure that the assembly will</a:t>
            </a:r>
          </a:p>
          <a:p>
            <a:pPr marL="342900" indent="-342900"/>
            <a:r>
              <a:rPr lang="en-US" sz="1200" b="1"/>
              <a:t>be mounted in.</a:t>
            </a:r>
          </a:p>
          <a:p>
            <a:pPr marL="342900" indent="-342900"/>
            <a:r>
              <a:rPr lang="en-US" sz="1200" b="1"/>
              <a:t>3. Reel Speed – Maximize – Initial constraint is &gt;= 10 ft/min, based on the initial requirement to be able to pull a boat </a:t>
            </a:r>
          </a:p>
          <a:p>
            <a:pPr marL="342900" indent="-342900"/>
            <a:r>
              <a:rPr lang="en-US" sz="1200" b="1"/>
              <a:t>20 ft away  completely into the trailer in under 2 minutes.</a:t>
            </a:r>
          </a:p>
          <a:p>
            <a:pPr marL="342900" indent="-342900"/>
            <a:r>
              <a:rPr lang="en-US" sz="1200" b="1"/>
              <a:t>4. Corrosion – Minimize – No initial constraint set as the designer is initially unaware of the potential range of values.</a:t>
            </a:r>
          </a:p>
          <a:p>
            <a:pPr marL="342900" indent="-342900"/>
            <a:r>
              <a:rPr lang="en-US" sz="1200" b="1"/>
              <a:t>5. Water Resistance – Maximize – No initial constraint set as the designer is initially unaware of the potential range</a:t>
            </a:r>
          </a:p>
          <a:p>
            <a:pPr marL="342900" indent="-342900"/>
            <a:r>
              <a:rPr lang="en-US" sz="1200" b="1"/>
              <a:t>of values.</a:t>
            </a:r>
          </a:p>
        </p:txBody>
      </p:sp>
      <p:sp>
        <p:nvSpPr>
          <p:cNvPr id="73734" name="Text Box 5"/>
          <p:cNvSpPr txBox="1">
            <a:spLocks noChangeArrowheads="1"/>
          </p:cNvSpPr>
          <p:nvPr/>
        </p:nvSpPr>
        <p:spPr bwMode="auto">
          <a:xfrm>
            <a:off x="304800" y="5638800"/>
            <a:ext cx="8001000" cy="738664"/>
          </a:xfrm>
          <a:prstGeom prst="rect">
            <a:avLst/>
          </a:prstGeom>
          <a:noFill/>
          <a:ln w="9525">
            <a:noFill/>
            <a:miter lim="800000"/>
            <a:headEnd/>
            <a:tailEnd/>
          </a:ln>
        </p:spPr>
        <p:txBody>
          <a:bodyPr>
            <a:spAutoFit/>
          </a:bodyPr>
          <a:lstStyle/>
          <a:p>
            <a:pPr marL="342900" indent="-342900"/>
            <a:r>
              <a:rPr lang="en-US" b="1" dirty="0">
                <a:solidFill>
                  <a:schemeClr val="accent2"/>
                </a:solidFill>
              </a:rPr>
              <a:t>The design variables are: </a:t>
            </a:r>
          </a:p>
          <a:p>
            <a:pPr marL="342900" indent="-342900"/>
            <a:r>
              <a:rPr lang="en-US" sz="1200" b="1" dirty="0"/>
              <a:t>1. Diameter of the main spool: 2.Diameter of the two spool constraining sides: 3.Diameter of spool gear; 4.Number of </a:t>
            </a:r>
            <a:r>
              <a:rPr lang="en-US" sz="1200" b="1" dirty="0" smtClean="0"/>
              <a:t>teeth on </a:t>
            </a:r>
            <a:r>
              <a:rPr lang="en-US" sz="1200" b="1" dirty="0"/>
              <a:t>spool gear; 5. Diameter of handle gear; 6. Number of teeth on handle gear; </a:t>
            </a:r>
            <a:r>
              <a:rPr lang="en-US" sz="1200" b="1" dirty="0" smtClean="0"/>
              <a:t> 7</a:t>
            </a:r>
            <a:r>
              <a:rPr lang="en-US" sz="1200" b="1" dirty="0"/>
              <a:t>. Density of chosen material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6"/>
          <p:cNvSpPr>
            <a:spLocks noGrp="1"/>
          </p:cNvSpPr>
          <p:nvPr>
            <p:ph type="sldNum" sz="quarter" idx="12"/>
          </p:nvPr>
        </p:nvSpPr>
        <p:spPr>
          <a:noFill/>
        </p:spPr>
        <p:txBody>
          <a:bodyPr/>
          <a:lstStyle/>
          <a:p>
            <a:fld id="{686D89A8-CDFA-4C9B-A1E7-CA2056C62FA8}" type="slidenum">
              <a:rPr lang="en-US" smtClean="0"/>
              <a:pPr/>
              <a:t>32</a:t>
            </a:fld>
            <a:endParaRPr lang="en-US" smtClean="0"/>
          </a:p>
        </p:txBody>
      </p:sp>
      <p:sp>
        <p:nvSpPr>
          <p:cNvPr id="74755" name="Rectangle 2"/>
          <p:cNvSpPr>
            <a:spLocks noGrp="1" noChangeArrowheads="1"/>
          </p:cNvSpPr>
          <p:nvPr>
            <p:ph type="title"/>
          </p:nvPr>
        </p:nvSpPr>
        <p:spPr/>
        <p:txBody>
          <a:bodyPr/>
          <a:lstStyle/>
          <a:p>
            <a:pPr eaLnBrk="1" hangingPunct="1"/>
            <a:r>
              <a:rPr lang="en-US" sz="3600" b="1" dirty="0" smtClean="0"/>
              <a:t>Barry D. Adams,</a:t>
            </a:r>
            <a:br>
              <a:rPr lang="en-US" sz="3600" b="1" dirty="0" smtClean="0"/>
            </a:br>
            <a:r>
              <a:rPr lang="en-US" sz="3200" b="1" dirty="0" smtClean="0"/>
              <a:t>PD21 - Cohort #5, (1/2)</a:t>
            </a:r>
          </a:p>
        </p:txBody>
      </p:sp>
      <p:pic>
        <p:nvPicPr>
          <p:cNvPr id="74756" name="Picture 3"/>
          <p:cNvPicPr>
            <a:picLocks noGrp="1" noChangeAspect="1" noChangeArrowheads="1"/>
          </p:cNvPicPr>
          <p:nvPr>
            <p:ph sz="half" idx="1"/>
          </p:nvPr>
        </p:nvPicPr>
        <p:blipFill>
          <a:blip r:embed="rId2" cstate="print"/>
          <a:srcRect/>
          <a:stretch>
            <a:fillRect/>
          </a:stretch>
        </p:blipFill>
        <p:spPr>
          <a:xfrm>
            <a:off x="152400" y="3114675"/>
            <a:ext cx="3514725" cy="2524125"/>
          </a:xfrm>
          <a:noFill/>
        </p:spPr>
      </p:pic>
      <p:pic>
        <p:nvPicPr>
          <p:cNvPr id="74757" name="Picture 4"/>
          <p:cNvPicPr>
            <a:picLocks noGrp="1" noChangeAspect="1" noChangeArrowheads="1"/>
          </p:cNvPicPr>
          <p:nvPr>
            <p:ph sz="half" idx="2"/>
          </p:nvPr>
        </p:nvPicPr>
        <p:blipFill>
          <a:blip r:embed="rId3" cstate="print"/>
          <a:srcRect/>
          <a:stretch>
            <a:fillRect/>
          </a:stretch>
        </p:blipFill>
        <p:spPr>
          <a:xfrm>
            <a:off x="4114800" y="2943225"/>
            <a:ext cx="4572000" cy="3228975"/>
          </a:xfrm>
          <a:noFill/>
        </p:spPr>
      </p:pic>
      <p:sp>
        <p:nvSpPr>
          <p:cNvPr id="74758" name="Text Box 5"/>
          <p:cNvSpPr txBox="1">
            <a:spLocks noChangeArrowheads="1"/>
          </p:cNvSpPr>
          <p:nvPr/>
        </p:nvSpPr>
        <p:spPr bwMode="auto">
          <a:xfrm>
            <a:off x="987425" y="1611313"/>
            <a:ext cx="7394575" cy="1187450"/>
          </a:xfrm>
          <a:prstGeom prst="rect">
            <a:avLst/>
          </a:prstGeom>
          <a:noFill/>
          <a:ln w="9525">
            <a:noFill/>
            <a:miter lim="800000"/>
            <a:headEnd/>
            <a:tailEnd/>
          </a:ln>
        </p:spPr>
        <p:txBody>
          <a:bodyPr>
            <a:spAutoFit/>
          </a:bodyPr>
          <a:lstStyle/>
          <a:p>
            <a:pPr algn="ctr"/>
            <a:r>
              <a:rPr lang="en-US" sz="2400" b="1">
                <a:solidFill>
                  <a:srgbClr val="FF0000"/>
                </a:solidFill>
              </a:rPr>
              <a:t>Multicriteria Optimization of the Advanced </a:t>
            </a:r>
          </a:p>
          <a:p>
            <a:pPr algn="ctr"/>
            <a:r>
              <a:rPr lang="en-US" sz="2400" b="1">
                <a:solidFill>
                  <a:srgbClr val="FF0000"/>
                </a:solidFill>
              </a:rPr>
              <a:t>Energy Retrieval / Regeneration System</a:t>
            </a:r>
          </a:p>
          <a:p>
            <a:pPr algn="ctr"/>
            <a:endParaRPr lang="en-US" sz="2400" b="1">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13C71FCE-5796-47AC-A7DD-8343067C0EB6}" type="slidenum">
              <a:rPr lang="en-US" smtClean="0"/>
              <a:pPr/>
              <a:t>33</a:t>
            </a:fld>
            <a:endParaRPr lang="en-US" smtClean="0"/>
          </a:p>
        </p:txBody>
      </p:sp>
      <p:sp>
        <p:nvSpPr>
          <p:cNvPr id="18436" name="Rectangle 2"/>
          <p:cNvSpPr>
            <a:spLocks noGrp="1" noChangeArrowheads="1"/>
          </p:cNvSpPr>
          <p:nvPr>
            <p:ph type="title"/>
          </p:nvPr>
        </p:nvSpPr>
        <p:spPr/>
        <p:txBody>
          <a:bodyPr/>
          <a:lstStyle/>
          <a:p>
            <a:pPr eaLnBrk="1" hangingPunct="1"/>
            <a:r>
              <a:rPr lang="en-US" sz="3600" b="1" dirty="0" smtClean="0"/>
              <a:t>Barry D. Adams,</a:t>
            </a:r>
            <a:br>
              <a:rPr lang="en-US" sz="3600" b="1" dirty="0" smtClean="0"/>
            </a:br>
            <a:r>
              <a:rPr lang="en-US" sz="3200" b="1" dirty="0" smtClean="0"/>
              <a:t>PD21 - Cohort #5, (2/2)</a:t>
            </a:r>
          </a:p>
        </p:txBody>
      </p:sp>
      <p:sp>
        <p:nvSpPr>
          <p:cNvPr id="18437" name="Text Box 3"/>
          <p:cNvSpPr txBox="1">
            <a:spLocks noChangeArrowheads="1"/>
          </p:cNvSpPr>
          <p:nvPr/>
        </p:nvSpPr>
        <p:spPr bwMode="auto">
          <a:xfrm>
            <a:off x="365125" y="1600200"/>
            <a:ext cx="8005763" cy="822325"/>
          </a:xfrm>
          <a:prstGeom prst="rect">
            <a:avLst/>
          </a:prstGeom>
          <a:noFill/>
          <a:ln w="9525">
            <a:noFill/>
            <a:miter lim="800000"/>
            <a:headEnd/>
            <a:tailEnd/>
          </a:ln>
        </p:spPr>
        <p:txBody>
          <a:bodyPr wrap="none">
            <a:spAutoFit/>
          </a:bodyPr>
          <a:lstStyle/>
          <a:p>
            <a:r>
              <a:rPr lang="en-US" b="1">
                <a:solidFill>
                  <a:schemeClr val="hlink"/>
                </a:solidFill>
              </a:rPr>
              <a:t>Statement of the Problem</a:t>
            </a:r>
            <a:endParaRPr lang="en-US">
              <a:solidFill>
                <a:schemeClr val="hlink"/>
              </a:solidFill>
            </a:endParaRPr>
          </a:p>
          <a:p>
            <a:r>
              <a:rPr lang="en-US" sz="1400" b="1"/>
              <a:t>We will determine the consistent “flow-down” solutions of the subsystems for an automobile</a:t>
            </a:r>
          </a:p>
          <a:p>
            <a:r>
              <a:rPr lang="en-US" sz="1400" b="1"/>
              <a:t> power regeneration cycle, utilized in a hybrid / high efficiency drivetrain.</a:t>
            </a:r>
          </a:p>
        </p:txBody>
      </p:sp>
      <p:sp>
        <p:nvSpPr>
          <p:cNvPr id="18438" name="Text Box 4"/>
          <p:cNvSpPr txBox="1">
            <a:spLocks noChangeArrowheads="1"/>
          </p:cNvSpPr>
          <p:nvPr/>
        </p:nvSpPr>
        <p:spPr bwMode="auto">
          <a:xfrm>
            <a:off x="136525" y="2590800"/>
            <a:ext cx="4105275" cy="2222500"/>
          </a:xfrm>
          <a:prstGeom prst="rect">
            <a:avLst/>
          </a:prstGeom>
          <a:noFill/>
          <a:ln w="9525">
            <a:noFill/>
            <a:miter lim="800000"/>
            <a:headEnd/>
            <a:tailEnd/>
          </a:ln>
        </p:spPr>
        <p:txBody>
          <a:bodyPr wrap="none">
            <a:spAutoFit/>
          </a:bodyPr>
          <a:lstStyle/>
          <a:p>
            <a:r>
              <a:rPr lang="en-US" b="1" u="sng">
                <a:solidFill>
                  <a:srgbClr val="FF3300"/>
                </a:solidFill>
              </a:rPr>
              <a:t>A.  Brake System</a:t>
            </a:r>
            <a:endParaRPr lang="en-US">
              <a:solidFill>
                <a:srgbClr val="FF3300"/>
              </a:solidFill>
            </a:endParaRPr>
          </a:p>
          <a:p>
            <a:r>
              <a:rPr lang="en-US" sz="1200" b="1"/>
              <a:t>Known Variables &amp; Criteria:</a:t>
            </a:r>
          </a:p>
          <a:p>
            <a:r>
              <a:rPr lang="en-US" sz="1200" b="1"/>
              <a:t>Car Mass = Ф1</a:t>
            </a:r>
          </a:p>
          <a:p>
            <a:r>
              <a:rPr lang="en-US" sz="1200" b="1"/>
              <a:t>Car Speed (Initial) = Ф2</a:t>
            </a:r>
          </a:p>
          <a:p>
            <a:r>
              <a:rPr lang="en-US" sz="1200" b="1"/>
              <a:t>Brake Fluid Pressure = Ф3</a:t>
            </a:r>
          </a:p>
          <a:p>
            <a:r>
              <a:rPr lang="en-US" sz="1200" b="1"/>
              <a:t>Brake Pad Volume = </a:t>
            </a:r>
            <a:r>
              <a:rPr lang="en-US" sz="1200" b="1">
                <a:sym typeface="Symbol" pitchFamily="18" charset="2"/>
              </a:rPr>
              <a:t></a:t>
            </a:r>
            <a:r>
              <a:rPr lang="en-US" sz="1200" b="1"/>
              <a:t>1</a:t>
            </a:r>
          </a:p>
          <a:p>
            <a:r>
              <a:rPr lang="en-US" sz="1200" b="1"/>
              <a:t>Brake Pad Material Friction Coefficient = </a:t>
            </a:r>
            <a:r>
              <a:rPr lang="en-US" sz="1200" b="1">
                <a:sym typeface="Symbol" pitchFamily="18" charset="2"/>
              </a:rPr>
              <a:t></a:t>
            </a:r>
            <a:r>
              <a:rPr lang="en-US" sz="1200" b="1"/>
              <a:t>2</a:t>
            </a:r>
          </a:p>
          <a:p>
            <a:r>
              <a:rPr lang="en-US" sz="1200" b="1"/>
              <a:t>Rotor Volume = </a:t>
            </a:r>
            <a:r>
              <a:rPr lang="en-US" sz="1200" b="1">
                <a:sym typeface="Symbol" pitchFamily="18" charset="2"/>
              </a:rPr>
              <a:t></a:t>
            </a:r>
            <a:r>
              <a:rPr lang="en-US" sz="1200" b="1"/>
              <a:t>3</a:t>
            </a:r>
          </a:p>
          <a:p>
            <a:r>
              <a:rPr lang="en-US" sz="1200" b="1"/>
              <a:t>Rotor Material Friction Coefficient = </a:t>
            </a:r>
            <a:r>
              <a:rPr lang="en-US" sz="1200" b="1">
                <a:sym typeface="Symbol" pitchFamily="18" charset="2"/>
              </a:rPr>
              <a:t></a:t>
            </a:r>
            <a:r>
              <a:rPr lang="en-US" sz="1200" b="1"/>
              <a:t>4</a:t>
            </a:r>
          </a:p>
          <a:p>
            <a:r>
              <a:rPr lang="en-US" sz="1200" b="1"/>
              <a:t> Time Until Rotor Stop = Ф4 =  (Ф3)  /  (Ф2) * (Ф1)</a:t>
            </a:r>
          </a:p>
          <a:p>
            <a:r>
              <a:rPr lang="en-US" sz="1200" b="1"/>
              <a:t> Heat Generated = Ф5  = (Ф4 * Ф3  * </a:t>
            </a:r>
            <a:r>
              <a:rPr lang="en-US" sz="1200" b="1">
                <a:sym typeface="Symbol" pitchFamily="18" charset="2"/>
              </a:rPr>
              <a:t></a:t>
            </a:r>
            <a:r>
              <a:rPr lang="en-US" sz="1200" b="1"/>
              <a:t>1 * </a:t>
            </a:r>
            <a:r>
              <a:rPr lang="en-US" sz="1200" b="1">
                <a:sym typeface="Symbol" pitchFamily="18" charset="2"/>
              </a:rPr>
              <a:t></a:t>
            </a:r>
            <a:r>
              <a:rPr lang="en-US" sz="1200" b="1"/>
              <a:t>2  * </a:t>
            </a:r>
            <a:r>
              <a:rPr lang="en-US" sz="1200" b="1">
                <a:sym typeface="Symbol" pitchFamily="18" charset="2"/>
              </a:rPr>
              <a:t></a:t>
            </a:r>
            <a:r>
              <a:rPr lang="en-US" sz="1200" b="1"/>
              <a:t>3  *  </a:t>
            </a:r>
            <a:r>
              <a:rPr lang="en-US" sz="1200" b="1">
                <a:sym typeface="Symbol" pitchFamily="18" charset="2"/>
              </a:rPr>
              <a:t></a:t>
            </a:r>
            <a:r>
              <a:rPr lang="en-US" sz="1200" b="1"/>
              <a:t>4)</a:t>
            </a:r>
          </a:p>
        </p:txBody>
      </p:sp>
      <p:sp>
        <p:nvSpPr>
          <p:cNvPr id="18439" name="Text Box 5"/>
          <p:cNvSpPr txBox="1">
            <a:spLocks noChangeArrowheads="1"/>
          </p:cNvSpPr>
          <p:nvPr/>
        </p:nvSpPr>
        <p:spPr bwMode="auto">
          <a:xfrm>
            <a:off x="4495800" y="2590800"/>
            <a:ext cx="3598863" cy="1797050"/>
          </a:xfrm>
          <a:prstGeom prst="rect">
            <a:avLst/>
          </a:prstGeom>
          <a:noFill/>
          <a:ln w="9525">
            <a:noFill/>
            <a:miter lim="800000"/>
            <a:headEnd/>
            <a:tailEnd/>
          </a:ln>
        </p:spPr>
        <p:txBody>
          <a:bodyPr wrap="none">
            <a:spAutoFit/>
          </a:bodyPr>
          <a:lstStyle/>
          <a:p>
            <a:pPr marL="342900" indent="-342900">
              <a:buFontTx/>
              <a:buAutoNum type="alphaUcPeriod" startAt="2"/>
            </a:pPr>
            <a:r>
              <a:rPr lang="en-US" b="1" u="sng">
                <a:solidFill>
                  <a:srgbClr val="00FF00"/>
                </a:solidFill>
              </a:rPr>
              <a:t>Piezo Silver-Zinc (Ag-Zn)</a:t>
            </a:r>
          </a:p>
          <a:p>
            <a:pPr marL="342900" indent="-342900"/>
            <a:r>
              <a:rPr lang="en-US" b="1" u="sng">
                <a:solidFill>
                  <a:srgbClr val="00FF00"/>
                </a:solidFill>
              </a:rPr>
              <a:t> Current Transducer System</a:t>
            </a:r>
            <a:endParaRPr lang="en-US">
              <a:solidFill>
                <a:srgbClr val="00FF00"/>
              </a:solidFill>
            </a:endParaRPr>
          </a:p>
          <a:p>
            <a:pPr marL="342900" indent="-342900"/>
            <a:r>
              <a:rPr lang="en-US" sz="1200" b="1"/>
              <a:t>Known Variables &amp; Criteria:</a:t>
            </a:r>
          </a:p>
          <a:p>
            <a:pPr marL="342900" indent="-342900"/>
            <a:r>
              <a:rPr lang="en-US" sz="1200" b="1"/>
              <a:t>Heat Generated (From Brake System) = Ф5</a:t>
            </a:r>
          </a:p>
          <a:p>
            <a:pPr marL="342900" indent="-342900"/>
            <a:r>
              <a:rPr lang="en-US" sz="1200" b="1"/>
              <a:t>Piezo Transducer System Design = </a:t>
            </a:r>
            <a:r>
              <a:rPr lang="en-US" sz="1200" b="1">
                <a:sym typeface="Symbol" pitchFamily="18" charset="2"/>
              </a:rPr>
              <a:t></a:t>
            </a:r>
            <a:r>
              <a:rPr lang="en-US" sz="1200" b="1"/>
              <a:t>5</a:t>
            </a:r>
          </a:p>
          <a:p>
            <a:pPr marL="342900" indent="-342900"/>
            <a:r>
              <a:rPr lang="en-US" sz="1200" b="1"/>
              <a:t>Current Backflow Arrest Design = </a:t>
            </a:r>
            <a:r>
              <a:rPr lang="en-US" sz="1200" b="1">
                <a:sym typeface="Symbol" pitchFamily="18" charset="2"/>
              </a:rPr>
              <a:t></a:t>
            </a:r>
            <a:r>
              <a:rPr lang="en-US" sz="1200" b="1"/>
              <a:t>6</a:t>
            </a:r>
          </a:p>
          <a:p>
            <a:pPr marL="342900" indent="-342900"/>
            <a:r>
              <a:rPr lang="en-US" sz="1200" b="1"/>
              <a:t> Electricity Generated = Ф6 = Ф5 * </a:t>
            </a:r>
            <a:r>
              <a:rPr lang="en-US" sz="1200" b="1">
                <a:sym typeface="Symbol" pitchFamily="18" charset="2"/>
              </a:rPr>
              <a:t></a:t>
            </a:r>
            <a:r>
              <a:rPr lang="en-US" sz="1200" b="1"/>
              <a:t>5</a:t>
            </a:r>
          </a:p>
          <a:p>
            <a:pPr marL="342900" indent="-342900"/>
            <a:r>
              <a:rPr lang="en-US" sz="1200" b="1"/>
              <a:t> Electricity Transmitted = Ф7 = Ф6 * </a:t>
            </a:r>
            <a:r>
              <a:rPr lang="en-US" sz="1200" b="1">
                <a:sym typeface="Symbol" pitchFamily="18" charset="2"/>
              </a:rPr>
              <a:t></a:t>
            </a:r>
            <a:r>
              <a:rPr lang="en-US" sz="1200" b="1"/>
              <a:t>6</a:t>
            </a:r>
          </a:p>
        </p:txBody>
      </p:sp>
      <p:sp>
        <p:nvSpPr>
          <p:cNvPr id="18440" name="Text Box 6"/>
          <p:cNvSpPr txBox="1">
            <a:spLocks noChangeArrowheads="1"/>
          </p:cNvSpPr>
          <p:nvPr/>
        </p:nvSpPr>
        <p:spPr bwMode="auto">
          <a:xfrm>
            <a:off x="136525" y="4953000"/>
            <a:ext cx="4086225" cy="1309688"/>
          </a:xfrm>
          <a:prstGeom prst="rect">
            <a:avLst/>
          </a:prstGeom>
          <a:noFill/>
          <a:ln w="9525">
            <a:noFill/>
            <a:miter lim="800000"/>
            <a:headEnd/>
            <a:tailEnd/>
          </a:ln>
        </p:spPr>
        <p:txBody>
          <a:bodyPr wrap="none">
            <a:spAutoFit/>
          </a:bodyPr>
          <a:lstStyle/>
          <a:p>
            <a:r>
              <a:rPr lang="en-US" b="1" u="sng">
                <a:solidFill>
                  <a:srgbClr val="0066FF"/>
                </a:solidFill>
              </a:rPr>
              <a:t>C.  Battery Management System</a:t>
            </a:r>
            <a:endParaRPr lang="en-US">
              <a:solidFill>
                <a:srgbClr val="0066FF"/>
              </a:solidFill>
            </a:endParaRPr>
          </a:p>
          <a:p>
            <a:r>
              <a:rPr lang="en-US" sz="1200" b="1"/>
              <a:t>Known Variables &amp; Criteria:</a:t>
            </a:r>
          </a:p>
          <a:p>
            <a:r>
              <a:rPr lang="en-US" sz="1200" b="1"/>
              <a:t>Electricity Transmitted = Ф7</a:t>
            </a:r>
          </a:p>
          <a:p>
            <a:r>
              <a:rPr lang="en-US" sz="1200" b="1"/>
              <a:t>Voltage Regulator Efficiency = </a:t>
            </a:r>
            <a:r>
              <a:rPr lang="en-US" sz="1200" b="1">
                <a:sym typeface="Symbol" pitchFamily="18" charset="2"/>
              </a:rPr>
              <a:t></a:t>
            </a:r>
            <a:r>
              <a:rPr lang="en-US" sz="1200" b="1"/>
              <a:t>7</a:t>
            </a:r>
          </a:p>
          <a:p>
            <a:r>
              <a:rPr lang="en-US" sz="1200" b="1"/>
              <a:t>Central Processing Unit Performance = </a:t>
            </a:r>
            <a:r>
              <a:rPr lang="en-US" sz="1200" b="1">
                <a:sym typeface="Symbol" pitchFamily="18" charset="2"/>
              </a:rPr>
              <a:t></a:t>
            </a:r>
            <a:r>
              <a:rPr lang="en-US" sz="1200" b="1"/>
              <a:t>8</a:t>
            </a:r>
          </a:p>
          <a:p>
            <a:r>
              <a:rPr lang="en-US" sz="1200" b="1"/>
              <a:t> Regulated Current Transmitted = Ф8 = (Ф7) * (</a:t>
            </a:r>
            <a:r>
              <a:rPr lang="en-US" sz="1200" b="1">
                <a:sym typeface="Symbol" pitchFamily="18" charset="2"/>
              </a:rPr>
              <a:t></a:t>
            </a:r>
            <a:r>
              <a:rPr lang="en-US" sz="1200" b="1"/>
              <a:t>7 / </a:t>
            </a:r>
            <a:r>
              <a:rPr lang="en-US" sz="1200" b="1">
                <a:sym typeface="Symbol" pitchFamily="18" charset="2"/>
              </a:rPr>
              <a:t></a:t>
            </a:r>
            <a:r>
              <a:rPr lang="en-US" sz="1200" b="1"/>
              <a:t>8)</a:t>
            </a:r>
          </a:p>
        </p:txBody>
      </p:sp>
      <p:sp>
        <p:nvSpPr>
          <p:cNvPr id="18441" name="Text Box 7"/>
          <p:cNvSpPr txBox="1">
            <a:spLocks noChangeArrowheads="1"/>
          </p:cNvSpPr>
          <p:nvPr/>
        </p:nvSpPr>
        <p:spPr bwMode="auto">
          <a:xfrm>
            <a:off x="5013325" y="4876800"/>
            <a:ext cx="3160713" cy="1309688"/>
          </a:xfrm>
          <a:prstGeom prst="rect">
            <a:avLst/>
          </a:prstGeom>
          <a:noFill/>
          <a:ln w="9525">
            <a:noFill/>
            <a:miter lim="800000"/>
            <a:headEnd/>
            <a:tailEnd/>
          </a:ln>
        </p:spPr>
        <p:txBody>
          <a:bodyPr wrap="none">
            <a:spAutoFit/>
          </a:bodyPr>
          <a:lstStyle/>
          <a:p>
            <a:r>
              <a:rPr lang="en-US" b="1" u="sng">
                <a:solidFill>
                  <a:srgbClr val="CC9900"/>
                </a:solidFill>
              </a:rPr>
              <a:t>D.  Battery Charge Bank </a:t>
            </a:r>
            <a:endParaRPr lang="en-US">
              <a:solidFill>
                <a:srgbClr val="CC9900"/>
              </a:solidFill>
            </a:endParaRPr>
          </a:p>
          <a:p>
            <a:r>
              <a:rPr lang="en-US" sz="1200" b="1"/>
              <a:t>Known Variables &amp; Criteria:</a:t>
            </a:r>
          </a:p>
          <a:p>
            <a:r>
              <a:rPr lang="en-US" sz="1200" b="1"/>
              <a:t>Regulated Current Transmitted = Ф8</a:t>
            </a:r>
          </a:p>
          <a:p>
            <a:r>
              <a:rPr lang="en-US" sz="1200" b="1"/>
              <a:t>Size of Battery Bank (# of Batteries) = </a:t>
            </a:r>
            <a:r>
              <a:rPr lang="en-US" sz="1200" b="1">
                <a:sym typeface="Symbol" pitchFamily="18" charset="2"/>
              </a:rPr>
              <a:t></a:t>
            </a:r>
            <a:r>
              <a:rPr lang="en-US" sz="1200" b="1"/>
              <a:t>9</a:t>
            </a:r>
          </a:p>
          <a:p>
            <a:r>
              <a:rPr lang="en-US" sz="1200" b="1"/>
              <a:t>Battery Rate of Recharge = </a:t>
            </a:r>
            <a:r>
              <a:rPr lang="en-US" sz="1200" b="1">
                <a:sym typeface="Symbol" pitchFamily="18" charset="2"/>
              </a:rPr>
              <a:t></a:t>
            </a:r>
            <a:r>
              <a:rPr lang="en-US" sz="1200" b="1"/>
              <a:t>10 </a:t>
            </a:r>
          </a:p>
          <a:p>
            <a:r>
              <a:rPr lang="en-US" sz="1200" b="1"/>
              <a:t> Electricity Stored = Ф9 = (Ф8) * (</a:t>
            </a:r>
            <a:r>
              <a:rPr lang="en-US" sz="1200" b="1">
                <a:sym typeface="Symbol" pitchFamily="18" charset="2"/>
              </a:rPr>
              <a:t></a:t>
            </a:r>
            <a:r>
              <a:rPr lang="en-US" sz="1200" b="1"/>
              <a:t>7 / </a:t>
            </a:r>
            <a:r>
              <a:rPr lang="en-US" sz="1200" b="1">
                <a:sym typeface="Symbol" pitchFamily="18" charset="2"/>
              </a:rPr>
              <a:t></a:t>
            </a:r>
            <a:r>
              <a:rPr lang="en-US" sz="1200" b="1"/>
              <a:t>8)</a:t>
            </a:r>
          </a:p>
        </p:txBody>
      </p:sp>
      <p:sp>
        <p:nvSpPr>
          <p:cNvPr id="18442" name="Text Box 8"/>
          <p:cNvSpPr txBox="1">
            <a:spLocks noChangeArrowheads="1"/>
          </p:cNvSpPr>
          <p:nvPr/>
        </p:nvSpPr>
        <p:spPr bwMode="auto">
          <a:xfrm>
            <a:off x="1812925" y="6335713"/>
            <a:ext cx="184150" cy="396875"/>
          </a:xfrm>
          <a:prstGeom prst="rect">
            <a:avLst/>
          </a:prstGeom>
          <a:noFill/>
          <a:ln w="9525">
            <a:noFill/>
            <a:miter lim="800000"/>
            <a:headEnd/>
            <a:tailEnd/>
          </a:ln>
        </p:spPr>
        <p:txBody>
          <a:bodyPr wrap="none">
            <a:spAutoFit/>
          </a:bodyPr>
          <a:lstStyle/>
          <a:p>
            <a:endParaRPr lang="en-US"/>
          </a:p>
        </p:txBody>
      </p:sp>
      <p:sp>
        <p:nvSpPr>
          <p:cNvPr id="18443" name="Rectangle 9"/>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en-US"/>
          </a:p>
        </p:txBody>
      </p:sp>
      <p:graphicFrame>
        <p:nvGraphicFramePr>
          <p:cNvPr id="18434" name="Object 10"/>
          <p:cNvGraphicFramePr>
            <a:graphicFrameLocks noChangeAspect="1"/>
          </p:cNvGraphicFramePr>
          <p:nvPr/>
        </p:nvGraphicFramePr>
        <p:xfrm>
          <a:off x="2895600" y="6324600"/>
          <a:ext cx="5181600" cy="457200"/>
        </p:xfrm>
        <a:graphic>
          <a:graphicData uri="http://schemas.openxmlformats.org/presentationml/2006/ole">
            <p:oleObj spid="_x0000_s2050" name="Equation" r:id="rId3" imgW="2603500" imgH="228600" progId="Equation.3">
              <p:embed/>
            </p:oleObj>
          </a:graphicData>
        </a:graphic>
      </p:graphicFrame>
      <p:sp>
        <p:nvSpPr>
          <p:cNvPr id="18444" name="Text Box 11"/>
          <p:cNvSpPr txBox="1">
            <a:spLocks noChangeArrowheads="1"/>
          </p:cNvSpPr>
          <p:nvPr/>
        </p:nvSpPr>
        <p:spPr bwMode="auto">
          <a:xfrm>
            <a:off x="136525" y="6335713"/>
            <a:ext cx="2811463" cy="396875"/>
          </a:xfrm>
          <a:prstGeom prst="rect">
            <a:avLst/>
          </a:prstGeom>
          <a:noFill/>
          <a:ln w="9525">
            <a:noFill/>
            <a:miter lim="800000"/>
            <a:headEnd/>
            <a:tailEnd/>
          </a:ln>
        </p:spPr>
        <p:txBody>
          <a:bodyPr wrap="none">
            <a:spAutoFit/>
          </a:bodyPr>
          <a:lstStyle/>
          <a:p>
            <a:r>
              <a:rPr lang="en-US">
                <a:solidFill>
                  <a:srgbClr val="FF0000"/>
                </a:solidFill>
              </a:rPr>
              <a:t>CRITERIA VECTOR IS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6"/>
          <p:cNvSpPr>
            <a:spLocks noGrp="1"/>
          </p:cNvSpPr>
          <p:nvPr>
            <p:ph type="sldNum" sz="quarter" idx="12"/>
          </p:nvPr>
        </p:nvSpPr>
        <p:spPr>
          <a:noFill/>
        </p:spPr>
        <p:txBody>
          <a:bodyPr/>
          <a:lstStyle/>
          <a:p>
            <a:fld id="{7053E3EF-7DD8-41F8-9C85-D74A8954D240}" type="slidenum">
              <a:rPr lang="en-US" smtClean="0"/>
              <a:pPr/>
              <a:t>34</a:t>
            </a:fld>
            <a:endParaRPr lang="en-US" smtClean="0"/>
          </a:p>
        </p:txBody>
      </p:sp>
      <p:sp>
        <p:nvSpPr>
          <p:cNvPr id="75779" name="Rectangle 2"/>
          <p:cNvSpPr>
            <a:spLocks noGrp="1" noChangeArrowheads="1"/>
          </p:cNvSpPr>
          <p:nvPr>
            <p:ph type="title"/>
          </p:nvPr>
        </p:nvSpPr>
        <p:spPr>
          <a:xfrm>
            <a:off x="0" y="274638"/>
            <a:ext cx="9144000" cy="1096962"/>
          </a:xfrm>
        </p:spPr>
        <p:txBody>
          <a:bodyPr/>
          <a:lstStyle/>
          <a:p>
            <a:pPr eaLnBrk="1" hangingPunct="1"/>
            <a:r>
              <a:rPr lang="en-US" sz="2800" b="1" dirty="0" smtClean="0"/>
              <a:t>Eugene Park and Rick </a:t>
            </a:r>
            <a:r>
              <a:rPr lang="en-US" sz="2800" b="1" dirty="0" err="1" smtClean="0"/>
              <a:t>Tahimic</a:t>
            </a:r>
            <a:r>
              <a:rPr lang="en-US" sz="2800" b="1" dirty="0" smtClean="0"/>
              <a:t>, (1/2)</a:t>
            </a:r>
            <a:br>
              <a:rPr lang="en-US" sz="2800" b="1" dirty="0" smtClean="0"/>
            </a:br>
            <a:r>
              <a:rPr lang="en-US" sz="2800" b="1" dirty="0" smtClean="0">
                <a:solidFill>
                  <a:srgbClr val="FF0000"/>
                </a:solidFill>
              </a:rPr>
              <a:t> </a:t>
            </a:r>
            <a:r>
              <a:rPr lang="en-US" sz="2800" b="1" dirty="0" err="1" smtClean="0">
                <a:solidFill>
                  <a:srgbClr val="FF0000"/>
                </a:solidFill>
              </a:rPr>
              <a:t>Multicriteria</a:t>
            </a:r>
            <a:r>
              <a:rPr lang="en-US" sz="2800" b="1" dirty="0" smtClean="0">
                <a:solidFill>
                  <a:srgbClr val="FF0000"/>
                </a:solidFill>
              </a:rPr>
              <a:t> Design of a Driver for the Average Golfer</a:t>
            </a:r>
          </a:p>
        </p:txBody>
      </p:sp>
      <p:pic>
        <p:nvPicPr>
          <p:cNvPr id="75780" name="Picture 3"/>
          <p:cNvPicPr>
            <a:picLocks noGrp="1" noChangeAspect="1" noChangeArrowheads="1"/>
          </p:cNvPicPr>
          <p:nvPr>
            <p:ph sz="half" idx="1"/>
          </p:nvPr>
        </p:nvPicPr>
        <p:blipFill>
          <a:blip r:embed="rId2" cstate="print"/>
          <a:srcRect/>
          <a:stretch>
            <a:fillRect/>
          </a:stretch>
        </p:blipFill>
        <p:spPr>
          <a:xfrm>
            <a:off x="481013" y="2057400"/>
            <a:ext cx="3052762" cy="3810000"/>
          </a:xfrm>
          <a:noFill/>
        </p:spPr>
      </p:pic>
      <p:sp>
        <p:nvSpPr>
          <p:cNvPr id="75781" name="Text Box 4"/>
          <p:cNvSpPr txBox="1">
            <a:spLocks noChangeArrowheads="1"/>
          </p:cNvSpPr>
          <p:nvPr/>
        </p:nvSpPr>
        <p:spPr bwMode="auto">
          <a:xfrm>
            <a:off x="3733800" y="1619250"/>
            <a:ext cx="5413375" cy="1581150"/>
          </a:xfrm>
          <a:prstGeom prst="rect">
            <a:avLst/>
          </a:prstGeom>
          <a:noFill/>
          <a:ln w="9525">
            <a:noFill/>
            <a:miter lim="800000"/>
            <a:headEnd/>
            <a:tailEnd/>
          </a:ln>
        </p:spPr>
        <p:txBody>
          <a:bodyPr>
            <a:spAutoFit/>
          </a:bodyPr>
          <a:lstStyle/>
          <a:p>
            <a:r>
              <a:rPr lang="en-US" sz="1400"/>
              <a:t>For those with an interest in multicriteria design, the question</a:t>
            </a:r>
          </a:p>
          <a:p>
            <a:r>
              <a:rPr lang="en-US" sz="1400"/>
              <a:t>arises as to whether it is possible to use multicriteria design </a:t>
            </a:r>
          </a:p>
          <a:p>
            <a:r>
              <a:rPr lang="en-US" sz="1400"/>
              <a:t>techniques to produce an even better driver design than those</a:t>
            </a:r>
          </a:p>
          <a:p>
            <a:r>
              <a:rPr lang="en-US" sz="1400"/>
              <a:t>that are currently available.  </a:t>
            </a:r>
            <a:r>
              <a:rPr lang="en-US" sz="1400" b="1">
                <a:solidFill>
                  <a:srgbClr val="FF0000"/>
                </a:solidFill>
              </a:rPr>
              <a:t>The purpose of this project is to</a:t>
            </a:r>
          </a:p>
          <a:p>
            <a:r>
              <a:rPr lang="en-US" sz="1400" b="1">
                <a:solidFill>
                  <a:srgbClr val="FF0000"/>
                </a:solidFill>
              </a:rPr>
              <a:t> describe the steps that could be used to identify a solution to  the multicriteria design problem of producing a better driver  design for the average golfer.</a:t>
            </a:r>
          </a:p>
        </p:txBody>
      </p:sp>
      <p:sp>
        <p:nvSpPr>
          <p:cNvPr id="75782" name="Text Box 5"/>
          <p:cNvSpPr txBox="1">
            <a:spLocks noChangeArrowheads="1"/>
          </p:cNvSpPr>
          <p:nvPr/>
        </p:nvSpPr>
        <p:spPr bwMode="auto">
          <a:xfrm>
            <a:off x="3733800" y="3352800"/>
            <a:ext cx="5240338" cy="3314700"/>
          </a:xfrm>
          <a:prstGeom prst="rect">
            <a:avLst/>
          </a:prstGeom>
          <a:noFill/>
          <a:ln w="9525">
            <a:noFill/>
            <a:miter lim="800000"/>
            <a:headEnd/>
            <a:tailEnd/>
          </a:ln>
        </p:spPr>
        <p:txBody>
          <a:bodyPr wrap="none">
            <a:spAutoFit/>
          </a:bodyPr>
          <a:lstStyle/>
          <a:p>
            <a:pPr marL="342900" indent="-342900"/>
            <a:r>
              <a:rPr lang="en-US" sz="1600" b="1">
                <a:solidFill>
                  <a:srgbClr val="33CC33"/>
                </a:solidFill>
              </a:rPr>
              <a:t>The following steps will be described in this project:</a:t>
            </a:r>
          </a:p>
          <a:p>
            <a:pPr marL="342900" indent="-342900"/>
            <a:r>
              <a:rPr lang="en-US" sz="1400" b="1"/>
              <a:t>1. Identifying the performance criteria</a:t>
            </a:r>
          </a:p>
          <a:p>
            <a:pPr marL="342900" indent="-342900"/>
            <a:r>
              <a:rPr lang="en-US" sz="1400" b="1"/>
              <a:t>2. Constructing a mathematical model of the object and an</a:t>
            </a:r>
          </a:p>
          <a:p>
            <a:pPr marL="342900" indent="-342900"/>
            <a:r>
              <a:rPr lang="en-US" sz="1400" b="1"/>
              <a:t> algorithm/program for calculating its basic characteristics</a:t>
            </a:r>
          </a:p>
          <a:p>
            <a:pPr marL="342900" indent="-342900"/>
            <a:r>
              <a:rPr lang="en-US" sz="1400" b="1"/>
              <a:t>3. Setting up the Multicriteria Optimization and Vector</a:t>
            </a:r>
          </a:p>
          <a:p>
            <a:pPr marL="342900" indent="-342900"/>
            <a:r>
              <a:rPr lang="en-US" sz="1400" b="1"/>
              <a:t> Identification (MOVI) Software and the program indicated</a:t>
            </a:r>
          </a:p>
          <a:p>
            <a:pPr marL="342900" indent="-342900"/>
            <a:r>
              <a:rPr lang="en-US" sz="1400" b="1"/>
              <a:t>in step 2 </a:t>
            </a:r>
          </a:p>
          <a:p>
            <a:pPr marL="342900" indent="-342900"/>
            <a:r>
              <a:rPr lang="en-US" sz="1400" b="1"/>
              <a:t>4. Constructing and analyzing the MOVI test tables</a:t>
            </a:r>
          </a:p>
          <a:p>
            <a:pPr marL="342900" indent="-342900"/>
            <a:r>
              <a:rPr lang="en-US" sz="1400" b="1"/>
              <a:t>5. Correcting the source data and refining the performance </a:t>
            </a:r>
          </a:p>
          <a:p>
            <a:pPr marL="342900" indent="-342900"/>
            <a:r>
              <a:rPr lang="en-US" sz="1400" b="1"/>
              <a:t>Specifications </a:t>
            </a:r>
          </a:p>
          <a:p>
            <a:pPr marL="342900" indent="-342900"/>
            <a:r>
              <a:rPr lang="en-US" sz="1400" b="1"/>
              <a:t>5. Constructing and analyzing the feasible</a:t>
            </a:r>
          </a:p>
          <a:p>
            <a:pPr marL="342900" indent="-342900"/>
            <a:r>
              <a:rPr lang="en-US" sz="1400" b="1"/>
              <a:t> solution set and Pareto optimal set </a:t>
            </a:r>
          </a:p>
          <a:p>
            <a:pPr marL="342900" indent="-342900"/>
            <a:r>
              <a:rPr lang="en-US" sz="1400" b="1"/>
              <a:t>5. Multicriteria analysis  and choice of the most </a:t>
            </a:r>
          </a:p>
          <a:p>
            <a:pPr marL="342900" indent="-342900"/>
            <a:r>
              <a:rPr lang="en-US" sz="1400" b="1"/>
              <a:t>preferable design of the driver</a:t>
            </a:r>
          </a:p>
          <a:p>
            <a:pPr marL="342900" indent="-342900"/>
            <a:endParaRPr lang="en-US" sz="1400" b="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6"/>
          <p:cNvSpPr>
            <a:spLocks noGrp="1"/>
          </p:cNvSpPr>
          <p:nvPr>
            <p:ph type="sldNum" sz="quarter" idx="12"/>
          </p:nvPr>
        </p:nvSpPr>
        <p:spPr>
          <a:noFill/>
        </p:spPr>
        <p:txBody>
          <a:bodyPr/>
          <a:lstStyle/>
          <a:p>
            <a:fld id="{F425B206-EBEA-44C3-9C28-A25F14E72ADD}" type="slidenum">
              <a:rPr lang="en-US" smtClean="0"/>
              <a:pPr/>
              <a:t>35</a:t>
            </a:fld>
            <a:endParaRPr lang="en-US" smtClean="0"/>
          </a:p>
        </p:txBody>
      </p:sp>
      <p:sp>
        <p:nvSpPr>
          <p:cNvPr id="76803" name="Rectangle 2"/>
          <p:cNvSpPr>
            <a:spLocks noGrp="1" noChangeArrowheads="1"/>
          </p:cNvSpPr>
          <p:nvPr>
            <p:ph type="title"/>
          </p:nvPr>
        </p:nvSpPr>
        <p:spPr>
          <a:xfrm>
            <a:off x="0" y="152400"/>
            <a:ext cx="9144000" cy="1143000"/>
          </a:xfrm>
        </p:spPr>
        <p:txBody>
          <a:bodyPr/>
          <a:lstStyle/>
          <a:p>
            <a:pPr eaLnBrk="1" hangingPunct="1"/>
            <a:r>
              <a:rPr lang="en-US" sz="2800" b="1" dirty="0" smtClean="0"/>
              <a:t>Eugene Park and Rick </a:t>
            </a:r>
            <a:r>
              <a:rPr lang="en-US" sz="2800" b="1" dirty="0" err="1" smtClean="0"/>
              <a:t>Tahimic</a:t>
            </a:r>
            <a:r>
              <a:rPr lang="en-US" sz="2800" b="1" dirty="0" smtClean="0"/>
              <a:t>, (2/2)</a:t>
            </a:r>
            <a:br>
              <a:rPr lang="en-US" sz="2800" b="1" dirty="0" smtClean="0"/>
            </a:br>
            <a:r>
              <a:rPr lang="en-US" sz="2800" b="1" dirty="0" smtClean="0"/>
              <a:t> </a:t>
            </a:r>
            <a:r>
              <a:rPr lang="en-US" sz="2800" b="1" dirty="0" err="1" smtClean="0">
                <a:solidFill>
                  <a:srgbClr val="FF0000"/>
                </a:solidFill>
              </a:rPr>
              <a:t>Multicriteria</a:t>
            </a:r>
            <a:r>
              <a:rPr lang="en-US" sz="2800" b="1" dirty="0" smtClean="0"/>
              <a:t> </a:t>
            </a:r>
            <a:r>
              <a:rPr lang="en-US" sz="2800" b="1" dirty="0" smtClean="0">
                <a:solidFill>
                  <a:srgbClr val="FF0000"/>
                </a:solidFill>
              </a:rPr>
              <a:t>Design of a Driver for the Average Golfer</a:t>
            </a:r>
          </a:p>
        </p:txBody>
      </p:sp>
      <p:sp>
        <p:nvSpPr>
          <p:cNvPr id="76804" name="Text Box 3"/>
          <p:cNvSpPr txBox="1">
            <a:spLocks noChangeArrowheads="1"/>
          </p:cNvSpPr>
          <p:nvPr/>
        </p:nvSpPr>
        <p:spPr bwMode="auto">
          <a:xfrm>
            <a:off x="609600" y="2286000"/>
            <a:ext cx="7924800" cy="2432050"/>
          </a:xfrm>
          <a:prstGeom prst="rect">
            <a:avLst/>
          </a:prstGeom>
          <a:noFill/>
          <a:ln w="9525">
            <a:noFill/>
            <a:miter lim="800000"/>
            <a:headEnd/>
            <a:tailEnd/>
          </a:ln>
        </p:spPr>
        <p:txBody>
          <a:bodyPr>
            <a:spAutoFit/>
          </a:bodyPr>
          <a:lstStyle/>
          <a:p>
            <a:pPr marL="342900" indent="-342900"/>
            <a:r>
              <a:rPr lang="en-US" sz="1400" b="1"/>
              <a:t>Distance –</a:t>
            </a:r>
            <a:r>
              <a:rPr lang="en-US" sz="1400"/>
              <a:t> this criterion will be maximized and is a combination  of the carry distance and roll distance.  This criterion is computed from the ball speed, departure angle and spin rate.</a:t>
            </a:r>
          </a:p>
          <a:p>
            <a:pPr marL="342900" indent="-342900"/>
            <a:r>
              <a:rPr lang="en-US" sz="1400" b="1"/>
              <a:t>Accuracy </a:t>
            </a:r>
            <a:r>
              <a:rPr lang="en-US" sz="1400"/>
              <a:t>– this criterion will be minimized and is the perpendicular distance from the target line.  This criterion is also calculated from ball speed, departure angle and spin rate.</a:t>
            </a:r>
          </a:p>
          <a:p>
            <a:pPr marL="342900" indent="-342900"/>
            <a:r>
              <a:rPr lang="en-US" sz="1400" b="1"/>
              <a:t>Durability </a:t>
            </a:r>
            <a:r>
              <a:rPr lang="en-US" sz="1400"/>
              <a:t>– this criterion will be maximized and is computed from head face stress and shaft stress.</a:t>
            </a:r>
          </a:p>
          <a:p>
            <a:pPr marL="342900" indent="-342900"/>
            <a:r>
              <a:rPr lang="en-US" sz="1400" b="1"/>
              <a:t>Cost </a:t>
            </a:r>
            <a:r>
              <a:rPr lang="en-US" sz="1400"/>
              <a:t>– this criterion will be minimized and is a function primarily of material,  size, and shaft characteristics.</a:t>
            </a:r>
          </a:p>
          <a:p>
            <a:pPr marL="342900" indent="-342900"/>
            <a:r>
              <a:rPr lang="en-US" sz="1400" b="1"/>
              <a:t>Coefficient of restitution</a:t>
            </a:r>
            <a:r>
              <a:rPr lang="en-US" sz="1400"/>
              <a:t> – the criterion will be maximized up to the legal limit of 0.83 as set by the United States Golf Association (USGA).</a:t>
            </a:r>
          </a:p>
          <a:p>
            <a:pPr marL="342900" indent="-342900"/>
            <a:endParaRPr lang="en-US" sz="1400"/>
          </a:p>
        </p:txBody>
      </p:sp>
      <p:sp>
        <p:nvSpPr>
          <p:cNvPr id="76805" name="Text Box 4"/>
          <p:cNvSpPr txBox="1">
            <a:spLocks noChangeArrowheads="1"/>
          </p:cNvSpPr>
          <p:nvPr/>
        </p:nvSpPr>
        <p:spPr bwMode="auto">
          <a:xfrm>
            <a:off x="685800" y="1600200"/>
            <a:ext cx="7620000" cy="366713"/>
          </a:xfrm>
          <a:prstGeom prst="rect">
            <a:avLst/>
          </a:prstGeom>
          <a:noFill/>
          <a:ln w="9525">
            <a:noFill/>
            <a:miter lim="800000"/>
            <a:headEnd/>
            <a:tailEnd/>
          </a:ln>
        </p:spPr>
        <p:txBody>
          <a:bodyPr>
            <a:spAutoFit/>
          </a:bodyPr>
          <a:lstStyle/>
          <a:p>
            <a:r>
              <a:rPr lang="en-US" sz="1800" b="1">
                <a:solidFill>
                  <a:srgbClr val="33CC33"/>
                </a:solidFill>
              </a:rPr>
              <a:t>The performance criteria for this analysis are the following:</a:t>
            </a:r>
          </a:p>
        </p:txBody>
      </p:sp>
      <p:sp>
        <p:nvSpPr>
          <p:cNvPr id="76806" name="Text Box 5"/>
          <p:cNvSpPr txBox="1">
            <a:spLocks noChangeArrowheads="1"/>
          </p:cNvSpPr>
          <p:nvPr/>
        </p:nvSpPr>
        <p:spPr bwMode="auto">
          <a:xfrm>
            <a:off x="304800" y="4737100"/>
            <a:ext cx="7239000" cy="825500"/>
          </a:xfrm>
          <a:prstGeom prst="rect">
            <a:avLst/>
          </a:prstGeom>
          <a:noFill/>
          <a:ln w="9525">
            <a:noFill/>
            <a:miter lim="800000"/>
            <a:headEnd/>
            <a:tailEnd/>
          </a:ln>
        </p:spPr>
        <p:txBody>
          <a:bodyPr>
            <a:spAutoFit/>
          </a:bodyPr>
          <a:lstStyle/>
          <a:p>
            <a:pPr marL="342900" indent="-342900"/>
            <a:r>
              <a:rPr lang="en-US" sz="1600" b="1">
                <a:solidFill>
                  <a:srgbClr val="FF0000"/>
                </a:solidFill>
              </a:rPr>
              <a:t>Model inputs or design parameters for this </a:t>
            </a:r>
          </a:p>
          <a:p>
            <a:pPr marL="342900" indent="-342900"/>
            <a:r>
              <a:rPr lang="en-US" sz="1600" b="1">
                <a:solidFill>
                  <a:srgbClr val="FF0000"/>
                </a:solidFill>
              </a:rPr>
              <a:t>projects model are as follows:</a:t>
            </a:r>
          </a:p>
          <a:p>
            <a:pPr marL="342900" indent="-342900"/>
            <a:endParaRPr lang="en-US" sz="1600" b="1">
              <a:solidFill>
                <a:srgbClr val="FF0000"/>
              </a:solidFill>
            </a:endParaRPr>
          </a:p>
        </p:txBody>
      </p:sp>
      <p:sp>
        <p:nvSpPr>
          <p:cNvPr id="76807" name="Text Box 6"/>
          <p:cNvSpPr txBox="1">
            <a:spLocks noChangeArrowheads="1"/>
          </p:cNvSpPr>
          <p:nvPr/>
        </p:nvSpPr>
        <p:spPr bwMode="auto">
          <a:xfrm>
            <a:off x="533400" y="5335588"/>
            <a:ext cx="2087563" cy="1370012"/>
          </a:xfrm>
          <a:prstGeom prst="rect">
            <a:avLst/>
          </a:prstGeom>
          <a:noFill/>
          <a:ln w="9525">
            <a:noFill/>
            <a:miter lim="800000"/>
            <a:headEnd/>
            <a:tailEnd/>
          </a:ln>
        </p:spPr>
        <p:txBody>
          <a:bodyPr wrap="none">
            <a:spAutoFit/>
          </a:bodyPr>
          <a:lstStyle/>
          <a:p>
            <a:pPr marL="342900" indent="-342900"/>
            <a:r>
              <a:rPr lang="en-US" sz="1200" b="1"/>
              <a:t>Loft angle</a:t>
            </a:r>
          </a:p>
          <a:p>
            <a:pPr marL="342900" indent="-342900"/>
            <a:r>
              <a:rPr lang="en-US" sz="1200" b="1"/>
              <a:t>Center of gravity position</a:t>
            </a:r>
          </a:p>
          <a:p>
            <a:pPr marL="342900" indent="-342900"/>
            <a:r>
              <a:rPr lang="en-US" sz="1200" b="1"/>
              <a:t>Hardness of head material</a:t>
            </a:r>
          </a:p>
          <a:p>
            <a:pPr marL="342900" indent="-342900"/>
            <a:r>
              <a:rPr lang="en-US" sz="1200" b="1"/>
              <a:t>Club head width</a:t>
            </a:r>
          </a:p>
          <a:p>
            <a:pPr marL="342900" indent="-342900"/>
            <a:r>
              <a:rPr lang="en-US" sz="1200" b="1"/>
              <a:t>Club head depth</a:t>
            </a:r>
          </a:p>
          <a:p>
            <a:pPr marL="342900" indent="-342900"/>
            <a:r>
              <a:rPr lang="en-US" sz="1200" b="1"/>
              <a:t>Club face height</a:t>
            </a:r>
          </a:p>
          <a:p>
            <a:pPr marL="342900" indent="-342900"/>
            <a:endParaRPr lang="en-US" sz="1200" b="1"/>
          </a:p>
        </p:txBody>
      </p:sp>
      <p:sp>
        <p:nvSpPr>
          <p:cNvPr id="76808" name="Text Box 7"/>
          <p:cNvSpPr txBox="1">
            <a:spLocks noChangeArrowheads="1"/>
          </p:cNvSpPr>
          <p:nvPr/>
        </p:nvSpPr>
        <p:spPr bwMode="auto">
          <a:xfrm>
            <a:off x="3048000" y="5410200"/>
            <a:ext cx="1390650" cy="1370013"/>
          </a:xfrm>
          <a:prstGeom prst="rect">
            <a:avLst/>
          </a:prstGeom>
          <a:noFill/>
          <a:ln w="9525">
            <a:noFill/>
            <a:miter lim="800000"/>
            <a:headEnd/>
            <a:tailEnd/>
          </a:ln>
        </p:spPr>
        <p:txBody>
          <a:bodyPr wrap="none">
            <a:spAutoFit/>
          </a:bodyPr>
          <a:lstStyle/>
          <a:p>
            <a:pPr marL="342900" indent="-342900"/>
            <a:r>
              <a:rPr lang="en-US" sz="1200" b="1"/>
              <a:t>Club face width</a:t>
            </a:r>
          </a:p>
          <a:p>
            <a:pPr marL="342900" indent="-342900"/>
            <a:r>
              <a:rPr lang="en-US" sz="1200" b="1"/>
              <a:t>Shaft torque</a:t>
            </a:r>
          </a:p>
          <a:p>
            <a:pPr marL="342900" indent="-342900"/>
            <a:r>
              <a:rPr lang="en-US" sz="1200" b="1"/>
              <a:t>Shaft bend point</a:t>
            </a:r>
          </a:p>
          <a:p>
            <a:pPr marL="342900" indent="-342900"/>
            <a:r>
              <a:rPr lang="en-US" sz="1200" b="1"/>
              <a:t>Shaft mass</a:t>
            </a:r>
          </a:p>
          <a:p>
            <a:pPr marL="342900" indent="-342900"/>
            <a:r>
              <a:rPr lang="en-US" sz="1200" b="1"/>
              <a:t>Shaft length</a:t>
            </a:r>
          </a:p>
          <a:p>
            <a:pPr marL="342900" indent="-342900"/>
            <a:r>
              <a:rPr lang="en-US" sz="1200" b="1"/>
              <a:t>Grip mass</a:t>
            </a:r>
          </a:p>
          <a:p>
            <a:pPr marL="342900" indent="-342900"/>
            <a:endParaRPr lang="en-US" sz="1200" b="1"/>
          </a:p>
        </p:txBody>
      </p:sp>
      <p:sp>
        <p:nvSpPr>
          <p:cNvPr id="76809" name="Text Box 8"/>
          <p:cNvSpPr txBox="1">
            <a:spLocks noChangeArrowheads="1"/>
          </p:cNvSpPr>
          <p:nvPr/>
        </p:nvSpPr>
        <p:spPr bwMode="auto">
          <a:xfrm>
            <a:off x="6003925" y="5421313"/>
            <a:ext cx="184150" cy="396875"/>
          </a:xfrm>
          <a:prstGeom prst="rect">
            <a:avLst/>
          </a:prstGeom>
          <a:noFill/>
          <a:ln w="9525">
            <a:noFill/>
            <a:miter lim="800000"/>
            <a:headEnd/>
            <a:tailEnd/>
          </a:ln>
        </p:spPr>
        <p:txBody>
          <a:bodyPr wrap="none">
            <a:spAutoFit/>
          </a:bodyPr>
          <a:lstStyle/>
          <a:p>
            <a:endParaRPr lang="en-US"/>
          </a:p>
        </p:txBody>
      </p:sp>
      <p:sp>
        <p:nvSpPr>
          <p:cNvPr id="76810" name="Text Box 9"/>
          <p:cNvSpPr txBox="1">
            <a:spLocks noChangeArrowheads="1"/>
          </p:cNvSpPr>
          <p:nvPr/>
        </p:nvSpPr>
        <p:spPr bwMode="auto">
          <a:xfrm>
            <a:off x="5165725" y="5334000"/>
            <a:ext cx="1947863" cy="1187450"/>
          </a:xfrm>
          <a:prstGeom prst="rect">
            <a:avLst/>
          </a:prstGeom>
          <a:noFill/>
          <a:ln w="9525">
            <a:noFill/>
            <a:miter lim="800000"/>
            <a:headEnd/>
            <a:tailEnd/>
          </a:ln>
        </p:spPr>
        <p:txBody>
          <a:bodyPr wrap="none">
            <a:spAutoFit/>
          </a:bodyPr>
          <a:lstStyle/>
          <a:p>
            <a:pPr marL="342900" indent="-342900"/>
            <a:r>
              <a:rPr lang="en-US" sz="1200" b="1"/>
              <a:t>Ball speed</a:t>
            </a:r>
          </a:p>
          <a:p>
            <a:pPr marL="342900" indent="-342900"/>
            <a:r>
              <a:rPr lang="en-US" sz="1200" b="1"/>
              <a:t>Departure angle</a:t>
            </a:r>
          </a:p>
          <a:p>
            <a:pPr marL="342900" indent="-342900"/>
            <a:r>
              <a:rPr lang="en-US" sz="1200" b="1"/>
              <a:t>Spin rate</a:t>
            </a:r>
          </a:p>
          <a:p>
            <a:pPr marL="342900" indent="-342900"/>
            <a:r>
              <a:rPr lang="en-US" sz="1200" b="1"/>
              <a:t>Coefficient of restitution</a:t>
            </a:r>
          </a:p>
          <a:p>
            <a:pPr marL="342900" indent="-342900"/>
            <a:r>
              <a:rPr lang="en-US" sz="1200" b="1"/>
              <a:t>Head face stress</a:t>
            </a:r>
          </a:p>
          <a:p>
            <a:pPr marL="342900" indent="-342900"/>
            <a:r>
              <a:rPr lang="en-US" sz="1200" b="1"/>
              <a:t>Shaft stress</a:t>
            </a:r>
          </a:p>
        </p:txBody>
      </p:sp>
      <p:sp>
        <p:nvSpPr>
          <p:cNvPr id="76811" name="Text Box 10"/>
          <p:cNvSpPr txBox="1">
            <a:spLocks noChangeArrowheads="1"/>
          </p:cNvSpPr>
          <p:nvPr/>
        </p:nvSpPr>
        <p:spPr bwMode="auto">
          <a:xfrm>
            <a:off x="4724400" y="4724400"/>
            <a:ext cx="3695700" cy="581025"/>
          </a:xfrm>
          <a:prstGeom prst="rect">
            <a:avLst/>
          </a:prstGeom>
          <a:noFill/>
          <a:ln w="9525">
            <a:noFill/>
            <a:miter lim="800000"/>
            <a:headEnd/>
            <a:tailEnd/>
          </a:ln>
        </p:spPr>
        <p:txBody>
          <a:bodyPr wrap="none">
            <a:spAutoFit/>
          </a:bodyPr>
          <a:lstStyle/>
          <a:p>
            <a:r>
              <a:rPr lang="en-US" sz="1400" b="1">
                <a:solidFill>
                  <a:srgbClr val="0099FF"/>
                </a:solidFill>
              </a:rPr>
              <a:t>The </a:t>
            </a:r>
            <a:r>
              <a:rPr lang="en-US" sz="1600" b="1">
                <a:solidFill>
                  <a:srgbClr val="0099FF"/>
                </a:solidFill>
              </a:rPr>
              <a:t>model</a:t>
            </a:r>
            <a:r>
              <a:rPr lang="en-US" sz="1400" b="1">
                <a:solidFill>
                  <a:srgbClr val="0099FF"/>
                </a:solidFill>
              </a:rPr>
              <a:t> </a:t>
            </a:r>
            <a:r>
              <a:rPr lang="en-US" sz="1600" b="1">
                <a:solidFill>
                  <a:srgbClr val="0099FF"/>
                </a:solidFill>
              </a:rPr>
              <a:t>will produce the following</a:t>
            </a:r>
          </a:p>
          <a:p>
            <a:r>
              <a:rPr lang="en-US" sz="1600" b="1">
                <a:solidFill>
                  <a:srgbClr val="0099FF"/>
                </a:solidFill>
              </a:rPr>
              <a:t> outputs: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6"/>
          <p:cNvSpPr>
            <a:spLocks noGrp="1"/>
          </p:cNvSpPr>
          <p:nvPr>
            <p:ph type="sldNum" sz="quarter" idx="12"/>
          </p:nvPr>
        </p:nvSpPr>
        <p:spPr>
          <a:noFill/>
        </p:spPr>
        <p:txBody>
          <a:bodyPr/>
          <a:lstStyle/>
          <a:p>
            <a:fld id="{B8ACCD94-F3AE-420F-80B5-F0B00483A083}" type="slidenum">
              <a:rPr lang="en-US" smtClean="0"/>
              <a:pPr/>
              <a:t>36</a:t>
            </a:fld>
            <a:endParaRPr lang="en-US" smtClean="0"/>
          </a:p>
        </p:txBody>
      </p:sp>
      <p:sp>
        <p:nvSpPr>
          <p:cNvPr id="19460" name="Rectangle 2"/>
          <p:cNvSpPr>
            <a:spLocks noGrp="1" noChangeArrowheads="1"/>
          </p:cNvSpPr>
          <p:nvPr>
            <p:ph type="title"/>
          </p:nvPr>
        </p:nvSpPr>
        <p:spPr/>
        <p:txBody>
          <a:bodyPr/>
          <a:lstStyle/>
          <a:p>
            <a:pPr eaLnBrk="1" hangingPunct="1"/>
            <a:r>
              <a:rPr lang="en-US" sz="2000" b="1" dirty="0" err="1" smtClean="0"/>
              <a:t>Anh</a:t>
            </a:r>
            <a:r>
              <a:rPr lang="en-US" sz="2000" b="1" dirty="0" smtClean="0"/>
              <a:t> Nguyen, Bob Perkins, Fred </a:t>
            </a:r>
            <a:r>
              <a:rPr lang="en-US" sz="2000" b="1" dirty="0" err="1" smtClean="0"/>
              <a:t>Scali</a:t>
            </a:r>
            <a:r>
              <a:rPr lang="en-US" sz="2000" b="1" dirty="0" smtClean="0"/>
              <a:t>, </a:t>
            </a:r>
            <a:br>
              <a:rPr lang="en-US" sz="2000" b="1" dirty="0" smtClean="0"/>
            </a:br>
            <a:r>
              <a:rPr lang="en-US" sz="2000" b="1" dirty="0" smtClean="0"/>
              <a:t>Robert </a:t>
            </a:r>
            <a:r>
              <a:rPr lang="en-US" sz="2000" b="1" dirty="0" err="1" smtClean="0"/>
              <a:t>Vik</a:t>
            </a:r>
            <a:r>
              <a:rPr lang="en-US" sz="2000" b="1" dirty="0" smtClean="0"/>
              <a:t>, </a:t>
            </a:r>
            <a:br>
              <a:rPr lang="en-US" sz="2000" b="1" dirty="0" smtClean="0"/>
            </a:br>
            <a:r>
              <a:rPr lang="en-US" sz="2000" b="1" dirty="0" err="1" smtClean="0"/>
              <a:t>Multicriteria</a:t>
            </a:r>
            <a:r>
              <a:rPr lang="en-US" sz="2000" b="1" dirty="0" smtClean="0"/>
              <a:t> Development of a Spacecraft’s Subsystem</a:t>
            </a:r>
          </a:p>
        </p:txBody>
      </p:sp>
      <p:sp>
        <p:nvSpPr>
          <p:cNvPr id="19461" name="Rectangle 3"/>
          <p:cNvSpPr>
            <a:spLocks noGrp="1" noChangeArrowheads="1"/>
          </p:cNvSpPr>
          <p:nvPr>
            <p:ph type="body" sz="half" idx="1"/>
          </p:nvPr>
        </p:nvSpPr>
        <p:spPr>
          <a:xfrm>
            <a:off x="228600" y="1600200"/>
            <a:ext cx="4495800" cy="5105400"/>
          </a:xfrm>
        </p:spPr>
        <p:txBody>
          <a:bodyPr/>
          <a:lstStyle/>
          <a:p>
            <a:pPr algn="just" eaLnBrk="1" hangingPunct="1">
              <a:lnSpc>
                <a:spcPct val="80000"/>
              </a:lnSpc>
              <a:buFontTx/>
              <a:buNone/>
            </a:pPr>
            <a:r>
              <a:rPr lang="en-US" sz="1400" b="1" smtClean="0"/>
              <a:t>The purpose of this MULTICRITERIA PROJECT is to describe the step-by-step process of posing and solving the problem of improving a prototype. In keeping with the major theme of the degree program, the group chose to use a sample spacecraft. </a:t>
            </a:r>
          </a:p>
          <a:p>
            <a:pPr algn="just" eaLnBrk="1" hangingPunct="1">
              <a:lnSpc>
                <a:spcPct val="80000"/>
              </a:lnSpc>
              <a:buFontTx/>
              <a:buNone/>
            </a:pPr>
            <a:endParaRPr lang="en-US" sz="1400" b="1" smtClean="0"/>
          </a:p>
          <a:p>
            <a:pPr eaLnBrk="1" hangingPunct="1">
              <a:lnSpc>
                <a:spcPct val="80000"/>
              </a:lnSpc>
              <a:buFontTx/>
              <a:buNone/>
            </a:pPr>
            <a:r>
              <a:rPr lang="en-US" sz="1400" b="1" smtClean="0">
                <a:solidFill>
                  <a:srgbClr val="FF0000"/>
                </a:solidFill>
              </a:rPr>
              <a:t>The project will investigate the development of one of the spacecraft’s subsystems: the payload assist module (PAM). The PAM will allow the spacecraft to operate in HEO and GEO orbits so that it could better support communications missions.</a:t>
            </a:r>
            <a:r>
              <a:rPr lang="en-US" sz="1400" b="1" smtClean="0"/>
              <a:t> </a:t>
            </a:r>
          </a:p>
          <a:p>
            <a:pPr eaLnBrk="1" hangingPunct="1">
              <a:lnSpc>
                <a:spcPct val="80000"/>
              </a:lnSpc>
              <a:buFontTx/>
              <a:buNone/>
            </a:pPr>
            <a:endParaRPr lang="en-US" sz="1400" b="1" smtClean="0"/>
          </a:p>
          <a:p>
            <a:pPr eaLnBrk="1" hangingPunct="1">
              <a:lnSpc>
                <a:spcPct val="80000"/>
              </a:lnSpc>
              <a:buFontTx/>
              <a:buNone/>
            </a:pPr>
            <a:r>
              <a:rPr lang="en-US" sz="1400" b="1" smtClean="0"/>
              <a:t>This short paper takes the reader through the steps of first defining the mathematical model and determining its adequacy relative to the current prototype and then performing the optimization of the prototype. After optimization the process starts again with defining and determining the adequacy of the mathematical model of the now optimized prototype. It is understood that this process is iterative in that the cycle can be repeated many times before a final design is selected</a:t>
            </a:r>
            <a:r>
              <a:rPr lang="en-US" sz="1400" smtClean="0"/>
              <a:t>.</a:t>
            </a:r>
          </a:p>
        </p:txBody>
      </p:sp>
      <p:graphicFrame>
        <p:nvGraphicFramePr>
          <p:cNvPr id="19458" name="Object 4"/>
          <p:cNvGraphicFramePr>
            <a:graphicFrameLocks noChangeAspect="1"/>
          </p:cNvGraphicFramePr>
          <p:nvPr>
            <p:ph sz="half" idx="2"/>
          </p:nvPr>
        </p:nvGraphicFramePr>
        <p:xfrm>
          <a:off x="4800600" y="1682750"/>
          <a:ext cx="4114800" cy="3270250"/>
        </p:xfrm>
        <a:graphic>
          <a:graphicData uri="http://schemas.openxmlformats.org/presentationml/2006/ole">
            <p:oleObj spid="_x0000_s3074" name="Bitmap Image" r:id="rId3" imgW="2521905" imgH="2004234" progId="PBrush">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6"/>
          <p:cNvSpPr>
            <a:spLocks noGrp="1"/>
          </p:cNvSpPr>
          <p:nvPr>
            <p:ph type="sldNum" sz="quarter" idx="12"/>
          </p:nvPr>
        </p:nvSpPr>
        <p:spPr>
          <a:noFill/>
        </p:spPr>
        <p:txBody>
          <a:bodyPr/>
          <a:lstStyle/>
          <a:p>
            <a:fld id="{E94C0C64-86B6-4528-A728-183EE345479B}" type="slidenum">
              <a:rPr lang="en-US" smtClean="0"/>
              <a:pPr/>
              <a:t>37</a:t>
            </a:fld>
            <a:endParaRPr lang="en-US" smtClean="0"/>
          </a:p>
        </p:txBody>
      </p:sp>
      <p:sp>
        <p:nvSpPr>
          <p:cNvPr id="77827" name="Rectangle 2"/>
          <p:cNvSpPr>
            <a:spLocks noGrp="1" noChangeArrowheads="1"/>
          </p:cNvSpPr>
          <p:nvPr>
            <p:ph type="title"/>
          </p:nvPr>
        </p:nvSpPr>
        <p:spPr>
          <a:xfrm>
            <a:off x="0" y="381000"/>
            <a:ext cx="9144000" cy="990600"/>
          </a:xfrm>
        </p:spPr>
        <p:txBody>
          <a:bodyPr/>
          <a:lstStyle/>
          <a:p>
            <a:pPr eaLnBrk="1" hangingPunct="1"/>
            <a:r>
              <a:rPr lang="en-US" sz="2400" b="1" dirty="0" smtClean="0"/>
              <a:t>Paul </a:t>
            </a:r>
            <a:r>
              <a:rPr lang="en-US" sz="2400" b="1" dirty="0" err="1" smtClean="0"/>
              <a:t>Melancon</a:t>
            </a:r>
            <a:r>
              <a:rPr lang="en-US" sz="2400" b="1" dirty="0" smtClean="0"/>
              <a:t> and Ron Clemens, (1/2) </a:t>
            </a:r>
            <a:br>
              <a:rPr lang="en-US" sz="2400" b="1" dirty="0" smtClean="0"/>
            </a:br>
            <a:r>
              <a:rPr lang="en-US" sz="2400" b="1" dirty="0" err="1" smtClean="0">
                <a:solidFill>
                  <a:srgbClr val="FF0000"/>
                </a:solidFill>
              </a:rPr>
              <a:t>Multicriteria</a:t>
            </a:r>
            <a:r>
              <a:rPr lang="en-US" sz="2400" b="1" dirty="0" smtClean="0">
                <a:solidFill>
                  <a:srgbClr val="FF0000"/>
                </a:solidFill>
              </a:rPr>
              <a:t> Optimization of Valve Handle Design</a:t>
            </a:r>
          </a:p>
        </p:txBody>
      </p:sp>
      <p:pic>
        <p:nvPicPr>
          <p:cNvPr id="77828" name="Picture 3"/>
          <p:cNvPicPr>
            <a:picLocks noGrp="1" noChangeAspect="1" noChangeArrowheads="1"/>
          </p:cNvPicPr>
          <p:nvPr>
            <p:ph sz="half" idx="1"/>
          </p:nvPr>
        </p:nvPicPr>
        <p:blipFill>
          <a:blip r:embed="rId2" cstate="print"/>
          <a:srcRect/>
          <a:stretch>
            <a:fillRect/>
          </a:stretch>
        </p:blipFill>
        <p:spPr>
          <a:xfrm>
            <a:off x="4343400" y="2311400"/>
            <a:ext cx="4038600" cy="2184400"/>
          </a:xfrm>
          <a:noFill/>
        </p:spPr>
      </p:pic>
      <p:pic>
        <p:nvPicPr>
          <p:cNvPr id="77829" name="Picture 4"/>
          <p:cNvPicPr>
            <a:picLocks noGrp="1" noChangeAspect="1" noChangeArrowheads="1"/>
          </p:cNvPicPr>
          <p:nvPr>
            <p:ph type="body" idx="4294967295"/>
          </p:nvPr>
        </p:nvPicPr>
        <p:blipFill>
          <a:blip r:embed="rId3" cstate="print"/>
          <a:srcRect/>
          <a:stretch>
            <a:fillRect/>
          </a:stretch>
        </p:blipFill>
        <p:spPr>
          <a:xfrm>
            <a:off x="0" y="1600200"/>
            <a:ext cx="3733800" cy="2835275"/>
          </a:xfrm>
        </p:spPr>
      </p:pic>
      <p:pic>
        <p:nvPicPr>
          <p:cNvPr id="77830" name="Picture 5"/>
          <p:cNvPicPr>
            <a:picLocks noGrp="1" noChangeAspect="1" noChangeArrowheads="1"/>
          </p:cNvPicPr>
          <p:nvPr>
            <p:ph sz="half" idx="2"/>
          </p:nvPr>
        </p:nvPicPr>
        <p:blipFill>
          <a:blip r:embed="rId4" cstate="print"/>
          <a:srcRect/>
          <a:stretch>
            <a:fillRect/>
          </a:stretch>
        </p:blipFill>
        <p:spPr>
          <a:xfrm>
            <a:off x="304800" y="5159375"/>
            <a:ext cx="6477000" cy="1546225"/>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1A1C9599-2F28-4AC6-AC4E-1975E9CF7AF9}" type="slidenum">
              <a:rPr lang="en-US" smtClean="0"/>
              <a:pPr/>
              <a:t>38</a:t>
            </a:fld>
            <a:endParaRPr lang="en-US" smtClean="0"/>
          </a:p>
        </p:txBody>
      </p:sp>
      <p:pic>
        <p:nvPicPr>
          <p:cNvPr id="78851" name="Picture 2"/>
          <p:cNvPicPr>
            <a:picLocks noGrp="1" noChangeAspect="1" noChangeArrowheads="1"/>
          </p:cNvPicPr>
          <p:nvPr>
            <p:ph type="body" idx="1"/>
          </p:nvPr>
        </p:nvPicPr>
        <p:blipFill>
          <a:blip r:embed="rId2" cstate="print"/>
          <a:srcRect/>
          <a:stretch>
            <a:fillRect/>
          </a:stretch>
        </p:blipFill>
        <p:spPr>
          <a:xfrm>
            <a:off x="1143000" y="1323975"/>
            <a:ext cx="6934200" cy="5457825"/>
          </a:xfrm>
        </p:spPr>
      </p:pic>
      <p:sp>
        <p:nvSpPr>
          <p:cNvPr id="78852" name="Text Box 3"/>
          <p:cNvSpPr txBox="1">
            <a:spLocks noChangeArrowheads="1"/>
          </p:cNvSpPr>
          <p:nvPr/>
        </p:nvSpPr>
        <p:spPr bwMode="auto">
          <a:xfrm>
            <a:off x="152400" y="87313"/>
            <a:ext cx="8763000" cy="830997"/>
          </a:xfrm>
          <a:prstGeom prst="rect">
            <a:avLst/>
          </a:prstGeom>
          <a:noFill/>
          <a:ln w="9525">
            <a:noFill/>
            <a:miter lim="800000"/>
            <a:headEnd/>
            <a:tailEnd/>
          </a:ln>
        </p:spPr>
        <p:txBody>
          <a:bodyPr>
            <a:spAutoFit/>
          </a:bodyPr>
          <a:lstStyle/>
          <a:p>
            <a:pPr algn="ctr"/>
            <a:r>
              <a:rPr lang="en-US" sz="2400" b="1" dirty="0">
                <a:solidFill>
                  <a:schemeClr val="tx2"/>
                </a:solidFill>
              </a:rPr>
              <a:t>Paul </a:t>
            </a:r>
            <a:r>
              <a:rPr lang="en-US" sz="2400" b="1" dirty="0" err="1">
                <a:solidFill>
                  <a:schemeClr val="tx2"/>
                </a:solidFill>
              </a:rPr>
              <a:t>Melancon</a:t>
            </a:r>
            <a:r>
              <a:rPr lang="en-US" sz="2400" b="1" dirty="0">
                <a:solidFill>
                  <a:schemeClr val="tx2"/>
                </a:solidFill>
              </a:rPr>
              <a:t> and Ron Clemens, </a:t>
            </a:r>
            <a:r>
              <a:rPr lang="en-US" sz="2400" b="1" dirty="0" smtClean="0">
                <a:solidFill>
                  <a:schemeClr val="tx2"/>
                </a:solidFill>
              </a:rPr>
              <a:t>(</a:t>
            </a:r>
            <a:r>
              <a:rPr lang="en-US" sz="2400" b="1" dirty="0">
                <a:solidFill>
                  <a:schemeClr val="tx2"/>
                </a:solidFill>
              </a:rPr>
              <a:t>2/2) </a:t>
            </a:r>
            <a:br>
              <a:rPr lang="en-US" sz="2400" b="1" dirty="0">
                <a:solidFill>
                  <a:schemeClr val="tx2"/>
                </a:solidFill>
              </a:rPr>
            </a:br>
            <a:r>
              <a:rPr lang="en-US" sz="2400" b="1" dirty="0" err="1">
                <a:solidFill>
                  <a:srgbClr val="FF0000"/>
                </a:solidFill>
              </a:rPr>
              <a:t>Multicriteria</a:t>
            </a:r>
            <a:r>
              <a:rPr lang="en-US" sz="2400" b="1" dirty="0">
                <a:solidFill>
                  <a:srgbClr val="FF0000"/>
                </a:solidFill>
              </a:rPr>
              <a:t> Optimization of Valve Handle Design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6"/>
          <p:cNvSpPr>
            <a:spLocks noGrp="1"/>
          </p:cNvSpPr>
          <p:nvPr>
            <p:ph type="sldNum" sz="quarter" idx="12"/>
          </p:nvPr>
        </p:nvSpPr>
        <p:spPr>
          <a:noFill/>
        </p:spPr>
        <p:txBody>
          <a:bodyPr/>
          <a:lstStyle/>
          <a:p>
            <a:fld id="{24667FE7-2586-4C00-938E-4EDE45A02001}" type="slidenum">
              <a:rPr lang="en-US" smtClean="0"/>
              <a:pPr/>
              <a:t>39</a:t>
            </a:fld>
            <a:endParaRPr lang="en-US" smtClean="0"/>
          </a:p>
        </p:txBody>
      </p:sp>
      <p:sp>
        <p:nvSpPr>
          <p:cNvPr id="20484" name="Rectangle 2"/>
          <p:cNvSpPr>
            <a:spLocks noGrp="1" noChangeArrowheads="1"/>
          </p:cNvSpPr>
          <p:nvPr>
            <p:ph type="title"/>
          </p:nvPr>
        </p:nvSpPr>
        <p:spPr>
          <a:xfrm>
            <a:off x="0" y="274638"/>
            <a:ext cx="8915400" cy="639762"/>
          </a:xfrm>
        </p:spPr>
        <p:txBody>
          <a:bodyPr>
            <a:normAutofit fontScale="90000"/>
          </a:bodyPr>
          <a:lstStyle/>
          <a:p>
            <a:pPr eaLnBrk="1" hangingPunct="1"/>
            <a:r>
              <a:rPr lang="en-US" sz="2400" b="1" dirty="0" err="1" smtClean="0"/>
              <a:t>Romarico</a:t>
            </a:r>
            <a:r>
              <a:rPr lang="en-US" sz="2400" b="1" dirty="0" smtClean="0"/>
              <a:t> </a:t>
            </a:r>
            <a:r>
              <a:rPr lang="en-US" sz="2400" b="1" dirty="0" err="1" smtClean="0"/>
              <a:t>Figuerres</a:t>
            </a:r>
            <a:r>
              <a:rPr lang="en-US" sz="2400" b="1" dirty="0" smtClean="0"/>
              <a:t>, PD-21, Cohort 6 </a:t>
            </a:r>
            <a:br>
              <a:rPr lang="en-US" sz="2400" b="1" dirty="0" smtClean="0"/>
            </a:br>
            <a:r>
              <a:rPr lang="en-US" sz="2400" b="1" dirty="0" err="1" smtClean="0"/>
              <a:t>Multicriteria</a:t>
            </a:r>
            <a:r>
              <a:rPr lang="en-US" sz="2400" b="1" dirty="0" smtClean="0"/>
              <a:t> Design of Fishing Reel Used for Sea Water Fishing</a:t>
            </a:r>
          </a:p>
        </p:txBody>
      </p:sp>
      <p:pic>
        <p:nvPicPr>
          <p:cNvPr id="20485" name="Picture 3"/>
          <p:cNvPicPr>
            <a:picLocks noGrp="1" noChangeAspect="1" noChangeArrowheads="1"/>
          </p:cNvPicPr>
          <p:nvPr>
            <p:ph sz="half" idx="1"/>
          </p:nvPr>
        </p:nvPicPr>
        <p:blipFill>
          <a:blip r:embed="rId3" cstate="print"/>
          <a:srcRect/>
          <a:stretch>
            <a:fillRect/>
          </a:stretch>
        </p:blipFill>
        <p:spPr>
          <a:xfrm>
            <a:off x="228600" y="1524000"/>
            <a:ext cx="3810000" cy="2857500"/>
          </a:xfrm>
          <a:noFill/>
        </p:spPr>
      </p:pic>
      <p:sp>
        <p:nvSpPr>
          <p:cNvPr id="20486" name="Text Box 4"/>
          <p:cNvSpPr txBox="1">
            <a:spLocks noChangeArrowheads="1"/>
          </p:cNvSpPr>
          <p:nvPr/>
        </p:nvSpPr>
        <p:spPr bwMode="auto">
          <a:xfrm>
            <a:off x="76200" y="4327525"/>
            <a:ext cx="3921125" cy="396875"/>
          </a:xfrm>
          <a:prstGeom prst="rect">
            <a:avLst/>
          </a:prstGeom>
          <a:noFill/>
          <a:ln w="9525">
            <a:noFill/>
            <a:miter lim="800000"/>
            <a:headEnd/>
            <a:tailEnd/>
          </a:ln>
        </p:spPr>
        <p:txBody>
          <a:bodyPr wrap="none">
            <a:spAutoFit/>
          </a:bodyPr>
          <a:lstStyle/>
          <a:p>
            <a:r>
              <a:rPr lang="en-US" b="1"/>
              <a:t>Salt Water Fishing Reel Design</a:t>
            </a:r>
          </a:p>
        </p:txBody>
      </p:sp>
      <p:graphicFrame>
        <p:nvGraphicFramePr>
          <p:cNvPr id="20482" name="Object 5"/>
          <p:cNvGraphicFramePr>
            <a:graphicFrameLocks noChangeAspect="1"/>
          </p:cNvGraphicFramePr>
          <p:nvPr>
            <p:ph sz="half" idx="2"/>
          </p:nvPr>
        </p:nvGraphicFramePr>
        <p:xfrm>
          <a:off x="1981200" y="4814888"/>
          <a:ext cx="6858000" cy="1966912"/>
        </p:xfrm>
        <a:graphic>
          <a:graphicData uri="http://schemas.openxmlformats.org/presentationml/2006/ole">
            <p:oleObj spid="_x0000_s4098" name="Document" r:id="rId4" imgW="5497524" imgH="1576412" progId="Word.Document.8">
              <p:embed/>
            </p:oleObj>
          </a:graphicData>
        </a:graphic>
      </p:graphicFrame>
      <p:sp>
        <p:nvSpPr>
          <p:cNvPr id="20487" name="Text Box 6"/>
          <p:cNvSpPr txBox="1">
            <a:spLocks noChangeArrowheads="1"/>
          </p:cNvSpPr>
          <p:nvPr/>
        </p:nvSpPr>
        <p:spPr bwMode="auto">
          <a:xfrm>
            <a:off x="4632325" y="4327525"/>
            <a:ext cx="2763838" cy="396875"/>
          </a:xfrm>
          <a:prstGeom prst="rect">
            <a:avLst/>
          </a:prstGeom>
          <a:noFill/>
          <a:ln w="9525">
            <a:noFill/>
            <a:miter lim="800000"/>
            <a:headEnd/>
            <a:tailEnd/>
          </a:ln>
        </p:spPr>
        <p:txBody>
          <a:bodyPr wrap="none">
            <a:spAutoFit/>
          </a:bodyPr>
          <a:lstStyle/>
          <a:p>
            <a:r>
              <a:rPr lang="en-US" b="1">
                <a:solidFill>
                  <a:srgbClr val="0099FF"/>
                </a:solidFill>
              </a:rPr>
              <a:t>Performance Criteria</a:t>
            </a:r>
            <a:r>
              <a:rPr lang="en-US"/>
              <a:t> </a:t>
            </a:r>
          </a:p>
        </p:txBody>
      </p:sp>
      <p:sp>
        <p:nvSpPr>
          <p:cNvPr id="20488" name="Text Box 7"/>
          <p:cNvSpPr txBox="1">
            <a:spLocks noChangeArrowheads="1"/>
          </p:cNvSpPr>
          <p:nvPr/>
        </p:nvSpPr>
        <p:spPr bwMode="auto">
          <a:xfrm>
            <a:off x="4191000" y="1676400"/>
            <a:ext cx="4789488" cy="1885950"/>
          </a:xfrm>
          <a:prstGeom prst="rect">
            <a:avLst/>
          </a:prstGeom>
          <a:noFill/>
          <a:ln w="9525">
            <a:noFill/>
            <a:miter lim="800000"/>
            <a:headEnd/>
            <a:tailEnd/>
          </a:ln>
        </p:spPr>
        <p:txBody>
          <a:bodyPr wrap="none">
            <a:spAutoFit/>
          </a:bodyPr>
          <a:lstStyle/>
          <a:p>
            <a:r>
              <a:rPr lang="en-US" b="1">
                <a:solidFill>
                  <a:srgbClr val="FF0000"/>
                </a:solidFill>
              </a:rPr>
              <a:t>Object Selection</a:t>
            </a:r>
          </a:p>
          <a:p>
            <a:r>
              <a:rPr lang="en-US" sz="1400" b="1"/>
              <a:t>The specific object selected for analysis is a fishing</a:t>
            </a:r>
          </a:p>
          <a:p>
            <a:r>
              <a:rPr lang="en-US" sz="1400" b="1"/>
              <a:t> reel used for sea water fishing.  The analysis will</a:t>
            </a:r>
          </a:p>
          <a:p>
            <a:r>
              <a:rPr lang="en-US" sz="1400" b="1"/>
              <a:t> provide a design with optimal performance under </a:t>
            </a:r>
          </a:p>
          <a:p>
            <a:r>
              <a:rPr lang="en-US" sz="1400" b="1"/>
              <a:t>the harsh salt water environment.  The design analysis</a:t>
            </a:r>
          </a:p>
          <a:p>
            <a:r>
              <a:rPr lang="en-US" sz="1400" b="1"/>
              <a:t> will take many factors into account including size,</a:t>
            </a:r>
          </a:p>
          <a:p>
            <a:r>
              <a:rPr lang="en-US" sz="1400" b="1"/>
              <a:t> weight, cost, line capacity, load/drag poundage,</a:t>
            </a:r>
          </a:p>
          <a:p>
            <a:r>
              <a:rPr lang="en-US" sz="1400" b="1"/>
              <a:t> gear ratio, and line retrieve per crank.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lstStyle/>
          <a:p>
            <a:r>
              <a:rPr lang="en-US" sz="3200" smtClean="0"/>
              <a:t>The Basic Types of Real-Life Multicriteria Optimization Problems (Scope)</a:t>
            </a:r>
          </a:p>
        </p:txBody>
      </p:sp>
      <p:sp>
        <p:nvSpPr>
          <p:cNvPr id="66563" name="Rectangle 3"/>
          <p:cNvSpPr>
            <a:spLocks noGrp="1"/>
          </p:cNvSpPr>
          <p:nvPr>
            <p:ph type="body" idx="1"/>
          </p:nvPr>
        </p:nvSpPr>
        <p:spPr>
          <a:xfrm>
            <a:off x="228600" y="1828800"/>
            <a:ext cx="8686800" cy="3200400"/>
          </a:xfrm>
        </p:spPr>
        <p:txBody>
          <a:bodyPr>
            <a:normAutofit fontScale="92500" lnSpcReduction="10000"/>
          </a:bodyPr>
          <a:lstStyle/>
          <a:p>
            <a:pPr>
              <a:lnSpc>
                <a:spcPct val="90000"/>
              </a:lnSpc>
            </a:pPr>
            <a:r>
              <a:rPr lang="en-US" sz="2800" dirty="0" smtClean="0"/>
              <a:t>Design</a:t>
            </a:r>
          </a:p>
          <a:p>
            <a:pPr>
              <a:lnSpc>
                <a:spcPct val="90000"/>
              </a:lnSpc>
            </a:pPr>
            <a:r>
              <a:rPr lang="en-US" sz="2800" dirty="0" smtClean="0"/>
              <a:t>Identification </a:t>
            </a:r>
          </a:p>
          <a:p>
            <a:pPr>
              <a:lnSpc>
                <a:spcPct val="90000"/>
              </a:lnSpc>
            </a:pPr>
            <a:r>
              <a:rPr lang="en-US" sz="2800" dirty="0" smtClean="0"/>
              <a:t>Design of Controlled Systems </a:t>
            </a:r>
          </a:p>
          <a:p>
            <a:pPr>
              <a:lnSpc>
                <a:spcPct val="90000"/>
              </a:lnSpc>
            </a:pPr>
            <a:r>
              <a:rPr lang="en-US" sz="2800" dirty="0" smtClean="0"/>
              <a:t>Operational Development / Improvement of Prototypes </a:t>
            </a:r>
          </a:p>
          <a:p>
            <a:pPr>
              <a:lnSpc>
                <a:spcPct val="90000"/>
              </a:lnSpc>
            </a:pPr>
            <a:r>
              <a:rPr lang="en-US" sz="2800" dirty="0" smtClean="0"/>
              <a:t>Finite Element Models </a:t>
            </a:r>
          </a:p>
          <a:p>
            <a:pPr>
              <a:lnSpc>
                <a:spcPct val="90000"/>
              </a:lnSpc>
            </a:pPr>
            <a:r>
              <a:rPr lang="en-US" sz="2800" dirty="0" smtClean="0"/>
              <a:t>Analysis from Observation Data (</a:t>
            </a:r>
            <a:r>
              <a:rPr lang="en-US" sz="2800" i="1" dirty="0" smtClean="0">
                <a:latin typeface="Arial" charset="0"/>
              </a:rPr>
              <a:t>When Mathematical Model is Not Available)</a:t>
            </a:r>
            <a:endParaRPr lang="en-US" sz="2800" dirty="0" smtClean="0"/>
          </a:p>
          <a:p>
            <a:pPr>
              <a:lnSpc>
                <a:spcPct val="90000"/>
              </a:lnSpc>
            </a:pPr>
            <a:r>
              <a:rPr lang="en-US" sz="2800" dirty="0" smtClean="0"/>
              <a:t>Large-Scale Systems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6"/>
          <p:cNvSpPr>
            <a:spLocks noGrp="1"/>
          </p:cNvSpPr>
          <p:nvPr>
            <p:ph type="sldNum" sz="quarter" idx="12"/>
          </p:nvPr>
        </p:nvSpPr>
        <p:spPr>
          <a:noFill/>
        </p:spPr>
        <p:txBody>
          <a:bodyPr/>
          <a:lstStyle/>
          <a:p>
            <a:fld id="{C661E0D6-544C-406A-AE83-C4BD42C1EB4E}" type="slidenum">
              <a:rPr lang="en-US" smtClean="0"/>
              <a:pPr/>
              <a:t>40</a:t>
            </a:fld>
            <a:endParaRPr lang="en-US" smtClean="0"/>
          </a:p>
        </p:txBody>
      </p:sp>
      <p:sp>
        <p:nvSpPr>
          <p:cNvPr id="79875" name="Rectangle 2"/>
          <p:cNvSpPr>
            <a:spLocks noGrp="1" noChangeArrowheads="1"/>
          </p:cNvSpPr>
          <p:nvPr>
            <p:ph type="title"/>
          </p:nvPr>
        </p:nvSpPr>
        <p:spPr/>
        <p:txBody>
          <a:bodyPr>
            <a:normAutofit fontScale="90000"/>
          </a:bodyPr>
          <a:lstStyle/>
          <a:p>
            <a:pPr eaLnBrk="1" hangingPunct="1"/>
            <a:r>
              <a:rPr lang="en-US" sz="3600" smtClean="0"/>
              <a:t/>
            </a:r>
            <a:br>
              <a:rPr lang="en-US" sz="3600" smtClean="0"/>
            </a:br>
            <a:r>
              <a:rPr lang="en-US" sz="3600" smtClean="0"/>
              <a:t/>
            </a:r>
            <a:br>
              <a:rPr lang="en-US" sz="3600" smtClean="0"/>
            </a:br>
            <a:r>
              <a:rPr lang="en-US" sz="4000" smtClean="0"/>
              <a:t/>
            </a:r>
            <a:br>
              <a:rPr lang="en-US" sz="4000" smtClean="0"/>
            </a:br>
            <a:endParaRPr lang="en-US" sz="4000" smtClean="0"/>
          </a:p>
        </p:txBody>
      </p:sp>
      <p:pic>
        <p:nvPicPr>
          <p:cNvPr id="79876" name="Picture 3"/>
          <p:cNvPicPr>
            <a:picLocks noGrp="1" noChangeAspect="1" noChangeArrowheads="1"/>
          </p:cNvPicPr>
          <p:nvPr>
            <p:ph sz="half" idx="1"/>
          </p:nvPr>
        </p:nvPicPr>
        <p:blipFill>
          <a:blip r:embed="rId2" cstate="print"/>
          <a:srcRect/>
          <a:stretch>
            <a:fillRect/>
          </a:stretch>
        </p:blipFill>
        <p:spPr>
          <a:xfrm>
            <a:off x="152400" y="1608138"/>
            <a:ext cx="2895600" cy="2838450"/>
          </a:xfrm>
          <a:noFill/>
        </p:spPr>
      </p:pic>
      <p:sp>
        <p:nvSpPr>
          <p:cNvPr id="79877" name="Rectangle 4"/>
          <p:cNvSpPr>
            <a:spLocks noChangeArrowheads="1"/>
          </p:cNvSpPr>
          <p:nvPr/>
        </p:nvSpPr>
        <p:spPr bwMode="auto">
          <a:xfrm>
            <a:off x="533400" y="457200"/>
            <a:ext cx="8229600" cy="1077218"/>
          </a:xfrm>
          <a:prstGeom prst="rect">
            <a:avLst/>
          </a:prstGeom>
          <a:noFill/>
          <a:ln w="9525">
            <a:noFill/>
            <a:miter lim="800000"/>
            <a:headEnd/>
            <a:tailEnd/>
          </a:ln>
        </p:spPr>
        <p:txBody>
          <a:bodyPr>
            <a:spAutoFit/>
          </a:bodyPr>
          <a:lstStyle/>
          <a:p>
            <a:r>
              <a:rPr lang="en-US" sz="2800" dirty="0">
                <a:solidFill>
                  <a:schemeClr val="tx2"/>
                </a:solidFill>
              </a:rPr>
              <a:t>Jeremiah B. </a:t>
            </a:r>
            <a:r>
              <a:rPr lang="en-US" sz="2800" dirty="0" err="1">
                <a:solidFill>
                  <a:schemeClr val="tx2"/>
                </a:solidFill>
              </a:rPr>
              <a:t>Stahr</a:t>
            </a:r>
            <a:r>
              <a:rPr lang="en-US" sz="2800" dirty="0">
                <a:solidFill>
                  <a:schemeClr val="tx2"/>
                </a:solidFill>
              </a:rPr>
              <a:t>, SEM-PD 21, Cohort-5, </a:t>
            </a:r>
          </a:p>
          <a:p>
            <a:pPr algn="ctr"/>
            <a:r>
              <a:rPr lang="en-US" b="1" dirty="0"/>
              <a:t>Satellite Upgrade Program: </a:t>
            </a:r>
            <a:r>
              <a:rPr lang="en-US" b="1" dirty="0" err="1"/>
              <a:t>Multicriteria</a:t>
            </a:r>
            <a:r>
              <a:rPr lang="en-US" b="1" dirty="0"/>
              <a:t> Identification</a:t>
            </a:r>
            <a:r>
              <a:rPr lang="en-US" dirty="0">
                <a:solidFill>
                  <a:schemeClr val="tx2"/>
                </a:solidFill>
              </a:rPr>
              <a:t/>
            </a:r>
            <a:br>
              <a:rPr lang="en-US" dirty="0">
                <a:solidFill>
                  <a:schemeClr val="tx2"/>
                </a:solidFill>
              </a:rPr>
            </a:br>
            <a:endParaRPr lang="en-US" dirty="0">
              <a:solidFill>
                <a:schemeClr val="tx2"/>
              </a:solidFill>
            </a:endParaRPr>
          </a:p>
        </p:txBody>
      </p:sp>
      <p:sp>
        <p:nvSpPr>
          <p:cNvPr id="79878" name="Text Box 5"/>
          <p:cNvSpPr txBox="1">
            <a:spLocks noChangeArrowheads="1"/>
          </p:cNvSpPr>
          <p:nvPr/>
        </p:nvSpPr>
        <p:spPr bwMode="auto">
          <a:xfrm>
            <a:off x="3276600" y="1447800"/>
            <a:ext cx="5486400" cy="2644775"/>
          </a:xfrm>
          <a:prstGeom prst="rect">
            <a:avLst/>
          </a:prstGeom>
          <a:noFill/>
          <a:ln w="9525">
            <a:noFill/>
            <a:miter lim="800000"/>
            <a:headEnd/>
            <a:tailEnd/>
          </a:ln>
        </p:spPr>
        <p:txBody>
          <a:bodyPr>
            <a:spAutoFit/>
          </a:bodyPr>
          <a:lstStyle/>
          <a:p>
            <a:r>
              <a:rPr lang="en-US" sz="1400" b="1"/>
              <a:t>Assumptions:</a:t>
            </a:r>
            <a:r>
              <a:rPr lang="en-US" sz="1400"/>
              <a:t>	</a:t>
            </a:r>
          </a:p>
          <a:p>
            <a:pPr>
              <a:buFontTx/>
              <a:buChar char="•"/>
            </a:pPr>
            <a:r>
              <a:rPr lang="en-US" sz="1400"/>
              <a:t> All performance criteria from the existing satellite are known and measurable</a:t>
            </a:r>
          </a:p>
          <a:p>
            <a:pPr>
              <a:buFontTx/>
              <a:buChar char="•"/>
            </a:pPr>
            <a:r>
              <a:rPr lang="en-US" sz="1400"/>
              <a:t> Increases in performance capability can be parametrically related to the criteria; these relationships are known and measurable</a:t>
            </a:r>
          </a:p>
          <a:p>
            <a:pPr>
              <a:buFontTx/>
              <a:buChar char="•"/>
            </a:pPr>
            <a:r>
              <a:rPr lang="en-US" sz="1400"/>
              <a:t>  Specific numbers are fictitious and not related to any existing satellite system</a:t>
            </a:r>
          </a:p>
          <a:p>
            <a:r>
              <a:rPr lang="en-US" sz="1400" b="1"/>
              <a:t>Basic Performance Capability: </a:t>
            </a:r>
            <a:endParaRPr lang="en-US" sz="1400"/>
          </a:p>
          <a:p>
            <a:pPr>
              <a:buFontTx/>
              <a:buChar char="•"/>
            </a:pPr>
            <a:r>
              <a:rPr lang="en-US" sz="1400"/>
              <a:t> Image resolution of camera (measured in meter resolution)</a:t>
            </a:r>
          </a:p>
          <a:p>
            <a:pPr>
              <a:buFontTx/>
              <a:buChar char="•"/>
            </a:pPr>
            <a:r>
              <a:rPr lang="en-US" sz="1400"/>
              <a:t>Data throughput of downlink (measured in MBps [mega-bits per second])</a:t>
            </a:r>
          </a:p>
          <a:p>
            <a:r>
              <a:rPr lang="en-US" sz="1400"/>
              <a:t> </a:t>
            </a:r>
          </a:p>
        </p:txBody>
      </p:sp>
      <p:graphicFrame>
        <p:nvGraphicFramePr>
          <p:cNvPr id="1505286" name="Group 6"/>
          <p:cNvGraphicFramePr>
            <a:graphicFrameLocks noGrp="1"/>
          </p:cNvGraphicFramePr>
          <p:nvPr>
            <p:ph sz="half" idx="2"/>
          </p:nvPr>
        </p:nvGraphicFramePr>
        <p:xfrm>
          <a:off x="3352800" y="4108450"/>
          <a:ext cx="4724400" cy="2231136"/>
        </p:xfrm>
        <a:graphic>
          <a:graphicData uri="http://schemas.openxmlformats.org/drawingml/2006/table">
            <a:tbl>
              <a:tblPr/>
              <a:tblGrid>
                <a:gridCol w="2362200"/>
                <a:gridCol w="2362200"/>
              </a:tblGrid>
              <a:tr h="2163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smtClean="0">
                          <a:ln>
                            <a:noFill/>
                          </a:ln>
                          <a:solidFill>
                            <a:srgbClr val="FF0000"/>
                          </a:solidFill>
                          <a:effectLst/>
                          <a:latin typeface="Arial" pitchFamily="34" charset="0"/>
                        </a:rPr>
                        <a:t>Criteria:</a:t>
                      </a:r>
                      <a:endParaRPr kumimoji="0" lang="en-US" sz="1800" b="0" i="0" u="none" strike="noStrike" cap="none" normalizeH="0" baseline="0" smtClean="0">
                        <a:ln>
                          <a:noFill/>
                        </a:ln>
                        <a:solidFill>
                          <a:srgbClr val="FF00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cost of the satellite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volume of the satellite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service life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mass of the satellite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time to launch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smtClean="0">
                          <a:ln>
                            <a:noFill/>
                          </a:ln>
                          <a:solidFill>
                            <a:srgbClr val="0099FF"/>
                          </a:solidFill>
                          <a:effectLst/>
                          <a:latin typeface="Arial" pitchFamily="34" charset="0"/>
                        </a:rPr>
                        <a:t>Design Variables:</a:t>
                      </a:r>
                      <a:endParaRPr kumimoji="0" lang="en-US" sz="1800" b="0" i="0" u="none" strike="noStrike" cap="none" normalizeH="0" baseline="0" smtClean="0">
                        <a:ln>
                          <a:noFill/>
                        </a:ln>
                        <a:solidFill>
                          <a:srgbClr val="0099FF"/>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mass of the imaging sensor</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mass of the communication system</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length of focal plane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size of communication antenna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power of communication system transmitter</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smtClean="0">
                          <a:ln>
                            <a:noFill/>
                          </a:ln>
                          <a:solidFill>
                            <a:schemeClr val="tx1"/>
                          </a:solidFill>
                          <a:effectLst/>
                          <a:latin typeface="Arial" pitchFamily="34" charset="0"/>
                        </a:rPr>
                        <a:t>power of sensor electronics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7"/>
          <p:cNvSpPr>
            <a:spLocks noGrp="1"/>
          </p:cNvSpPr>
          <p:nvPr>
            <p:ph type="sldNum" sz="quarter" idx="12"/>
          </p:nvPr>
        </p:nvSpPr>
        <p:spPr>
          <a:noFill/>
        </p:spPr>
        <p:txBody>
          <a:bodyPr/>
          <a:lstStyle/>
          <a:p>
            <a:fld id="{AED2976E-E666-4A55-B41F-491794F61467}" type="slidenum">
              <a:rPr lang="en-US" smtClean="0"/>
              <a:pPr/>
              <a:t>41</a:t>
            </a:fld>
            <a:endParaRPr lang="en-US" smtClean="0"/>
          </a:p>
        </p:txBody>
      </p:sp>
      <p:sp>
        <p:nvSpPr>
          <p:cNvPr id="80899" name="Rectangle 2"/>
          <p:cNvSpPr>
            <a:spLocks noGrp="1" noChangeArrowheads="1"/>
          </p:cNvSpPr>
          <p:nvPr>
            <p:ph type="title"/>
          </p:nvPr>
        </p:nvSpPr>
        <p:spPr>
          <a:xfrm>
            <a:off x="457200" y="-152400"/>
            <a:ext cx="8229600" cy="1143000"/>
          </a:xfrm>
        </p:spPr>
        <p:txBody>
          <a:bodyPr/>
          <a:lstStyle/>
          <a:p>
            <a:pPr eaLnBrk="1" hangingPunct="1"/>
            <a:r>
              <a:rPr lang="en-US" sz="2400" b="1" dirty="0" smtClean="0"/>
              <a:t>Matt Letourneau, Justin Loy, and Bill </a:t>
            </a:r>
            <a:r>
              <a:rPr lang="en-US" sz="2400" b="1" dirty="0" err="1" smtClean="0"/>
              <a:t>Traganza</a:t>
            </a:r>
            <a:endParaRPr lang="en-US" sz="2400" b="1" dirty="0" smtClean="0"/>
          </a:p>
        </p:txBody>
      </p:sp>
      <p:pic>
        <p:nvPicPr>
          <p:cNvPr id="80900" name="Picture 3" descr="Turbofan"/>
          <p:cNvPicPr>
            <a:picLocks noGrp="1" noChangeAspect="1" noChangeArrowheads="1"/>
          </p:cNvPicPr>
          <p:nvPr>
            <p:ph sz="quarter" idx="2"/>
          </p:nvPr>
        </p:nvPicPr>
        <p:blipFill>
          <a:blip r:embed="rId2" cstate="print"/>
          <a:srcRect/>
          <a:stretch>
            <a:fillRect/>
          </a:stretch>
        </p:blipFill>
        <p:spPr>
          <a:xfrm>
            <a:off x="304800" y="990600"/>
            <a:ext cx="5105400" cy="2514600"/>
          </a:xfrm>
        </p:spPr>
      </p:pic>
      <p:sp>
        <p:nvSpPr>
          <p:cNvPr id="80901" name="Text Box 4"/>
          <p:cNvSpPr txBox="1">
            <a:spLocks noChangeArrowheads="1"/>
          </p:cNvSpPr>
          <p:nvPr/>
        </p:nvSpPr>
        <p:spPr bwMode="auto">
          <a:xfrm>
            <a:off x="441325" y="4684713"/>
            <a:ext cx="184150" cy="366712"/>
          </a:xfrm>
          <a:prstGeom prst="rect">
            <a:avLst/>
          </a:prstGeom>
          <a:noFill/>
          <a:ln w="9525">
            <a:noFill/>
            <a:miter lim="800000"/>
            <a:headEnd/>
            <a:tailEnd/>
          </a:ln>
        </p:spPr>
        <p:txBody>
          <a:bodyPr wrap="none">
            <a:spAutoFit/>
          </a:bodyPr>
          <a:lstStyle/>
          <a:p>
            <a:endParaRPr lang="en-US" sz="1800"/>
          </a:p>
        </p:txBody>
      </p:sp>
      <p:pic>
        <p:nvPicPr>
          <p:cNvPr id="80902" name="Picture 5" descr="2-Turbo"/>
          <p:cNvPicPr>
            <a:picLocks noChangeAspect="1" noChangeArrowheads="1"/>
          </p:cNvPicPr>
          <p:nvPr/>
        </p:nvPicPr>
        <p:blipFill>
          <a:blip r:embed="rId3" cstate="print"/>
          <a:srcRect/>
          <a:stretch>
            <a:fillRect/>
          </a:stretch>
        </p:blipFill>
        <p:spPr bwMode="auto">
          <a:xfrm>
            <a:off x="152400" y="3886200"/>
            <a:ext cx="5791200" cy="2898775"/>
          </a:xfrm>
          <a:prstGeom prst="rect">
            <a:avLst/>
          </a:prstGeom>
          <a:noFill/>
          <a:ln w="9525">
            <a:noFill/>
            <a:miter lim="800000"/>
            <a:headEnd/>
            <a:tailEnd/>
          </a:ln>
        </p:spPr>
      </p:pic>
      <p:sp>
        <p:nvSpPr>
          <p:cNvPr id="80903" name="Text Box 6"/>
          <p:cNvSpPr txBox="1">
            <a:spLocks noChangeArrowheads="1"/>
          </p:cNvSpPr>
          <p:nvPr/>
        </p:nvSpPr>
        <p:spPr bwMode="auto">
          <a:xfrm>
            <a:off x="1524000" y="3443288"/>
            <a:ext cx="2025650" cy="366712"/>
          </a:xfrm>
          <a:prstGeom prst="rect">
            <a:avLst/>
          </a:prstGeom>
          <a:noFill/>
          <a:ln w="9525">
            <a:noFill/>
            <a:miter lim="800000"/>
            <a:headEnd/>
            <a:tailEnd/>
          </a:ln>
        </p:spPr>
        <p:txBody>
          <a:bodyPr wrap="none">
            <a:spAutoFit/>
          </a:bodyPr>
          <a:lstStyle/>
          <a:p>
            <a:r>
              <a:rPr lang="en-US" sz="1800" b="1"/>
              <a:t>Design Variables</a:t>
            </a:r>
          </a:p>
        </p:txBody>
      </p:sp>
      <p:sp>
        <p:nvSpPr>
          <p:cNvPr id="80904" name="Text Box 7"/>
          <p:cNvSpPr txBox="1">
            <a:spLocks noChangeArrowheads="1"/>
          </p:cNvSpPr>
          <p:nvPr/>
        </p:nvSpPr>
        <p:spPr bwMode="auto">
          <a:xfrm>
            <a:off x="6248400" y="3776663"/>
            <a:ext cx="2895600" cy="2624137"/>
          </a:xfrm>
          <a:prstGeom prst="rect">
            <a:avLst/>
          </a:prstGeom>
          <a:noFill/>
          <a:ln w="9525">
            <a:noFill/>
            <a:miter lim="800000"/>
            <a:headEnd/>
            <a:tailEnd/>
          </a:ln>
        </p:spPr>
        <p:txBody>
          <a:bodyPr>
            <a:spAutoFit/>
          </a:bodyPr>
          <a:lstStyle/>
          <a:p>
            <a:pPr algn="ctr"/>
            <a:r>
              <a:rPr lang="en-US" b="1"/>
              <a:t>CRITERIA</a:t>
            </a:r>
          </a:p>
          <a:p>
            <a:endParaRPr lang="en-US" b="1"/>
          </a:p>
          <a:p>
            <a:r>
              <a:rPr lang="en-US" sz="1800" b="1"/>
              <a:t>COST (Minimize)</a:t>
            </a:r>
            <a:r>
              <a:rPr lang="en-US" sz="1800"/>
              <a:t> </a:t>
            </a:r>
            <a:endParaRPr lang="en-US" sz="1800" b="1"/>
          </a:p>
          <a:p>
            <a:r>
              <a:rPr lang="en-US" sz="1800" b="1"/>
              <a:t>Specific Fuel Consumption (Minimize)</a:t>
            </a:r>
            <a:r>
              <a:rPr lang="en-US" sz="1800"/>
              <a:t> </a:t>
            </a:r>
            <a:endParaRPr lang="en-US" sz="1800" b="1"/>
          </a:p>
          <a:p>
            <a:r>
              <a:rPr lang="en-US" sz="1800" b="1"/>
              <a:t>Weight</a:t>
            </a:r>
            <a:r>
              <a:rPr lang="en-US" sz="1800"/>
              <a:t> </a:t>
            </a:r>
            <a:r>
              <a:rPr lang="en-US" sz="1800" b="1"/>
              <a:t>(Minimize)</a:t>
            </a:r>
            <a:r>
              <a:rPr lang="en-US" sz="1800"/>
              <a:t> </a:t>
            </a:r>
            <a:endParaRPr lang="en-US" sz="1800" b="1"/>
          </a:p>
          <a:p>
            <a:r>
              <a:rPr lang="en-US" sz="1800" b="1"/>
              <a:t>Thrust</a:t>
            </a:r>
            <a:r>
              <a:rPr lang="en-US" sz="1800"/>
              <a:t>  </a:t>
            </a:r>
            <a:r>
              <a:rPr lang="en-US" sz="1800" b="1"/>
              <a:t>(Maximize)</a:t>
            </a:r>
            <a:r>
              <a:rPr lang="en-US" sz="1800"/>
              <a:t> </a:t>
            </a:r>
            <a:endParaRPr lang="en-US" sz="1800" b="1"/>
          </a:p>
          <a:p>
            <a:endParaRPr lang="en-US" sz="1800" b="1"/>
          </a:p>
          <a:p>
            <a:endParaRPr lang="en-US" sz="1800" b="1"/>
          </a:p>
        </p:txBody>
      </p:sp>
      <p:sp>
        <p:nvSpPr>
          <p:cNvPr id="80905" name="Rectangle 8"/>
          <p:cNvSpPr>
            <a:spLocks noChangeArrowheads="1"/>
          </p:cNvSpPr>
          <p:nvPr/>
        </p:nvSpPr>
        <p:spPr bwMode="auto">
          <a:xfrm>
            <a:off x="5607050" y="1298575"/>
            <a:ext cx="3365500" cy="895350"/>
          </a:xfrm>
          <a:prstGeom prst="rect">
            <a:avLst/>
          </a:prstGeom>
          <a:noFill/>
          <a:ln w="9525">
            <a:noFill/>
            <a:miter lim="800000"/>
            <a:headEnd/>
            <a:tailEnd/>
          </a:ln>
        </p:spPr>
        <p:txBody>
          <a:bodyPr wrap="none">
            <a:spAutoFit/>
          </a:bodyPr>
          <a:lstStyle/>
          <a:p>
            <a:pPr>
              <a:spcBef>
                <a:spcPct val="20000"/>
              </a:spcBef>
              <a:buFont typeface="Arial" pitchFamily="34" charset="0"/>
              <a:buNone/>
            </a:pPr>
            <a:r>
              <a:rPr lang="en-US" sz="2400" b="1"/>
              <a:t>Low Bypass Turbofan</a:t>
            </a:r>
          </a:p>
          <a:p>
            <a:pPr>
              <a:spcBef>
                <a:spcPct val="20000"/>
              </a:spcBef>
              <a:buFont typeface="Arial" pitchFamily="34" charset="0"/>
              <a:buNone/>
            </a:pPr>
            <a:r>
              <a:rPr lang="en-US" sz="2400" b="1"/>
              <a:t> Design</a:t>
            </a:r>
            <a:r>
              <a:rPr lang="en-US" sz="1800"/>
              <a:t>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6"/>
          <p:cNvSpPr>
            <a:spLocks noGrp="1"/>
          </p:cNvSpPr>
          <p:nvPr>
            <p:ph type="sldNum" sz="quarter" idx="12"/>
          </p:nvPr>
        </p:nvSpPr>
        <p:spPr>
          <a:noFill/>
        </p:spPr>
        <p:txBody>
          <a:bodyPr/>
          <a:lstStyle/>
          <a:p>
            <a:fld id="{E5D029A8-919A-459E-BEE8-9E67CCF0D29D}" type="slidenum">
              <a:rPr lang="en-US" smtClean="0"/>
              <a:pPr/>
              <a:t>42</a:t>
            </a:fld>
            <a:endParaRPr lang="en-US" smtClean="0"/>
          </a:p>
        </p:txBody>
      </p:sp>
      <p:sp>
        <p:nvSpPr>
          <p:cNvPr id="81923" name="Rectangle 2"/>
          <p:cNvSpPr>
            <a:spLocks noGrp="1" noChangeArrowheads="1"/>
          </p:cNvSpPr>
          <p:nvPr>
            <p:ph type="title"/>
          </p:nvPr>
        </p:nvSpPr>
        <p:spPr>
          <a:xfrm>
            <a:off x="457200" y="-228600"/>
            <a:ext cx="8229600" cy="1143000"/>
          </a:xfrm>
        </p:spPr>
        <p:txBody>
          <a:bodyPr/>
          <a:lstStyle/>
          <a:p>
            <a:pPr eaLnBrk="1" hangingPunct="1"/>
            <a:r>
              <a:rPr lang="en-US" sz="2400" b="1" dirty="0" smtClean="0"/>
              <a:t>James W. New</a:t>
            </a:r>
          </a:p>
        </p:txBody>
      </p:sp>
      <p:pic>
        <p:nvPicPr>
          <p:cNvPr id="81924" name="Picture 3" descr="TML_IMF"/>
          <p:cNvPicPr>
            <a:picLocks noGrp="1" noChangeAspect="1" noChangeArrowheads="1"/>
          </p:cNvPicPr>
          <p:nvPr>
            <p:ph sz="half" idx="1"/>
          </p:nvPr>
        </p:nvPicPr>
        <p:blipFill>
          <a:blip r:embed="rId2" cstate="print"/>
          <a:srcRect/>
          <a:stretch>
            <a:fillRect/>
          </a:stretch>
        </p:blipFill>
        <p:spPr>
          <a:xfrm>
            <a:off x="152400" y="1754188"/>
            <a:ext cx="4038600" cy="2665412"/>
          </a:xfrm>
        </p:spPr>
      </p:pic>
      <p:pic>
        <p:nvPicPr>
          <p:cNvPr id="81925" name="Picture 4" descr="ExponentialHorn"/>
          <p:cNvPicPr>
            <a:picLocks noGrp="1" noChangeAspect="1" noChangeArrowheads="1"/>
          </p:cNvPicPr>
          <p:nvPr>
            <p:ph sz="half" idx="2"/>
          </p:nvPr>
        </p:nvPicPr>
        <p:blipFill>
          <a:blip r:embed="rId3" cstate="print"/>
          <a:srcRect/>
          <a:stretch>
            <a:fillRect/>
          </a:stretch>
        </p:blipFill>
        <p:spPr>
          <a:xfrm>
            <a:off x="4648200" y="1544638"/>
            <a:ext cx="4038600" cy="3027362"/>
          </a:xfrm>
        </p:spPr>
      </p:pic>
      <p:sp>
        <p:nvSpPr>
          <p:cNvPr id="81926" name="Text Box 5"/>
          <p:cNvSpPr txBox="1">
            <a:spLocks noChangeArrowheads="1"/>
          </p:cNvSpPr>
          <p:nvPr/>
        </p:nvSpPr>
        <p:spPr bwMode="auto">
          <a:xfrm>
            <a:off x="136525" y="4616450"/>
            <a:ext cx="4222750" cy="641350"/>
          </a:xfrm>
          <a:prstGeom prst="rect">
            <a:avLst/>
          </a:prstGeom>
          <a:noFill/>
          <a:ln w="9525">
            <a:noFill/>
            <a:miter lim="800000"/>
            <a:headEnd/>
            <a:tailEnd/>
          </a:ln>
        </p:spPr>
        <p:txBody>
          <a:bodyPr wrap="none">
            <a:spAutoFit/>
          </a:bodyPr>
          <a:lstStyle/>
          <a:p>
            <a:r>
              <a:rPr lang="en-US" sz="1800" b="1"/>
              <a:t>Definition Transmission Line Cabinet</a:t>
            </a:r>
          </a:p>
          <a:p>
            <a:r>
              <a:rPr lang="en-US" sz="1800" b="1"/>
              <a:t> by IMF Electronics</a:t>
            </a:r>
          </a:p>
        </p:txBody>
      </p:sp>
      <p:sp>
        <p:nvSpPr>
          <p:cNvPr id="81927" name="Text Box 6"/>
          <p:cNvSpPr txBox="1">
            <a:spLocks noChangeArrowheads="1"/>
          </p:cNvSpPr>
          <p:nvPr/>
        </p:nvSpPr>
        <p:spPr bwMode="auto">
          <a:xfrm>
            <a:off x="4495800" y="4616450"/>
            <a:ext cx="3625850" cy="641350"/>
          </a:xfrm>
          <a:prstGeom prst="rect">
            <a:avLst/>
          </a:prstGeom>
          <a:noFill/>
          <a:ln w="9525">
            <a:noFill/>
            <a:miter lim="800000"/>
            <a:headEnd/>
            <a:tailEnd/>
          </a:ln>
        </p:spPr>
        <p:txBody>
          <a:bodyPr wrap="none">
            <a:spAutoFit/>
          </a:bodyPr>
          <a:lstStyle/>
          <a:p>
            <a:r>
              <a:rPr lang="en-US" sz="1800" b="1"/>
              <a:t>Back Loaded Exponential Horn </a:t>
            </a:r>
          </a:p>
          <a:p>
            <a:r>
              <a:rPr lang="en-US" sz="1800" b="1"/>
              <a:t>Speaker Enclosures</a:t>
            </a:r>
          </a:p>
        </p:txBody>
      </p:sp>
      <p:sp>
        <p:nvSpPr>
          <p:cNvPr id="81928" name="Text Box 7"/>
          <p:cNvSpPr txBox="1">
            <a:spLocks noChangeArrowheads="1"/>
          </p:cNvSpPr>
          <p:nvPr/>
        </p:nvSpPr>
        <p:spPr bwMode="auto">
          <a:xfrm>
            <a:off x="1136650" y="609600"/>
            <a:ext cx="7016750" cy="641350"/>
          </a:xfrm>
          <a:prstGeom prst="rect">
            <a:avLst/>
          </a:prstGeom>
          <a:noFill/>
          <a:ln w="9525">
            <a:noFill/>
            <a:miter lim="800000"/>
            <a:headEnd/>
            <a:tailEnd/>
          </a:ln>
        </p:spPr>
        <p:txBody>
          <a:bodyPr wrap="none">
            <a:spAutoFit/>
          </a:bodyPr>
          <a:lstStyle/>
          <a:p>
            <a:pPr algn="ctr"/>
            <a:r>
              <a:rPr lang="en-US" sz="1800" b="1" dirty="0" err="1"/>
              <a:t>Multicriteria</a:t>
            </a:r>
            <a:r>
              <a:rPr lang="en-US" sz="1800" b="1" dirty="0"/>
              <a:t> Analysis of Closed-Box Acoustic Suspension (AS)</a:t>
            </a:r>
          </a:p>
          <a:p>
            <a:pPr algn="ctr"/>
            <a:r>
              <a:rPr lang="en-US" sz="1800" b="1" dirty="0"/>
              <a:t> Loudspeaker Cabinet Design</a:t>
            </a:r>
            <a:r>
              <a:rPr lang="en-US" sz="1800" dirty="0"/>
              <a:t> </a:t>
            </a:r>
          </a:p>
        </p:txBody>
      </p:sp>
      <p:sp>
        <p:nvSpPr>
          <p:cNvPr id="81929" name="Text Box 8"/>
          <p:cNvSpPr txBox="1">
            <a:spLocks noChangeArrowheads="1"/>
          </p:cNvSpPr>
          <p:nvPr/>
        </p:nvSpPr>
        <p:spPr bwMode="auto">
          <a:xfrm>
            <a:off x="0" y="5880100"/>
            <a:ext cx="7467600" cy="825500"/>
          </a:xfrm>
          <a:prstGeom prst="rect">
            <a:avLst/>
          </a:prstGeom>
          <a:noFill/>
          <a:ln w="9525">
            <a:noFill/>
            <a:miter lim="800000"/>
            <a:headEnd/>
            <a:tailEnd/>
          </a:ln>
        </p:spPr>
        <p:txBody>
          <a:bodyPr>
            <a:spAutoFit/>
          </a:bodyPr>
          <a:lstStyle/>
          <a:p>
            <a:r>
              <a:rPr lang="en-US" sz="1600" b="1"/>
              <a:t>C</a:t>
            </a:r>
            <a:r>
              <a:rPr lang="en-US" sz="1600"/>
              <a:t>ritically damped -- transient perfect</a:t>
            </a:r>
            <a:endParaRPr lang="en-US" sz="1600" b="1"/>
          </a:p>
          <a:p>
            <a:r>
              <a:rPr lang="en-US" sz="1600"/>
              <a:t>Butterworth response -- max fault amplitude response with minimum cutoff</a:t>
            </a:r>
            <a:endParaRPr lang="en-US" sz="1600" b="1"/>
          </a:p>
          <a:p>
            <a:r>
              <a:rPr lang="en-US" sz="1600"/>
              <a:t>Chebychev response --  max power handling and max efficiency</a:t>
            </a:r>
          </a:p>
        </p:txBody>
      </p:sp>
      <p:sp>
        <p:nvSpPr>
          <p:cNvPr id="81930" name="Text Box 9"/>
          <p:cNvSpPr txBox="1">
            <a:spLocks noChangeArrowheads="1"/>
          </p:cNvSpPr>
          <p:nvPr/>
        </p:nvSpPr>
        <p:spPr bwMode="auto">
          <a:xfrm>
            <a:off x="3117850" y="5272088"/>
            <a:ext cx="2292350" cy="366712"/>
          </a:xfrm>
          <a:prstGeom prst="rect">
            <a:avLst/>
          </a:prstGeom>
          <a:noFill/>
          <a:ln w="9525">
            <a:noFill/>
            <a:miter lim="800000"/>
            <a:headEnd/>
            <a:tailEnd/>
          </a:ln>
        </p:spPr>
        <p:txBody>
          <a:bodyPr wrap="none">
            <a:spAutoFit/>
          </a:bodyPr>
          <a:lstStyle/>
          <a:p>
            <a:r>
              <a:rPr lang="en-US" sz="1800"/>
              <a:t>Performance Criteria</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7"/>
          <p:cNvSpPr>
            <a:spLocks noGrp="1"/>
          </p:cNvSpPr>
          <p:nvPr>
            <p:ph type="sldNum" sz="quarter" idx="12"/>
          </p:nvPr>
        </p:nvSpPr>
        <p:spPr>
          <a:noFill/>
        </p:spPr>
        <p:txBody>
          <a:bodyPr/>
          <a:lstStyle/>
          <a:p>
            <a:fld id="{747CE35B-0E84-4D44-943C-56B4CEE09829}" type="slidenum">
              <a:rPr lang="en-US" smtClean="0"/>
              <a:pPr/>
              <a:t>43</a:t>
            </a:fld>
            <a:endParaRPr lang="en-US" smtClean="0"/>
          </a:p>
        </p:txBody>
      </p:sp>
      <p:sp>
        <p:nvSpPr>
          <p:cNvPr id="21508" name="Rectangle 2"/>
          <p:cNvSpPr>
            <a:spLocks noGrp="1" noChangeArrowheads="1"/>
          </p:cNvSpPr>
          <p:nvPr>
            <p:ph type="title"/>
          </p:nvPr>
        </p:nvSpPr>
        <p:spPr>
          <a:xfrm>
            <a:off x="457200" y="-304800"/>
            <a:ext cx="8229600" cy="1143000"/>
          </a:xfrm>
        </p:spPr>
        <p:txBody>
          <a:bodyPr/>
          <a:lstStyle/>
          <a:p>
            <a:pPr eaLnBrk="1" hangingPunct="1"/>
            <a:r>
              <a:rPr lang="en-US" sz="2400" b="1" dirty="0" smtClean="0"/>
              <a:t>Michael R. </a:t>
            </a:r>
            <a:r>
              <a:rPr lang="en-US" sz="2400" b="1" dirty="0" err="1" smtClean="0"/>
              <a:t>Clendening</a:t>
            </a:r>
            <a:endParaRPr lang="en-US" sz="2400" b="1" dirty="0" smtClean="0"/>
          </a:p>
        </p:txBody>
      </p:sp>
      <p:sp>
        <p:nvSpPr>
          <p:cNvPr id="21509" name="Rectangle 3"/>
          <p:cNvSpPr>
            <a:spLocks noGrp="1" noChangeArrowheads="1"/>
          </p:cNvSpPr>
          <p:nvPr>
            <p:ph type="body" sz="half" idx="1"/>
          </p:nvPr>
        </p:nvSpPr>
        <p:spPr>
          <a:xfrm>
            <a:off x="457200" y="838200"/>
            <a:ext cx="8534400" cy="4830763"/>
          </a:xfrm>
        </p:spPr>
        <p:txBody>
          <a:bodyPr/>
          <a:lstStyle/>
          <a:p>
            <a:pPr algn="ctr" eaLnBrk="1" hangingPunct="1">
              <a:buFontTx/>
              <a:buNone/>
            </a:pPr>
            <a:r>
              <a:rPr lang="en-US" sz="2000" b="1" dirty="0" smtClean="0"/>
              <a:t>Optimizing a Tournament Grade Spinning Rod Using Multi-Criteria Design and Analysis Techniques</a:t>
            </a:r>
          </a:p>
        </p:txBody>
      </p:sp>
      <p:pic>
        <p:nvPicPr>
          <p:cNvPr id="21510" name="Picture 4"/>
          <p:cNvPicPr>
            <a:picLocks noGrp="1" noChangeAspect="1" noChangeArrowheads="1"/>
          </p:cNvPicPr>
          <p:nvPr>
            <p:ph sz="quarter" idx="2"/>
          </p:nvPr>
        </p:nvPicPr>
        <p:blipFill>
          <a:blip r:embed="rId3" cstate="print"/>
          <a:srcRect/>
          <a:stretch>
            <a:fillRect/>
          </a:stretch>
        </p:blipFill>
        <p:spPr>
          <a:xfrm>
            <a:off x="0" y="1600200"/>
            <a:ext cx="2390775" cy="2333625"/>
          </a:xfrm>
        </p:spPr>
      </p:pic>
      <p:sp>
        <p:nvSpPr>
          <p:cNvPr id="21511" name="Text Box 5"/>
          <p:cNvSpPr txBox="1">
            <a:spLocks noChangeArrowheads="1"/>
          </p:cNvSpPr>
          <p:nvPr/>
        </p:nvSpPr>
        <p:spPr bwMode="auto">
          <a:xfrm>
            <a:off x="76200" y="3962400"/>
            <a:ext cx="3429000" cy="581025"/>
          </a:xfrm>
          <a:prstGeom prst="rect">
            <a:avLst/>
          </a:prstGeom>
          <a:noFill/>
          <a:ln w="9525">
            <a:noFill/>
            <a:miter lim="800000"/>
            <a:headEnd/>
            <a:tailEnd/>
          </a:ln>
        </p:spPr>
        <p:txBody>
          <a:bodyPr>
            <a:spAutoFit/>
          </a:bodyPr>
          <a:lstStyle/>
          <a:p>
            <a:r>
              <a:rPr lang="en-US" sz="1600"/>
              <a:t>Spinning Rods with Multiple Rod Handle/Reel Seat Designs </a:t>
            </a:r>
          </a:p>
        </p:txBody>
      </p:sp>
      <p:graphicFrame>
        <p:nvGraphicFramePr>
          <p:cNvPr id="21506" name="Object 6"/>
          <p:cNvGraphicFramePr>
            <a:graphicFrameLocks noChangeAspect="1"/>
          </p:cNvGraphicFramePr>
          <p:nvPr>
            <p:ph sz="quarter" idx="3"/>
          </p:nvPr>
        </p:nvGraphicFramePr>
        <p:xfrm>
          <a:off x="2667000" y="1752600"/>
          <a:ext cx="6019800" cy="1847850"/>
        </p:xfrm>
        <a:graphic>
          <a:graphicData uri="http://schemas.openxmlformats.org/presentationml/2006/ole">
            <p:oleObj spid="_x0000_s5122" name="Bitmap Image" r:id="rId4" imgW="4991533" imgH="1531753" progId="PBrush">
              <p:embed/>
            </p:oleObj>
          </a:graphicData>
        </a:graphic>
      </p:graphicFrame>
      <p:sp>
        <p:nvSpPr>
          <p:cNvPr id="21512" name="Text Box 7"/>
          <p:cNvSpPr txBox="1">
            <a:spLocks noChangeArrowheads="1"/>
          </p:cNvSpPr>
          <p:nvPr/>
        </p:nvSpPr>
        <p:spPr bwMode="auto">
          <a:xfrm>
            <a:off x="4338638" y="3886200"/>
            <a:ext cx="2671762" cy="366713"/>
          </a:xfrm>
          <a:prstGeom prst="rect">
            <a:avLst/>
          </a:prstGeom>
          <a:noFill/>
          <a:ln w="9525">
            <a:noFill/>
            <a:miter lim="800000"/>
            <a:headEnd/>
            <a:tailEnd/>
          </a:ln>
        </p:spPr>
        <p:txBody>
          <a:bodyPr wrap="none">
            <a:spAutoFit/>
          </a:bodyPr>
          <a:lstStyle/>
          <a:p>
            <a:r>
              <a:rPr lang="en-US" sz="1600"/>
              <a:t>Spinning Rod Components</a:t>
            </a:r>
            <a:r>
              <a:rPr lang="en-US" sz="1800"/>
              <a:t> </a:t>
            </a:r>
          </a:p>
        </p:txBody>
      </p:sp>
      <p:sp>
        <p:nvSpPr>
          <p:cNvPr id="21513" name="Text Box 8"/>
          <p:cNvSpPr txBox="1">
            <a:spLocks noChangeArrowheads="1"/>
          </p:cNvSpPr>
          <p:nvPr/>
        </p:nvSpPr>
        <p:spPr bwMode="auto">
          <a:xfrm>
            <a:off x="0" y="4724400"/>
            <a:ext cx="8742363" cy="1187450"/>
          </a:xfrm>
          <a:prstGeom prst="rect">
            <a:avLst/>
          </a:prstGeom>
          <a:noFill/>
          <a:ln w="9525">
            <a:noFill/>
            <a:miter lim="800000"/>
            <a:headEnd/>
            <a:tailEnd/>
          </a:ln>
        </p:spPr>
        <p:txBody>
          <a:bodyPr>
            <a:spAutoFit/>
          </a:bodyPr>
          <a:lstStyle/>
          <a:p>
            <a:r>
              <a:rPr lang="en-US" sz="1200"/>
              <a:t>1) Rod Action – Ra is the measurement of deflection or flex the rod exhibits under load, and more importantly. </a:t>
            </a:r>
          </a:p>
          <a:p>
            <a:r>
              <a:rPr lang="en-US" sz="1200"/>
              <a:t>2) Rod Taper (Rt) – Rt will affect the casting speed and is used to determine the rod action.  </a:t>
            </a:r>
          </a:p>
          <a:p>
            <a:r>
              <a:rPr lang="en-US" sz="1200"/>
              <a:t>(3) Rod Weight (Rw) – The lighter the fishing rod, the less fatigued an angler will become over time. </a:t>
            </a:r>
          </a:p>
          <a:p>
            <a:r>
              <a:rPr lang="en-US" sz="1200"/>
              <a:t>(4) Rod</a:t>
            </a:r>
            <a:r>
              <a:rPr lang="en-US" sz="1200" b="1"/>
              <a:t> </a:t>
            </a:r>
            <a:r>
              <a:rPr lang="en-US" sz="1200"/>
              <a:t>Power (Rp) - Defined as the amount of pressure required to flex the blank.  </a:t>
            </a:r>
          </a:p>
          <a:p>
            <a:r>
              <a:rPr lang="en-US" sz="1200"/>
              <a:t>In addition to the above criteria, spinning rods must also be capable of performing in extreme temperatures and a wide range </a:t>
            </a:r>
          </a:p>
          <a:p>
            <a:r>
              <a:rPr lang="en-US" sz="1200"/>
              <a:t>of weather conditions in both saltwater and freshwater while maintaining optimum performance levels.</a:t>
            </a:r>
          </a:p>
        </p:txBody>
      </p:sp>
      <p:sp>
        <p:nvSpPr>
          <p:cNvPr id="21514" name="Text Box 9"/>
          <p:cNvSpPr txBox="1">
            <a:spLocks noChangeArrowheads="1"/>
          </p:cNvSpPr>
          <p:nvPr/>
        </p:nvSpPr>
        <p:spPr bwMode="auto">
          <a:xfrm>
            <a:off x="2971800" y="4419600"/>
            <a:ext cx="3581400" cy="366713"/>
          </a:xfrm>
          <a:prstGeom prst="rect">
            <a:avLst/>
          </a:prstGeom>
          <a:noFill/>
          <a:ln w="9525">
            <a:noFill/>
            <a:miter lim="800000"/>
            <a:headEnd/>
            <a:tailEnd/>
          </a:ln>
        </p:spPr>
        <p:txBody>
          <a:bodyPr>
            <a:spAutoFit/>
          </a:bodyPr>
          <a:lstStyle/>
          <a:p>
            <a:r>
              <a:rPr lang="en-US" sz="1800" b="1"/>
              <a:t>PERFORMANCE CRITERIA</a:t>
            </a:r>
            <a:r>
              <a:rPr lang="en-US" sz="1800"/>
              <a:t> </a:t>
            </a:r>
          </a:p>
        </p:txBody>
      </p:sp>
      <p:sp>
        <p:nvSpPr>
          <p:cNvPr id="21515" name="Text Box 10"/>
          <p:cNvSpPr txBox="1">
            <a:spLocks noChangeArrowheads="1"/>
          </p:cNvSpPr>
          <p:nvPr/>
        </p:nvSpPr>
        <p:spPr bwMode="auto">
          <a:xfrm>
            <a:off x="152400" y="6324600"/>
            <a:ext cx="6192838" cy="457200"/>
          </a:xfrm>
          <a:prstGeom prst="rect">
            <a:avLst/>
          </a:prstGeom>
          <a:noFill/>
          <a:ln w="9525">
            <a:noFill/>
            <a:miter lim="800000"/>
            <a:headEnd/>
            <a:tailEnd/>
          </a:ln>
        </p:spPr>
        <p:txBody>
          <a:bodyPr>
            <a:spAutoFit/>
          </a:bodyPr>
          <a:lstStyle/>
          <a:p>
            <a:r>
              <a:rPr lang="en-US" sz="1200"/>
              <a:t>1) Rod Length. 2) Number and Style of Line Guides. 3) Rod Butt Diameter</a:t>
            </a:r>
          </a:p>
          <a:p>
            <a:r>
              <a:rPr lang="en-US" sz="1200"/>
              <a:t>4) Type of Rod Material (Split Bamboo, Fiberglass, Carbon Fiber and Graphite Fiber)</a:t>
            </a:r>
          </a:p>
        </p:txBody>
      </p:sp>
      <p:sp>
        <p:nvSpPr>
          <p:cNvPr id="21516" name="Text Box 11"/>
          <p:cNvSpPr txBox="1">
            <a:spLocks noChangeArrowheads="1"/>
          </p:cNvSpPr>
          <p:nvPr/>
        </p:nvSpPr>
        <p:spPr bwMode="auto">
          <a:xfrm>
            <a:off x="3641725" y="5903913"/>
            <a:ext cx="2025650" cy="366712"/>
          </a:xfrm>
          <a:prstGeom prst="rect">
            <a:avLst/>
          </a:prstGeom>
          <a:noFill/>
          <a:ln w="9525">
            <a:noFill/>
            <a:miter lim="800000"/>
            <a:headEnd/>
            <a:tailEnd/>
          </a:ln>
        </p:spPr>
        <p:txBody>
          <a:bodyPr wrap="none">
            <a:spAutoFit/>
          </a:bodyPr>
          <a:lstStyle/>
          <a:p>
            <a:r>
              <a:rPr lang="en-US" sz="1800" b="1"/>
              <a:t>Design Variables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7"/>
          <p:cNvSpPr>
            <a:spLocks noGrp="1"/>
          </p:cNvSpPr>
          <p:nvPr>
            <p:ph type="sldNum" sz="quarter" idx="12"/>
          </p:nvPr>
        </p:nvSpPr>
        <p:spPr>
          <a:noFill/>
        </p:spPr>
        <p:txBody>
          <a:bodyPr/>
          <a:lstStyle/>
          <a:p>
            <a:fld id="{72A51090-9502-499B-A9EE-0B01177E97F3}" type="slidenum">
              <a:rPr lang="en-US" smtClean="0"/>
              <a:pPr/>
              <a:t>44</a:t>
            </a:fld>
            <a:endParaRPr lang="en-US" smtClean="0"/>
          </a:p>
        </p:txBody>
      </p:sp>
      <p:sp>
        <p:nvSpPr>
          <p:cNvPr id="82947" name="Rectangle 2"/>
          <p:cNvSpPr>
            <a:spLocks noGrp="1" noChangeArrowheads="1"/>
          </p:cNvSpPr>
          <p:nvPr>
            <p:ph type="title"/>
          </p:nvPr>
        </p:nvSpPr>
        <p:spPr>
          <a:xfrm>
            <a:off x="457200" y="-76200"/>
            <a:ext cx="8229600" cy="1112838"/>
          </a:xfrm>
        </p:spPr>
        <p:txBody>
          <a:bodyPr/>
          <a:lstStyle/>
          <a:p>
            <a:pPr eaLnBrk="1" hangingPunct="1"/>
            <a:r>
              <a:rPr lang="en-US" sz="2800" b="1" dirty="0" smtClean="0"/>
              <a:t>Michael </a:t>
            </a:r>
            <a:r>
              <a:rPr lang="en-US" sz="2800" b="1" dirty="0" err="1" smtClean="0"/>
              <a:t>Cheff</a:t>
            </a:r>
            <a:endParaRPr lang="en-US" sz="2800" b="1" dirty="0" smtClean="0"/>
          </a:p>
        </p:txBody>
      </p:sp>
      <p:pic>
        <p:nvPicPr>
          <p:cNvPr id="82948" name="Picture 3"/>
          <p:cNvPicPr>
            <a:picLocks noGrp="1" noChangeAspect="1" noChangeArrowheads="1"/>
          </p:cNvPicPr>
          <p:nvPr>
            <p:ph sz="half" idx="1"/>
          </p:nvPr>
        </p:nvPicPr>
        <p:blipFill>
          <a:blip r:embed="rId2" cstate="print"/>
          <a:srcRect/>
          <a:stretch>
            <a:fillRect/>
          </a:stretch>
        </p:blipFill>
        <p:spPr>
          <a:xfrm>
            <a:off x="304800" y="4740275"/>
            <a:ext cx="4038600" cy="1889125"/>
          </a:xfrm>
          <a:noFill/>
        </p:spPr>
      </p:pic>
      <p:pic>
        <p:nvPicPr>
          <p:cNvPr id="82949" name="Picture 4"/>
          <p:cNvPicPr>
            <a:picLocks noGrp="1" noChangeAspect="1" noChangeArrowheads="1"/>
          </p:cNvPicPr>
          <p:nvPr>
            <p:ph sz="quarter" idx="2"/>
          </p:nvPr>
        </p:nvPicPr>
        <p:blipFill>
          <a:blip r:embed="rId3" cstate="print"/>
          <a:srcRect/>
          <a:stretch>
            <a:fillRect/>
          </a:stretch>
        </p:blipFill>
        <p:spPr>
          <a:xfrm>
            <a:off x="5224463" y="1776413"/>
            <a:ext cx="2886075" cy="2185987"/>
          </a:xfrm>
          <a:noFill/>
        </p:spPr>
      </p:pic>
      <p:pic>
        <p:nvPicPr>
          <p:cNvPr id="82950" name="Picture 5"/>
          <p:cNvPicPr>
            <a:picLocks noGrp="1" noChangeAspect="1" noChangeArrowheads="1"/>
          </p:cNvPicPr>
          <p:nvPr>
            <p:ph type="body" idx="4294967295"/>
          </p:nvPr>
        </p:nvPicPr>
        <p:blipFill>
          <a:blip r:embed="rId4" cstate="print"/>
          <a:srcRect/>
          <a:stretch>
            <a:fillRect/>
          </a:stretch>
        </p:blipFill>
        <p:spPr>
          <a:xfrm>
            <a:off x="228600" y="1905000"/>
            <a:ext cx="4572000" cy="2514600"/>
          </a:xfrm>
        </p:spPr>
      </p:pic>
      <p:pic>
        <p:nvPicPr>
          <p:cNvPr id="82951" name="Picture 6"/>
          <p:cNvPicPr>
            <a:picLocks noGrp="1" noChangeAspect="1" noChangeArrowheads="1"/>
          </p:cNvPicPr>
          <p:nvPr>
            <p:ph sz="quarter" idx="3"/>
          </p:nvPr>
        </p:nvPicPr>
        <p:blipFill>
          <a:blip r:embed="rId5" cstate="print"/>
          <a:srcRect/>
          <a:stretch>
            <a:fillRect/>
          </a:stretch>
        </p:blipFill>
        <p:spPr>
          <a:xfrm>
            <a:off x="5483225" y="4060825"/>
            <a:ext cx="2822575" cy="2187575"/>
          </a:xfrm>
          <a:noFill/>
        </p:spPr>
      </p:pic>
      <p:sp>
        <p:nvSpPr>
          <p:cNvPr id="82952" name="Text Box 7"/>
          <p:cNvSpPr txBox="1">
            <a:spLocks noChangeArrowheads="1"/>
          </p:cNvSpPr>
          <p:nvPr/>
        </p:nvSpPr>
        <p:spPr bwMode="auto">
          <a:xfrm>
            <a:off x="365125" y="762000"/>
            <a:ext cx="7402026" cy="646331"/>
          </a:xfrm>
          <a:prstGeom prst="rect">
            <a:avLst/>
          </a:prstGeom>
          <a:noFill/>
          <a:ln w="9525">
            <a:noFill/>
            <a:miter lim="800000"/>
            <a:headEnd/>
            <a:tailEnd/>
          </a:ln>
        </p:spPr>
        <p:txBody>
          <a:bodyPr wrap="none">
            <a:spAutoFit/>
          </a:bodyPr>
          <a:lstStyle/>
          <a:p>
            <a:r>
              <a:rPr lang="en-US" sz="1800" dirty="0"/>
              <a:t>Enhanced Container Handling Unit (E-CHU) for the Heavy Expanded Mobility </a:t>
            </a:r>
          </a:p>
          <a:p>
            <a:pPr algn="ctr"/>
            <a:r>
              <a:rPr lang="en-US" sz="1800" dirty="0"/>
              <a:t>Load Handling System (HEMITT-LHS) and the Palletized Loading System (PLS</a:t>
            </a:r>
            <a:r>
              <a:rPr lang="en-US" sz="1800" dirty="0" smtClean="0"/>
              <a:t>)</a:t>
            </a:r>
            <a:endParaRPr lang="en-US" sz="1800" dirty="0"/>
          </a:p>
        </p:txBody>
      </p:sp>
      <p:sp>
        <p:nvSpPr>
          <p:cNvPr id="82953" name="Text Box 8"/>
          <p:cNvSpPr txBox="1">
            <a:spLocks noChangeArrowheads="1"/>
          </p:cNvSpPr>
          <p:nvPr/>
        </p:nvSpPr>
        <p:spPr bwMode="auto">
          <a:xfrm>
            <a:off x="1673225" y="4408488"/>
            <a:ext cx="1298575" cy="304800"/>
          </a:xfrm>
          <a:prstGeom prst="rect">
            <a:avLst/>
          </a:prstGeom>
          <a:noFill/>
          <a:ln w="9525">
            <a:noFill/>
            <a:miter lim="800000"/>
            <a:headEnd/>
            <a:tailEnd/>
          </a:ln>
        </p:spPr>
        <p:txBody>
          <a:bodyPr wrap="none">
            <a:spAutoFit/>
          </a:bodyPr>
          <a:lstStyle/>
          <a:p>
            <a:r>
              <a:rPr lang="en-US" altLang="zh-CN" sz="1400">
                <a:ea typeface="SimSun" pitchFamily="2" charset="-122"/>
              </a:rPr>
              <a:t>HEMITT-LHS </a:t>
            </a:r>
            <a:endParaRPr lang="en-US" sz="1400"/>
          </a:p>
        </p:txBody>
      </p:sp>
      <p:sp>
        <p:nvSpPr>
          <p:cNvPr id="82954" name="Text Box 9"/>
          <p:cNvSpPr txBox="1">
            <a:spLocks noChangeArrowheads="1"/>
          </p:cNvSpPr>
          <p:nvPr/>
        </p:nvSpPr>
        <p:spPr bwMode="auto">
          <a:xfrm>
            <a:off x="1508125" y="6542088"/>
            <a:ext cx="1752600" cy="304800"/>
          </a:xfrm>
          <a:prstGeom prst="rect">
            <a:avLst/>
          </a:prstGeom>
          <a:noFill/>
          <a:ln w="9525">
            <a:noFill/>
            <a:miter lim="800000"/>
            <a:headEnd/>
            <a:tailEnd/>
          </a:ln>
        </p:spPr>
        <p:txBody>
          <a:bodyPr wrap="none">
            <a:spAutoFit/>
          </a:bodyPr>
          <a:lstStyle/>
          <a:p>
            <a:r>
              <a:rPr lang="en-US" sz="1400"/>
              <a:t>PLS lifting a flatrack</a:t>
            </a:r>
          </a:p>
        </p:txBody>
      </p:sp>
      <p:sp>
        <p:nvSpPr>
          <p:cNvPr id="82955" name="Text Box 10"/>
          <p:cNvSpPr txBox="1">
            <a:spLocks noChangeArrowheads="1"/>
          </p:cNvSpPr>
          <p:nvPr/>
        </p:nvSpPr>
        <p:spPr bwMode="auto">
          <a:xfrm>
            <a:off x="5165725" y="3733800"/>
            <a:ext cx="2443163" cy="304800"/>
          </a:xfrm>
          <a:prstGeom prst="rect">
            <a:avLst/>
          </a:prstGeom>
          <a:noFill/>
          <a:ln w="9525">
            <a:noFill/>
            <a:miter lim="800000"/>
            <a:headEnd/>
            <a:tailEnd/>
          </a:ln>
        </p:spPr>
        <p:txBody>
          <a:bodyPr wrap="none">
            <a:spAutoFit/>
          </a:bodyPr>
          <a:lstStyle/>
          <a:p>
            <a:r>
              <a:rPr lang="en-US" sz="1400"/>
              <a:t>PLS with CHU and container</a:t>
            </a:r>
          </a:p>
        </p:txBody>
      </p:sp>
      <p:sp>
        <p:nvSpPr>
          <p:cNvPr id="82956" name="Text Box 11"/>
          <p:cNvSpPr txBox="1">
            <a:spLocks noChangeArrowheads="1"/>
          </p:cNvSpPr>
          <p:nvPr/>
        </p:nvSpPr>
        <p:spPr bwMode="auto">
          <a:xfrm>
            <a:off x="5699125" y="6259513"/>
            <a:ext cx="1958975" cy="304800"/>
          </a:xfrm>
          <a:prstGeom prst="rect">
            <a:avLst/>
          </a:prstGeom>
          <a:noFill/>
          <a:ln w="9525">
            <a:noFill/>
            <a:miter lim="800000"/>
            <a:headEnd/>
            <a:tailEnd/>
          </a:ln>
        </p:spPr>
        <p:txBody>
          <a:bodyPr wrap="none">
            <a:spAutoFit/>
          </a:bodyPr>
          <a:lstStyle/>
          <a:p>
            <a:r>
              <a:rPr lang="en-US" sz="1400"/>
              <a:t>FLA with cross section</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p:cNvSpPr>
            <a:spLocks noGrp="1"/>
          </p:cNvSpPr>
          <p:nvPr>
            <p:ph type="sldNum" sz="quarter" idx="12"/>
          </p:nvPr>
        </p:nvSpPr>
        <p:spPr>
          <a:noFill/>
        </p:spPr>
        <p:txBody>
          <a:bodyPr/>
          <a:lstStyle/>
          <a:p>
            <a:fld id="{DFA4529E-6C5E-4593-876D-2383D13641C7}" type="slidenum">
              <a:rPr lang="en-US" smtClean="0"/>
              <a:pPr/>
              <a:t>45</a:t>
            </a:fld>
            <a:endParaRPr lang="en-US" smtClean="0"/>
          </a:p>
        </p:txBody>
      </p:sp>
      <p:sp>
        <p:nvSpPr>
          <p:cNvPr id="83971" name="Rectangle 2"/>
          <p:cNvSpPr>
            <a:spLocks noGrp="1" noChangeArrowheads="1"/>
          </p:cNvSpPr>
          <p:nvPr>
            <p:ph type="title"/>
          </p:nvPr>
        </p:nvSpPr>
        <p:spPr>
          <a:xfrm>
            <a:off x="457200" y="274638"/>
            <a:ext cx="8229600" cy="639762"/>
          </a:xfrm>
        </p:spPr>
        <p:txBody>
          <a:bodyPr>
            <a:normAutofit/>
          </a:bodyPr>
          <a:lstStyle/>
          <a:p>
            <a:pPr eaLnBrk="1" hangingPunct="1"/>
            <a:r>
              <a:rPr lang="en-US" sz="2800" b="1" dirty="0" smtClean="0"/>
              <a:t>Michael </a:t>
            </a:r>
            <a:r>
              <a:rPr lang="en-US" sz="2800" b="1" dirty="0" err="1" smtClean="0"/>
              <a:t>Cheff</a:t>
            </a:r>
            <a:endParaRPr lang="en-US" sz="2800" b="1" dirty="0" smtClean="0"/>
          </a:p>
        </p:txBody>
      </p:sp>
      <p:pic>
        <p:nvPicPr>
          <p:cNvPr id="83972" name="Picture 3"/>
          <p:cNvPicPr>
            <a:picLocks noGrp="1" noChangeAspect="1" noChangeArrowheads="1"/>
          </p:cNvPicPr>
          <p:nvPr>
            <p:ph type="body" idx="4294967295"/>
          </p:nvPr>
        </p:nvPicPr>
        <p:blipFill>
          <a:blip r:embed="rId2" cstate="print"/>
          <a:srcRect/>
          <a:stretch>
            <a:fillRect/>
          </a:stretch>
        </p:blipFill>
        <p:spPr>
          <a:xfrm>
            <a:off x="990600" y="1828800"/>
            <a:ext cx="7315200" cy="4022725"/>
          </a:xfrm>
        </p:spPr>
      </p:pic>
      <p:sp>
        <p:nvSpPr>
          <p:cNvPr id="83973" name="Text Box 4"/>
          <p:cNvSpPr txBox="1">
            <a:spLocks noChangeArrowheads="1"/>
          </p:cNvSpPr>
          <p:nvPr/>
        </p:nvSpPr>
        <p:spPr bwMode="auto">
          <a:xfrm>
            <a:off x="1981200" y="1295400"/>
            <a:ext cx="5429250" cy="641350"/>
          </a:xfrm>
          <a:prstGeom prst="rect">
            <a:avLst/>
          </a:prstGeom>
          <a:noFill/>
          <a:ln w="9525">
            <a:noFill/>
            <a:miter lim="800000"/>
            <a:headEnd/>
            <a:tailEnd/>
          </a:ln>
        </p:spPr>
        <p:txBody>
          <a:bodyPr wrap="none">
            <a:spAutoFit/>
          </a:bodyPr>
          <a:lstStyle/>
          <a:p>
            <a:r>
              <a:rPr lang="en-US" sz="1800" b="1"/>
              <a:t>Performance criteria</a:t>
            </a:r>
            <a:r>
              <a:rPr lang="en-US" sz="1800"/>
              <a:t> for the E-CHU are as follows:</a:t>
            </a:r>
          </a:p>
          <a:p>
            <a:endParaRPr lang="en-US" sz="1800"/>
          </a:p>
        </p:txBody>
      </p:sp>
      <p:sp>
        <p:nvSpPr>
          <p:cNvPr id="83974" name="Text Box 5"/>
          <p:cNvSpPr txBox="1">
            <a:spLocks noChangeArrowheads="1"/>
          </p:cNvSpPr>
          <p:nvPr/>
        </p:nvSpPr>
        <p:spPr bwMode="auto">
          <a:xfrm>
            <a:off x="1593850" y="6186488"/>
            <a:ext cx="6000750" cy="366712"/>
          </a:xfrm>
          <a:prstGeom prst="rect">
            <a:avLst/>
          </a:prstGeom>
          <a:noFill/>
          <a:ln w="9525">
            <a:noFill/>
            <a:miter lim="800000"/>
            <a:headEnd/>
            <a:tailEnd/>
          </a:ln>
        </p:spPr>
        <p:txBody>
          <a:bodyPr wrap="none">
            <a:spAutoFit/>
          </a:bodyPr>
          <a:lstStyle/>
          <a:p>
            <a:r>
              <a:rPr lang="en-US" sz="1800" b="1"/>
              <a:t>Design variables</a:t>
            </a:r>
            <a:r>
              <a:rPr lang="en-US" sz="1800"/>
              <a:t> are: wall thickness, material, and so on</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p:cNvSpPr>
            <a:spLocks noGrp="1"/>
          </p:cNvSpPr>
          <p:nvPr>
            <p:ph type="sldNum" sz="quarter" idx="12"/>
          </p:nvPr>
        </p:nvSpPr>
        <p:spPr>
          <a:noFill/>
        </p:spPr>
        <p:txBody>
          <a:bodyPr/>
          <a:lstStyle/>
          <a:p>
            <a:fld id="{7912C057-28BC-4F24-9364-754A881B7BC9}" type="slidenum">
              <a:rPr lang="en-US" smtClean="0"/>
              <a:pPr/>
              <a:t>46</a:t>
            </a:fld>
            <a:endParaRPr lang="en-US" smtClean="0"/>
          </a:p>
        </p:txBody>
      </p:sp>
      <p:sp>
        <p:nvSpPr>
          <p:cNvPr id="84995" name="Rectangle 2"/>
          <p:cNvSpPr>
            <a:spLocks noGrp="1" noChangeArrowheads="1"/>
          </p:cNvSpPr>
          <p:nvPr>
            <p:ph type="title"/>
          </p:nvPr>
        </p:nvSpPr>
        <p:spPr>
          <a:xfrm>
            <a:off x="228600" y="1066800"/>
            <a:ext cx="8686800" cy="4953000"/>
          </a:xfrm>
        </p:spPr>
        <p:txBody>
          <a:bodyPr/>
          <a:lstStyle/>
          <a:p>
            <a:pPr eaLnBrk="1" hangingPunct="1"/>
            <a:r>
              <a:rPr lang="en-US" sz="3600" b="1" dirty="0" smtClean="0"/>
              <a:t>Thank you for your attention!</a:t>
            </a:r>
            <a:br>
              <a:rPr lang="en-US" sz="3600" b="1" dirty="0" smtClean="0"/>
            </a:br>
            <a:r>
              <a:rPr lang="en-US" sz="3600" b="1" dirty="0" smtClean="0"/>
              <a:t/>
            </a:r>
            <a:br>
              <a:rPr lang="en-US" sz="3600" b="1" dirty="0" smtClean="0"/>
            </a:br>
            <a:r>
              <a:rPr lang="en-US" sz="3600" dirty="0" smtClean="0"/>
              <a:t>Questions? Comments?</a:t>
            </a:r>
            <a:br>
              <a:rPr lang="en-US" sz="3600" dirty="0" smtClean="0"/>
            </a:br>
            <a:r>
              <a:rPr lang="en-US" sz="3600" dirty="0" smtClean="0"/>
              <a:t/>
            </a:r>
            <a:br>
              <a:rPr lang="en-US" sz="3600" dirty="0" smtClean="0"/>
            </a:br>
            <a:r>
              <a:rPr lang="en-US" sz="3600" dirty="0" smtClean="0"/>
              <a:t>Please email me:</a:t>
            </a:r>
            <a:r>
              <a:rPr lang="en-US" sz="3600" b="1" dirty="0" smtClean="0"/>
              <a:t> </a:t>
            </a:r>
            <a:r>
              <a:rPr lang="en-US" sz="3600" b="1" dirty="0" smtClean="0"/>
              <a:t>rstatnik@yahoo.com </a:t>
            </a:r>
            <a:endParaRPr lang="en-US" sz="3600" b="1"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5"/>
          <p:cNvSpPr>
            <a:spLocks noGrp="1"/>
          </p:cNvSpPr>
          <p:nvPr>
            <p:ph type="sldNum" sz="quarter" idx="12"/>
          </p:nvPr>
        </p:nvSpPr>
        <p:spPr>
          <a:noFill/>
        </p:spPr>
        <p:txBody>
          <a:bodyPr/>
          <a:lstStyle/>
          <a:p>
            <a:fld id="{E9D29762-99F9-47B8-95CD-ECCF0E91FE38}" type="slidenum">
              <a:rPr lang="en-US" smtClean="0"/>
              <a:pPr/>
              <a:t>47</a:t>
            </a:fld>
            <a:endParaRPr lang="en-US" smtClean="0"/>
          </a:p>
        </p:txBody>
      </p:sp>
      <p:sp>
        <p:nvSpPr>
          <p:cNvPr id="27652" name="Rectangle 2"/>
          <p:cNvSpPr>
            <a:spLocks noGrp="1" noChangeArrowheads="1"/>
          </p:cNvSpPr>
          <p:nvPr>
            <p:ph type="title"/>
          </p:nvPr>
        </p:nvSpPr>
        <p:spPr>
          <a:xfrm>
            <a:off x="457200" y="0"/>
            <a:ext cx="8229600" cy="1143000"/>
          </a:xfrm>
        </p:spPr>
        <p:txBody>
          <a:bodyPr/>
          <a:lstStyle/>
          <a:p>
            <a:pPr eaLnBrk="1" hangingPunct="1"/>
            <a:r>
              <a:rPr lang="en-US" sz="2800" b="1" smtClean="0"/>
              <a:t>References</a:t>
            </a:r>
          </a:p>
        </p:txBody>
      </p:sp>
      <p:graphicFrame>
        <p:nvGraphicFramePr>
          <p:cNvPr id="27650" name="Object 3"/>
          <p:cNvGraphicFramePr>
            <a:graphicFrameLocks noChangeAspect="1"/>
          </p:cNvGraphicFramePr>
          <p:nvPr>
            <p:ph idx="1"/>
          </p:nvPr>
        </p:nvGraphicFramePr>
        <p:xfrm>
          <a:off x="996950" y="990600"/>
          <a:ext cx="6983413" cy="5576888"/>
        </p:xfrm>
        <a:graphic>
          <a:graphicData uri="http://schemas.openxmlformats.org/presentationml/2006/ole">
            <p:oleObj spid="_x0000_s11266" name="Document" r:id="rId4" imgW="5499373" imgH="4391639" progId="Word.Document.8">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p:cNvSpPr>
            <a:spLocks noGrp="1"/>
          </p:cNvSpPr>
          <p:nvPr>
            <p:ph type="sldNum" sz="quarter" idx="12"/>
          </p:nvPr>
        </p:nvSpPr>
        <p:spPr>
          <a:noFill/>
        </p:spPr>
        <p:txBody>
          <a:bodyPr/>
          <a:lstStyle/>
          <a:p>
            <a:fld id="{BF50C6F7-0E3B-4B30-BEC0-07F176591AAE}" type="slidenum">
              <a:rPr lang="en-US" smtClean="0"/>
              <a:pPr/>
              <a:t>48</a:t>
            </a:fld>
            <a:endParaRPr lang="en-US" smtClean="0"/>
          </a:p>
        </p:txBody>
      </p:sp>
      <p:sp>
        <p:nvSpPr>
          <p:cNvPr id="86019" name="Rectangle 2"/>
          <p:cNvSpPr>
            <a:spLocks noGrp="1" noChangeArrowheads="1"/>
          </p:cNvSpPr>
          <p:nvPr>
            <p:ph type="title"/>
          </p:nvPr>
        </p:nvSpPr>
        <p:spPr/>
        <p:txBody>
          <a:bodyPr/>
          <a:lstStyle/>
          <a:p>
            <a:pPr eaLnBrk="1" hangingPunct="1"/>
            <a:r>
              <a:rPr lang="en-US" dirty="0" smtClean="0"/>
              <a:t>Backup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ctrTitle"/>
          </p:nvPr>
        </p:nvSpPr>
        <p:spPr>
          <a:xfrm>
            <a:off x="838200" y="0"/>
            <a:ext cx="7315200" cy="914400"/>
          </a:xfrm>
        </p:spPr>
        <p:txBody>
          <a:bodyPr>
            <a:normAutofit fontScale="90000"/>
          </a:bodyPr>
          <a:lstStyle/>
          <a:p>
            <a:r>
              <a:rPr lang="en-US" altLang="zh-CN" sz="2800" b="1" dirty="0" smtClean="0"/>
              <a:t/>
            </a:r>
            <a:br>
              <a:rPr lang="en-US" altLang="zh-CN" sz="2800" b="1" dirty="0" smtClean="0"/>
            </a:br>
            <a:r>
              <a:rPr lang="en-US" altLang="zh-CN" sz="2800" b="1" dirty="0" smtClean="0"/>
              <a:t>Real-Life Problems and Application of Optimization Methods</a:t>
            </a:r>
            <a:endParaRPr lang="en-US" sz="4000" dirty="0" smtClean="0"/>
          </a:p>
        </p:txBody>
      </p:sp>
      <p:sp>
        <p:nvSpPr>
          <p:cNvPr id="76803" name="Text Box 3"/>
          <p:cNvSpPr txBox="1">
            <a:spLocks noChangeArrowheads="1"/>
          </p:cNvSpPr>
          <p:nvPr/>
        </p:nvSpPr>
        <p:spPr bwMode="auto">
          <a:xfrm>
            <a:off x="228600" y="1963738"/>
            <a:ext cx="8610600" cy="1631216"/>
          </a:xfrm>
          <a:prstGeom prst="rect">
            <a:avLst/>
          </a:prstGeom>
          <a:noFill/>
          <a:ln w="9525">
            <a:noFill/>
            <a:miter lim="800000"/>
            <a:headEnd/>
            <a:tailEnd/>
          </a:ln>
          <a:effectLst/>
        </p:spPr>
        <p:txBody>
          <a:bodyPr>
            <a:spAutoFit/>
          </a:bodyPr>
          <a:lstStyle/>
          <a:p>
            <a:pPr algn="just"/>
            <a:r>
              <a:rPr lang="en-US" sz="2000" dirty="0"/>
              <a:t>There are many methods of searching for optimal solutions. It is tacitly assumed that by using these methods, the Expert can state a real-life optimization problem correctly. Unfortunately, this is not the case in reality. Existing optimization methods are not helpful in this situation so that the Expert </a:t>
            </a:r>
            <a:r>
              <a:rPr lang="en-US" sz="2000" b="1" i="1" dirty="0"/>
              <a:t>end up solving ill-posed</a:t>
            </a:r>
            <a:r>
              <a:rPr lang="en-US" sz="2000" dirty="0"/>
              <a:t> problems.</a:t>
            </a:r>
          </a:p>
        </p:txBody>
      </p:sp>
      <p:sp>
        <p:nvSpPr>
          <p:cNvPr id="76805" name="Text Box 5"/>
          <p:cNvSpPr txBox="1">
            <a:spLocks noChangeArrowheads="1"/>
          </p:cNvSpPr>
          <p:nvPr/>
        </p:nvSpPr>
        <p:spPr bwMode="auto">
          <a:xfrm>
            <a:off x="234303" y="4267200"/>
            <a:ext cx="8465844" cy="1323439"/>
          </a:xfrm>
          <a:prstGeom prst="rect">
            <a:avLst/>
          </a:prstGeom>
          <a:noFill/>
          <a:ln w="9525">
            <a:noFill/>
            <a:miter lim="800000"/>
            <a:headEnd/>
            <a:tailEnd/>
          </a:ln>
          <a:effectLst/>
        </p:spPr>
        <p:txBody>
          <a:bodyPr wrap="none">
            <a:spAutoFit/>
          </a:bodyPr>
          <a:lstStyle/>
          <a:p>
            <a:pPr algn="just"/>
            <a:r>
              <a:rPr lang="en-US" sz="2000" b="1" dirty="0">
                <a:solidFill>
                  <a:schemeClr val="folHlink"/>
                </a:solidFill>
              </a:rPr>
              <a:t>For the correct statement and solution of engineering optimization problems, </a:t>
            </a:r>
          </a:p>
          <a:p>
            <a:pPr algn="just"/>
            <a:r>
              <a:rPr lang="en-US" sz="2000" b="1" dirty="0">
                <a:solidFill>
                  <a:schemeClr val="folHlink"/>
                </a:solidFill>
              </a:rPr>
              <a:t>a method called Parameter Space Investigation (PSI method) has been</a:t>
            </a:r>
          </a:p>
          <a:p>
            <a:pPr algn="just"/>
            <a:r>
              <a:rPr lang="en-US" sz="2000" b="1" dirty="0">
                <a:solidFill>
                  <a:schemeClr val="folHlink"/>
                </a:solidFill>
              </a:rPr>
              <a:t>created and widely integrated into various fields of industry, science, and </a:t>
            </a:r>
          </a:p>
          <a:p>
            <a:pPr algn="just"/>
            <a:r>
              <a:rPr lang="en-US" sz="2000" b="1" dirty="0">
                <a:solidFill>
                  <a:schemeClr val="folHlink"/>
                </a:solidFill>
              </a:rPr>
              <a:t>technology.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body" idx="1"/>
          </p:nvPr>
        </p:nvSpPr>
        <p:spPr>
          <a:xfrm>
            <a:off x="0" y="0"/>
            <a:ext cx="9144000" cy="1371600"/>
          </a:xfrm>
          <a:noFill/>
        </p:spPr>
        <p:txBody>
          <a:bodyPr>
            <a:normAutofit lnSpcReduction="10000"/>
          </a:bodyPr>
          <a:lstStyle/>
          <a:p>
            <a:pPr marL="0" indent="0" algn="ctr">
              <a:lnSpc>
                <a:spcPct val="90000"/>
              </a:lnSpc>
              <a:buFont typeface="Arial" charset="0"/>
              <a:buNone/>
            </a:pPr>
            <a:r>
              <a:rPr lang="en-US" b="1" smtClean="0"/>
              <a:t>The PSI method is implemented in the MOVI (Multicriteria Optimization and Vector Identification) Software  System</a:t>
            </a:r>
          </a:p>
        </p:txBody>
      </p:sp>
      <p:sp>
        <p:nvSpPr>
          <p:cNvPr id="71683" name="Text Box 3"/>
          <p:cNvSpPr txBox="1">
            <a:spLocks noChangeArrowheads="1"/>
          </p:cNvSpPr>
          <p:nvPr/>
        </p:nvSpPr>
        <p:spPr bwMode="auto">
          <a:xfrm>
            <a:off x="381000" y="1905000"/>
            <a:ext cx="8382000" cy="3508375"/>
          </a:xfrm>
          <a:prstGeom prst="rect">
            <a:avLst/>
          </a:prstGeom>
          <a:noFill/>
          <a:ln w="9525">
            <a:noFill/>
            <a:miter lim="800000"/>
            <a:headEnd/>
            <a:tailEnd/>
          </a:ln>
          <a:effectLst/>
        </p:spPr>
        <p:txBody>
          <a:bodyPr>
            <a:spAutoFit/>
          </a:bodyPr>
          <a:lstStyle/>
          <a:p>
            <a:pPr marL="174625" indent="-174625">
              <a:buFontTx/>
              <a:buChar char="•"/>
            </a:pPr>
            <a:r>
              <a:rPr lang="en-US" sz="2800"/>
              <a:t>Windows graphics user interface application.</a:t>
            </a:r>
          </a:p>
          <a:p>
            <a:pPr marL="174625" indent="-174625">
              <a:buFontTx/>
              <a:buChar char="•"/>
            </a:pPr>
            <a:r>
              <a:rPr lang="en-US" sz="2800"/>
              <a:t>Does not impose limitations on the number of parameters and criteria.</a:t>
            </a:r>
          </a:p>
          <a:p>
            <a:pPr marL="174625" indent="-174625">
              <a:buFontTx/>
              <a:buChar char="•"/>
            </a:pPr>
            <a:r>
              <a:rPr lang="en-US" sz="2800"/>
              <a:t>Can be run on several computers in a distributed mode.</a:t>
            </a:r>
          </a:p>
          <a:p>
            <a:pPr marL="174625" indent="-174625">
              <a:buFontTx/>
              <a:buChar char="•"/>
            </a:pPr>
            <a:r>
              <a:rPr lang="en-US" sz="2800"/>
              <a:t>Can be easily interfaced with mathematical models programmed in C/C++, Delphi, and Matlab.</a:t>
            </a:r>
          </a:p>
          <a:p>
            <a:pPr marL="174625" indent="-174625">
              <a:buFontTx/>
              <a:buChar char="•"/>
            </a:pPr>
            <a:r>
              <a:rPr lang="en-US" sz="2800"/>
              <a:t>Has many users world-wide.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12"/>
          </p:nvPr>
        </p:nvSpPr>
        <p:spPr/>
        <p:txBody>
          <a:bodyPr/>
          <a:lstStyle/>
          <a:p>
            <a:fld id="{B5F18D6C-3B8B-4FEC-8158-C22D09651450}" type="slidenum">
              <a:rPr lang="en-US"/>
              <a:pPr/>
              <a:t>7</a:t>
            </a:fld>
            <a:endParaRPr lang="en-US"/>
          </a:p>
        </p:txBody>
      </p:sp>
      <p:sp>
        <p:nvSpPr>
          <p:cNvPr id="11268" name="Rectangle 4"/>
          <p:cNvSpPr>
            <a:spLocks noGrp="1" noChangeArrowheads="1"/>
          </p:cNvSpPr>
          <p:nvPr>
            <p:ph type="title"/>
          </p:nvPr>
        </p:nvSpPr>
        <p:spPr>
          <a:xfrm>
            <a:off x="152400" y="76200"/>
            <a:ext cx="8991600" cy="990600"/>
          </a:xfrm>
        </p:spPr>
        <p:txBody>
          <a:bodyPr/>
          <a:lstStyle/>
          <a:p>
            <a:r>
              <a:rPr lang="en-US" sz="2800" b="1"/>
              <a:t>Projections of the 50-Dimensional Points (LP Sequences) onto the Plane of </a:t>
            </a:r>
            <a:r>
              <a:rPr lang="en-US" sz="2800" b="1">
                <a:solidFill>
                  <a:schemeClr val="tx1"/>
                </a:solidFill>
              </a:rPr>
              <a:t>Two</a:t>
            </a:r>
            <a:r>
              <a:rPr lang="en-US" sz="2800" b="1"/>
              <a:t> Design Variables</a:t>
            </a:r>
          </a:p>
        </p:txBody>
      </p:sp>
      <p:sp>
        <p:nvSpPr>
          <p:cNvPr id="11272" name="Rectangle 8"/>
          <p:cNvSpPr>
            <a:spLocks noGrp="1" noChangeArrowheads="1"/>
          </p:cNvSpPr>
          <p:nvPr>
            <p:ph sz="half" idx="1"/>
          </p:nvPr>
        </p:nvSpPr>
        <p:spPr/>
        <p:txBody>
          <a:bodyPr/>
          <a:lstStyle/>
          <a:p>
            <a:r>
              <a:rPr lang="en-US"/>
              <a:t>8096</a:t>
            </a:r>
          </a:p>
        </p:txBody>
      </p:sp>
      <p:pic>
        <p:nvPicPr>
          <p:cNvPr id="11274" name="Picture 10" descr="N8192"/>
          <p:cNvPicPr>
            <a:picLocks noChangeAspect="1" noChangeArrowheads="1"/>
          </p:cNvPicPr>
          <p:nvPr/>
        </p:nvPicPr>
        <p:blipFill>
          <a:blip r:embed="rId2" cstate="print"/>
          <a:srcRect/>
          <a:stretch>
            <a:fillRect/>
          </a:stretch>
        </p:blipFill>
        <p:spPr bwMode="auto">
          <a:xfrm>
            <a:off x="4724400" y="3962400"/>
            <a:ext cx="3657600" cy="2422525"/>
          </a:xfrm>
          <a:prstGeom prst="rect">
            <a:avLst/>
          </a:prstGeom>
          <a:noFill/>
          <a:ln w="9525">
            <a:noFill/>
            <a:miter lim="800000"/>
            <a:headEnd/>
            <a:tailEnd/>
          </a:ln>
        </p:spPr>
      </p:pic>
      <p:pic>
        <p:nvPicPr>
          <p:cNvPr id="11275" name="Picture 11" descr="N256"/>
          <p:cNvPicPr>
            <a:picLocks noChangeAspect="1" noChangeArrowheads="1"/>
          </p:cNvPicPr>
          <p:nvPr/>
        </p:nvPicPr>
        <p:blipFill>
          <a:blip r:embed="rId3" cstate="print"/>
          <a:srcRect/>
          <a:stretch>
            <a:fillRect/>
          </a:stretch>
        </p:blipFill>
        <p:spPr bwMode="auto">
          <a:xfrm>
            <a:off x="381000" y="1295400"/>
            <a:ext cx="3962400" cy="2287588"/>
          </a:xfrm>
          <a:prstGeom prst="rect">
            <a:avLst/>
          </a:prstGeom>
          <a:noFill/>
          <a:ln w="9525">
            <a:noFill/>
            <a:miter lim="800000"/>
            <a:headEnd/>
            <a:tailEnd/>
          </a:ln>
        </p:spPr>
      </p:pic>
      <p:pic>
        <p:nvPicPr>
          <p:cNvPr id="11276" name="Picture 12" descr="N2048"/>
          <p:cNvPicPr>
            <a:picLocks noChangeAspect="1" noChangeArrowheads="1"/>
          </p:cNvPicPr>
          <p:nvPr/>
        </p:nvPicPr>
        <p:blipFill>
          <a:blip r:embed="rId4" cstate="print"/>
          <a:srcRect/>
          <a:stretch>
            <a:fillRect/>
          </a:stretch>
        </p:blipFill>
        <p:spPr bwMode="auto">
          <a:xfrm>
            <a:off x="4724400" y="1295400"/>
            <a:ext cx="3733800" cy="2263775"/>
          </a:xfrm>
          <a:prstGeom prst="rect">
            <a:avLst/>
          </a:prstGeom>
          <a:noFill/>
          <a:ln w="9525">
            <a:noFill/>
            <a:miter lim="800000"/>
            <a:headEnd/>
            <a:tailEnd/>
          </a:ln>
        </p:spPr>
      </p:pic>
      <p:pic>
        <p:nvPicPr>
          <p:cNvPr id="11278" name="Picture 14" descr="N4096"/>
          <p:cNvPicPr>
            <a:picLocks noGrp="1" noChangeAspect="1" noChangeArrowheads="1"/>
          </p:cNvPicPr>
          <p:nvPr>
            <p:ph sz="half" idx="2"/>
          </p:nvPr>
        </p:nvPicPr>
        <p:blipFill>
          <a:blip r:embed="rId5" cstate="print"/>
          <a:srcRect/>
          <a:stretch>
            <a:fillRect/>
          </a:stretch>
        </p:blipFill>
        <p:spPr>
          <a:xfrm>
            <a:off x="304800" y="3962400"/>
            <a:ext cx="3886200" cy="2349500"/>
          </a:xfrm>
          <a:noFill/>
          <a:ln/>
        </p:spPr>
      </p:pic>
      <p:sp>
        <p:nvSpPr>
          <p:cNvPr id="11280" name="Text Box 16"/>
          <p:cNvSpPr txBox="1">
            <a:spLocks noChangeArrowheads="1"/>
          </p:cNvSpPr>
          <p:nvPr/>
        </p:nvSpPr>
        <p:spPr bwMode="auto">
          <a:xfrm>
            <a:off x="1447800" y="3581400"/>
            <a:ext cx="1600200" cy="336550"/>
          </a:xfrm>
          <a:prstGeom prst="rect">
            <a:avLst/>
          </a:prstGeom>
          <a:noFill/>
          <a:ln w="9525">
            <a:noFill/>
            <a:miter lim="800000"/>
            <a:headEnd/>
            <a:tailEnd/>
          </a:ln>
          <a:effectLst/>
        </p:spPr>
        <p:txBody>
          <a:bodyPr>
            <a:spAutoFit/>
          </a:bodyPr>
          <a:lstStyle/>
          <a:p>
            <a:r>
              <a:rPr lang="en-US" sz="1600" b="1"/>
              <a:t>N=256 points</a:t>
            </a:r>
            <a:endParaRPr lang="en-US" sz="1600"/>
          </a:p>
        </p:txBody>
      </p:sp>
      <p:sp>
        <p:nvSpPr>
          <p:cNvPr id="11281" name="Text Box 17"/>
          <p:cNvSpPr txBox="1">
            <a:spLocks noChangeArrowheads="1"/>
          </p:cNvSpPr>
          <p:nvPr/>
        </p:nvSpPr>
        <p:spPr bwMode="auto">
          <a:xfrm>
            <a:off x="1828800" y="6324600"/>
            <a:ext cx="930275" cy="336550"/>
          </a:xfrm>
          <a:prstGeom prst="rect">
            <a:avLst/>
          </a:prstGeom>
          <a:noFill/>
          <a:ln w="9525">
            <a:noFill/>
            <a:miter lim="800000"/>
            <a:headEnd/>
            <a:tailEnd/>
          </a:ln>
          <a:effectLst/>
        </p:spPr>
        <p:txBody>
          <a:bodyPr>
            <a:spAutoFit/>
          </a:bodyPr>
          <a:lstStyle/>
          <a:p>
            <a:r>
              <a:rPr lang="en-US" sz="1600" b="1"/>
              <a:t>N=4096</a:t>
            </a:r>
          </a:p>
        </p:txBody>
      </p:sp>
      <p:sp>
        <p:nvSpPr>
          <p:cNvPr id="11282" name="Text Box 18"/>
          <p:cNvSpPr txBox="1">
            <a:spLocks noChangeArrowheads="1"/>
          </p:cNvSpPr>
          <p:nvPr/>
        </p:nvSpPr>
        <p:spPr bwMode="auto">
          <a:xfrm>
            <a:off x="6324600" y="3581400"/>
            <a:ext cx="900113" cy="336550"/>
          </a:xfrm>
          <a:prstGeom prst="rect">
            <a:avLst/>
          </a:prstGeom>
          <a:noFill/>
          <a:ln w="9525">
            <a:noFill/>
            <a:miter lim="800000"/>
            <a:headEnd/>
            <a:tailEnd/>
          </a:ln>
          <a:effectLst/>
        </p:spPr>
        <p:txBody>
          <a:bodyPr wrap="none">
            <a:spAutoFit/>
          </a:bodyPr>
          <a:lstStyle/>
          <a:p>
            <a:r>
              <a:rPr lang="en-US" sz="1600" b="1"/>
              <a:t>N=2048</a:t>
            </a:r>
          </a:p>
        </p:txBody>
      </p:sp>
      <p:sp>
        <p:nvSpPr>
          <p:cNvPr id="11283" name="Text Box 19"/>
          <p:cNvSpPr txBox="1">
            <a:spLocks noChangeArrowheads="1"/>
          </p:cNvSpPr>
          <p:nvPr/>
        </p:nvSpPr>
        <p:spPr bwMode="auto">
          <a:xfrm>
            <a:off x="6248400" y="6400800"/>
            <a:ext cx="900113" cy="336550"/>
          </a:xfrm>
          <a:prstGeom prst="rect">
            <a:avLst/>
          </a:prstGeom>
          <a:noFill/>
          <a:ln w="9525">
            <a:noFill/>
            <a:miter lim="800000"/>
            <a:headEnd/>
            <a:tailEnd/>
          </a:ln>
          <a:effectLst/>
        </p:spPr>
        <p:txBody>
          <a:bodyPr wrap="none">
            <a:spAutoFit/>
          </a:bodyPr>
          <a:lstStyle/>
          <a:p>
            <a:r>
              <a:rPr lang="en-US" sz="1600" b="1"/>
              <a:t>N=8192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sz="quarter"/>
          </p:nvPr>
        </p:nvSpPr>
        <p:spPr>
          <a:xfrm>
            <a:off x="0" y="0"/>
            <a:ext cx="9144000" cy="1143000"/>
          </a:xfrm>
          <a:noFill/>
        </p:spPr>
        <p:txBody>
          <a:bodyPr/>
          <a:lstStyle/>
          <a:p>
            <a:r>
              <a:rPr lang="en-US" sz="2800" b="1" smtClean="0"/>
              <a:t>Visualization Tools:</a:t>
            </a:r>
            <a:r>
              <a:rPr lang="en-US" sz="2800" smtClean="0"/>
              <a:t> </a:t>
            </a:r>
            <a:r>
              <a:rPr lang="en-US" sz="3200" b="1" i="1" smtClean="0"/>
              <a:t>Histograms of the distribution of feasible solutions</a:t>
            </a:r>
            <a:r>
              <a:rPr lang="en-US" sz="3200" smtClean="0"/>
              <a:t> </a:t>
            </a:r>
          </a:p>
        </p:txBody>
      </p:sp>
      <p:sp>
        <p:nvSpPr>
          <p:cNvPr id="45059" name="Rectangle 3"/>
          <p:cNvSpPr>
            <a:spLocks noGrp="1"/>
          </p:cNvSpPr>
          <p:nvPr>
            <p:ph sz="quarter" idx="4"/>
          </p:nvPr>
        </p:nvSpPr>
        <p:spPr>
          <a:xfrm>
            <a:off x="685800" y="6172200"/>
            <a:ext cx="8001000" cy="457200"/>
          </a:xfrm>
        </p:spPr>
        <p:txBody>
          <a:bodyPr>
            <a:normAutofit fontScale="92500" lnSpcReduction="20000"/>
          </a:bodyPr>
          <a:lstStyle/>
          <a:p>
            <a:pPr marL="0" indent="0">
              <a:buFont typeface="Arial" charset="0"/>
              <a:buNone/>
            </a:pPr>
            <a:r>
              <a:rPr lang="en-US" sz="1600" b="1" smtClean="0">
                <a:solidFill>
                  <a:srgbClr val="0099FF"/>
                </a:solidFill>
              </a:rPr>
              <a:t>Analysis of histograms allows to see the “work” of constraints and is helpful for the correction of the initial design variable constraints</a:t>
            </a:r>
            <a:r>
              <a:rPr lang="en-US" sz="1600" b="1" smtClean="0">
                <a:solidFill>
                  <a:srgbClr val="FF0000"/>
                </a:solidFill>
              </a:rPr>
              <a:t>. </a:t>
            </a:r>
          </a:p>
        </p:txBody>
      </p:sp>
      <p:pic>
        <p:nvPicPr>
          <p:cNvPr id="45060" name="Picture 4" descr="H1s"/>
          <p:cNvPicPr>
            <a:picLocks noGrp="1" noChangeAspect="1" noChangeArrowheads="1"/>
          </p:cNvPicPr>
          <p:nvPr>
            <p:ph sz="quarter" idx="1"/>
          </p:nvPr>
        </p:nvPicPr>
        <p:blipFill>
          <a:blip r:embed="rId2" cstate="print"/>
          <a:srcRect/>
          <a:stretch>
            <a:fillRect/>
          </a:stretch>
        </p:blipFill>
        <p:spPr>
          <a:xfrm>
            <a:off x="593725" y="1143000"/>
            <a:ext cx="3749675" cy="2176463"/>
          </a:xfrm>
          <a:noFill/>
          <a:ln/>
        </p:spPr>
      </p:pic>
      <p:pic>
        <p:nvPicPr>
          <p:cNvPr id="45061" name="Picture 5" descr="H3s"/>
          <p:cNvPicPr>
            <a:picLocks noGrp="1" noChangeAspect="1" noChangeArrowheads="1"/>
          </p:cNvPicPr>
          <p:nvPr>
            <p:ph sz="quarter" idx="2"/>
          </p:nvPr>
        </p:nvPicPr>
        <p:blipFill>
          <a:blip r:embed="rId3" cstate="print"/>
          <a:srcRect/>
          <a:stretch>
            <a:fillRect/>
          </a:stretch>
        </p:blipFill>
        <p:spPr>
          <a:xfrm>
            <a:off x="4749800" y="1219200"/>
            <a:ext cx="3833813" cy="2185988"/>
          </a:xfrm>
          <a:noFill/>
          <a:ln/>
        </p:spPr>
      </p:pic>
      <p:pic>
        <p:nvPicPr>
          <p:cNvPr id="45062" name="Picture 6" descr="H4s"/>
          <p:cNvPicPr>
            <a:picLocks noGrp="1" noChangeAspect="1" noChangeArrowheads="1"/>
          </p:cNvPicPr>
          <p:nvPr>
            <p:ph sz="quarter" idx="3"/>
          </p:nvPr>
        </p:nvPicPr>
        <p:blipFill>
          <a:blip r:embed="rId4" cstate="print"/>
          <a:srcRect/>
          <a:stretch>
            <a:fillRect/>
          </a:stretch>
        </p:blipFill>
        <p:spPr>
          <a:xfrm>
            <a:off x="588963" y="3657600"/>
            <a:ext cx="3775075" cy="2187575"/>
          </a:xfrm>
          <a:noFill/>
          <a:ln/>
        </p:spPr>
      </p:pic>
      <p:sp>
        <p:nvSpPr>
          <p:cNvPr id="45063" name="Text Box 7"/>
          <p:cNvSpPr txBox="1">
            <a:spLocks noChangeArrowheads="1"/>
          </p:cNvSpPr>
          <p:nvPr/>
        </p:nvSpPr>
        <p:spPr bwMode="auto">
          <a:xfrm>
            <a:off x="1511300" y="3276600"/>
            <a:ext cx="1612900" cy="304800"/>
          </a:xfrm>
          <a:prstGeom prst="rect">
            <a:avLst/>
          </a:prstGeom>
          <a:noFill/>
          <a:ln w="9525">
            <a:noFill/>
            <a:miter lim="800000"/>
            <a:headEnd/>
            <a:tailEnd/>
          </a:ln>
          <a:effectLst/>
        </p:spPr>
        <p:txBody>
          <a:bodyPr wrap="none">
            <a:spAutoFit/>
          </a:bodyPr>
          <a:lstStyle/>
          <a:p>
            <a:pPr algn="ctr"/>
            <a:r>
              <a:rPr lang="en-US" sz="1400"/>
              <a:t>1</a:t>
            </a:r>
            <a:r>
              <a:rPr lang="en-US" sz="1400" baseline="30000"/>
              <a:t>st</a:t>
            </a:r>
            <a:r>
              <a:rPr lang="en-US" sz="1400"/>
              <a:t> design variable</a:t>
            </a:r>
          </a:p>
        </p:txBody>
      </p:sp>
      <p:sp>
        <p:nvSpPr>
          <p:cNvPr id="45064" name="Text Box 8"/>
          <p:cNvSpPr txBox="1">
            <a:spLocks noChangeArrowheads="1"/>
          </p:cNvSpPr>
          <p:nvPr/>
        </p:nvSpPr>
        <p:spPr bwMode="auto">
          <a:xfrm>
            <a:off x="5765800" y="3352800"/>
            <a:ext cx="1625600" cy="304800"/>
          </a:xfrm>
          <a:prstGeom prst="rect">
            <a:avLst/>
          </a:prstGeom>
          <a:noFill/>
          <a:ln w="9525">
            <a:noFill/>
            <a:miter lim="800000"/>
            <a:headEnd/>
            <a:tailEnd/>
          </a:ln>
          <a:effectLst/>
        </p:spPr>
        <p:txBody>
          <a:bodyPr wrap="none">
            <a:spAutoFit/>
          </a:bodyPr>
          <a:lstStyle/>
          <a:p>
            <a:r>
              <a:rPr lang="en-US" sz="1400"/>
              <a:t>3</a:t>
            </a:r>
            <a:r>
              <a:rPr lang="en-US" sz="1400" baseline="30000"/>
              <a:t>rd</a:t>
            </a:r>
            <a:r>
              <a:rPr lang="en-US" sz="1400"/>
              <a:t> design variable</a:t>
            </a:r>
          </a:p>
        </p:txBody>
      </p:sp>
      <p:sp>
        <p:nvSpPr>
          <p:cNvPr id="45065" name="Text Box 9"/>
          <p:cNvSpPr txBox="1">
            <a:spLocks noChangeArrowheads="1"/>
          </p:cNvSpPr>
          <p:nvPr/>
        </p:nvSpPr>
        <p:spPr bwMode="auto">
          <a:xfrm>
            <a:off x="1504950" y="5791200"/>
            <a:ext cx="1619250" cy="304800"/>
          </a:xfrm>
          <a:prstGeom prst="rect">
            <a:avLst/>
          </a:prstGeom>
          <a:noFill/>
          <a:ln w="9525">
            <a:noFill/>
            <a:miter lim="800000"/>
            <a:headEnd/>
            <a:tailEnd/>
          </a:ln>
          <a:effectLst/>
        </p:spPr>
        <p:txBody>
          <a:bodyPr wrap="none">
            <a:spAutoFit/>
          </a:bodyPr>
          <a:lstStyle/>
          <a:p>
            <a:r>
              <a:rPr lang="en-US" sz="1400"/>
              <a:t>4</a:t>
            </a:r>
            <a:r>
              <a:rPr lang="en-US" sz="1400" baseline="30000"/>
              <a:t>th</a:t>
            </a:r>
            <a:r>
              <a:rPr lang="en-US" sz="1400"/>
              <a:t> design variable</a:t>
            </a:r>
          </a:p>
        </p:txBody>
      </p:sp>
      <p:sp>
        <p:nvSpPr>
          <p:cNvPr id="45066" name="Oval 10"/>
          <p:cNvSpPr>
            <a:spLocks noChangeArrowheads="1"/>
          </p:cNvSpPr>
          <p:nvPr/>
        </p:nvSpPr>
        <p:spPr bwMode="auto">
          <a:xfrm>
            <a:off x="381000" y="2743200"/>
            <a:ext cx="914400" cy="457200"/>
          </a:xfrm>
          <a:prstGeom prst="ellipse">
            <a:avLst/>
          </a:prstGeom>
          <a:noFill/>
          <a:ln w="38100">
            <a:solidFill>
              <a:srgbClr val="FF6600"/>
            </a:solidFill>
            <a:round/>
            <a:headEnd/>
            <a:tailEnd/>
          </a:ln>
          <a:effectLst/>
        </p:spPr>
        <p:txBody>
          <a:bodyPr wrap="none" anchor="ctr"/>
          <a:lstStyle/>
          <a:p>
            <a:endParaRPr lang="en-US"/>
          </a:p>
        </p:txBody>
      </p:sp>
      <p:sp>
        <p:nvSpPr>
          <p:cNvPr id="45067" name="Oval 11"/>
          <p:cNvSpPr>
            <a:spLocks noChangeArrowheads="1"/>
          </p:cNvSpPr>
          <p:nvPr/>
        </p:nvSpPr>
        <p:spPr bwMode="auto">
          <a:xfrm>
            <a:off x="1600200" y="5029200"/>
            <a:ext cx="1600200" cy="762000"/>
          </a:xfrm>
          <a:prstGeom prst="ellipse">
            <a:avLst/>
          </a:prstGeom>
          <a:noFill/>
          <a:ln w="38100">
            <a:solidFill>
              <a:srgbClr val="FF6600"/>
            </a:solidFill>
            <a:round/>
            <a:headEnd/>
            <a:tailEnd/>
          </a:ln>
          <a:effectLst/>
        </p:spPr>
        <p:txBody>
          <a:bodyPr wrap="none" anchor="ctr"/>
          <a:lstStyle/>
          <a:p>
            <a:endParaRPr lang="en-US"/>
          </a:p>
        </p:txBody>
      </p:sp>
      <p:sp>
        <p:nvSpPr>
          <p:cNvPr id="45068" name="Oval 12"/>
          <p:cNvSpPr>
            <a:spLocks noChangeArrowheads="1"/>
          </p:cNvSpPr>
          <p:nvPr/>
        </p:nvSpPr>
        <p:spPr bwMode="auto">
          <a:xfrm>
            <a:off x="4876800" y="2667000"/>
            <a:ext cx="1219200" cy="609600"/>
          </a:xfrm>
          <a:prstGeom prst="ellipse">
            <a:avLst/>
          </a:prstGeom>
          <a:noFill/>
          <a:ln w="38100">
            <a:solidFill>
              <a:srgbClr val="FF6600"/>
            </a:solidFill>
            <a:round/>
            <a:headEnd/>
            <a:tailEnd/>
          </a:ln>
          <a:effectLst/>
        </p:spPr>
        <p:txBody>
          <a:bodyPr wrap="none" anchor="ctr"/>
          <a:lstStyle/>
          <a:p>
            <a:endParaRPr lang="en-US"/>
          </a:p>
        </p:txBody>
      </p:sp>
      <p:pic>
        <p:nvPicPr>
          <p:cNvPr id="45069" name="Picture 13" descr="H5s"/>
          <p:cNvPicPr>
            <a:picLocks noChangeArrowheads="1"/>
          </p:cNvPicPr>
          <p:nvPr/>
        </p:nvPicPr>
        <p:blipFill>
          <a:blip r:embed="rId5" cstate="print"/>
          <a:srcRect/>
          <a:stretch>
            <a:fillRect/>
          </a:stretch>
        </p:blipFill>
        <p:spPr bwMode="auto">
          <a:xfrm>
            <a:off x="4724400" y="3733800"/>
            <a:ext cx="3810000" cy="2057400"/>
          </a:xfrm>
          <a:prstGeom prst="rect">
            <a:avLst/>
          </a:prstGeom>
          <a:noFill/>
          <a:ln w="9525">
            <a:noFill/>
            <a:miter lim="800000"/>
            <a:headEnd/>
            <a:tailEnd/>
          </a:ln>
        </p:spPr>
      </p:pic>
      <p:sp>
        <p:nvSpPr>
          <p:cNvPr id="45070" name="Text Box 14"/>
          <p:cNvSpPr txBox="1">
            <a:spLocks noChangeArrowheads="1"/>
          </p:cNvSpPr>
          <p:nvPr/>
        </p:nvSpPr>
        <p:spPr bwMode="auto">
          <a:xfrm>
            <a:off x="5821363" y="5726113"/>
            <a:ext cx="1619250" cy="304800"/>
          </a:xfrm>
          <a:prstGeom prst="rect">
            <a:avLst/>
          </a:prstGeom>
          <a:noFill/>
          <a:ln w="9525">
            <a:noFill/>
            <a:miter lim="800000"/>
            <a:headEnd/>
            <a:tailEnd/>
          </a:ln>
          <a:effectLst/>
        </p:spPr>
        <p:txBody>
          <a:bodyPr wrap="none">
            <a:spAutoFit/>
          </a:bodyPr>
          <a:lstStyle/>
          <a:p>
            <a:pPr algn="ctr"/>
            <a:r>
              <a:rPr lang="en-US" sz="1400"/>
              <a:t>5</a:t>
            </a:r>
            <a:r>
              <a:rPr lang="en-US" sz="1400" baseline="30000"/>
              <a:t>th</a:t>
            </a:r>
            <a:r>
              <a:rPr lang="en-US" sz="1400"/>
              <a:t> design variable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143000"/>
          </a:xfrm>
        </p:spPr>
        <p:txBody>
          <a:bodyPr>
            <a:normAutofit/>
          </a:bodyPr>
          <a:lstStyle/>
          <a:p>
            <a:r>
              <a:rPr lang="en-US" sz="3200" b="1" dirty="0" smtClean="0"/>
              <a:t>Criteria Histograms. Visualization of Contradictory Criteria</a:t>
            </a:r>
            <a:endParaRPr lang="en-US" sz="3200" b="1" dirty="0"/>
          </a:p>
        </p:txBody>
      </p:sp>
      <p:pic>
        <p:nvPicPr>
          <p:cNvPr id="53250" name="Picture 2"/>
          <p:cNvPicPr>
            <a:picLocks noChangeAspect="1" noChangeArrowheads="1"/>
          </p:cNvPicPr>
          <p:nvPr/>
        </p:nvPicPr>
        <p:blipFill>
          <a:blip r:embed="rId3" cstate="print"/>
          <a:srcRect/>
          <a:stretch>
            <a:fillRect/>
          </a:stretch>
        </p:blipFill>
        <p:spPr bwMode="auto">
          <a:xfrm>
            <a:off x="1600200" y="1299360"/>
            <a:ext cx="6172199" cy="4426397"/>
          </a:xfrm>
          <a:prstGeom prst="rect">
            <a:avLst/>
          </a:prstGeom>
          <a:noFill/>
          <a:ln w="9525">
            <a:noFill/>
            <a:miter lim="800000"/>
            <a:headEnd/>
            <a:tailEnd/>
          </a:ln>
          <a:effectLst/>
        </p:spPr>
      </p:pic>
      <p:graphicFrame>
        <p:nvGraphicFramePr>
          <p:cNvPr id="53252" name="Object 4"/>
          <p:cNvGraphicFramePr>
            <a:graphicFrameLocks noChangeAspect="1"/>
          </p:cNvGraphicFramePr>
          <p:nvPr/>
        </p:nvGraphicFramePr>
        <p:xfrm>
          <a:off x="1590675" y="5889625"/>
          <a:ext cx="6283325" cy="511175"/>
        </p:xfrm>
        <a:graphic>
          <a:graphicData uri="http://schemas.openxmlformats.org/presentationml/2006/ole">
            <p:oleObj spid="_x0000_s53252" name="Document" r:id="rId4" imgW="6311612" imgH="523671" progId="Word.Document.12">
              <p:embed/>
            </p:oleObj>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3101</Words>
  <Application>Microsoft Office PowerPoint</Application>
  <PresentationFormat>On-screen Show (4:3)</PresentationFormat>
  <Paragraphs>418</Paragraphs>
  <Slides>48</Slides>
  <Notes>5</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48</vt:i4>
      </vt:variant>
    </vt:vector>
  </HeadingPairs>
  <TitlesOfParts>
    <vt:vector size="53" baseType="lpstr">
      <vt:lpstr>Office Theme</vt:lpstr>
      <vt:lpstr>Document</vt:lpstr>
      <vt:lpstr>Equation</vt:lpstr>
      <vt:lpstr>Bitmap Image</vt:lpstr>
      <vt:lpstr>Photo Editor Photo</vt:lpstr>
      <vt:lpstr>Multicriteria Systems Engineering (CC4920) interdisciplinary course</vt:lpstr>
      <vt:lpstr>Outline</vt:lpstr>
      <vt:lpstr>Slide 3</vt:lpstr>
      <vt:lpstr>The Basic Types of Real-Life Multicriteria Optimization Problems (Scope)</vt:lpstr>
      <vt:lpstr> Real-Life Problems and Application of Optimization Methods</vt:lpstr>
      <vt:lpstr>Slide 6</vt:lpstr>
      <vt:lpstr>Projections of the 50-Dimensional Points (LP Sequences) onto the Plane of Two Design Variables</vt:lpstr>
      <vt:lpstr>Visualization Tools: Histograms of the distribution of feasible solutions </vt:lpstr>
      <vt:lpstr>Criteria Histograms. Visualization of Contradictory Criteria</vt:lpstr>
      <vt:lpstr>Criteria Histograms. Visualization of Contradictory Criteria</vt:lpstr>
      <vt:lpstr>  Visualization Tools: Graphs “Criterion vs. Design Variable”  </vt:lpstr>
      <vt:lpstr>Visualization Tools: Graphs “Criterion vs. Criterion” </vt:lpstr>
      <vt:lpstr>Slide 13</vt:lpstr>
      <vt:lpstr>Elements of Multicriteria Analysis. Investigation of Design Variable Space (1/3)</vt:lpstr>
      <vt:lpstr>Elements of Multicriteria Analysis. Investigation of Criteria Space (2/3)</vt:lpstr>
      <vt:lpstr>Elements of Multicriteria Analysis. Investigation of Criteria Space (3/3)</vt:lpstr>
      <vt:lpstr>Multicriteria Analysis: Distributions of  feasible solutions for the 1st design variable in six experiments</vt:lpstr>
      <vt:lpstr>Slide 18</vt:lpstr>
      <vt:lpstr>Slide 19</vt:lpstr>
      <vt:lpstr>Slide 20</vt:lpstr>
      <vt:lpstr>Slide 21</vt:lpstr>
      <vt:lpstr>PSI Method and MOVI software are Widely Integrated into Various Fields of Industry, Science, and Technology</vt:lpstr>
      <vt:lpstr>Course Structure &amp; Contents</vt:lpstr>
      <vt:lpstr>Course Overview</vt:lpstr>
      <vt:lpstr>Main Modules</vt:lpstr>
      <vt:lpstr>Projects</vt:lpstr>
      <vt:lpstr>Key Media Elements</vt:lpstr>
      <vt:lpstr>Online Demonstration of the Course and Some of Its Media Elements</vt:lpstr>
      <vt:lpstr>Overview of Student Final Projects</vt:lpstr>
      <vt:lpstr>Ryan J Davis, (1/2) Multicriteria design of a geared winch assembly  (that is used to pull a boat onto a trailer)  </vt:lpstr>
      <vt:lpstr>Ryan J Davis, (2/2) Multicriteria design of a geared winch assembly  (that is used to pull a boat onto a trailer)  </vt:lpstr>
      <vt:lpstr>Barry D. Adams, PD21 - Cohort #5, (1/2)</vt:lpstr>
      <vt:lpstr>Barry D. Adams, PD21 - Cohort #5, (2/2)</vt:lpstr>
      <vt:lpstr>Eugene Park and Rick Tahimic, (1/2)  Multicriteria Design of a Driver for the Average Golfer</vt:lpstr>
      <vt:lpstr>Eugene Park and Rick Tahimic, (2/2)  Multicriteria Design of a Driver for the Average Golfer</vt:lpstr>
      <vt:lpstr>Anh Nguyen, Bob Perkins, Fred Scali,  Robert Vik,  Multicriteria Development of a Spacecraft’s Subsystem</vt:lpstr>
      <vt:lpstr>Paul Melancon and Ron Clemens, (1/2)  Multicriteria Optimization of Valve Handle Design</vt:lpstr>
      <vt:lpstr>Slide 38</vt:lpstr>
      <vt:lpstr>Romarico Figuerres, PD-21, Cohort 6  Multicriteria Design of Fishing Reel Used for Sea Water Fishing</vt:lpstr>
      <vt:lpstr>   </vt:lpstr>
      <vt:lpstr>Matt Letourneau, Justin Loy, and Bill Traganza</vt:lpstr>
      <vt:lpstr>James W. New</vt:lpstr>
      <vt:lpstr>Michael R. Clendening</vt:lpstr>
      <vt:lpstr>Michael Cheff</vt:lpstr>
      <vt:lpstr>Michael Cheff</vt:lpstr>
      <vt:lpstr>Thank you for your attention!  Questions? Comments?  Please email me: rstatnik@yahoo.com </vt:lpstr>
      <vt:lpstr>References</vt:lpstr>
      <vt:lpstr>Backup</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the Multicriteria Systems Engineering (CC4920) interdisciplinary course</dc:title>
  <dc:creator>Roman</dc:creator>
  <cp:lastModifiedBy>Roman</cp:lastModifiedBy>
  <cp:revision>22</cp:revision>
  <dcterms:created xsi:type="dcterms:W3CDTF">2011-09-16T08:43:00Z</dcterms:created>
  <dcterms:modified xsi:type="dcterms:W3CDTF">2011-09-21T02:32:18Z</dcterms:modified>
</cp:coreProperties>
</file>